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8"/>
  </p:notesMasterIdLst>
  <p:handoutMasterIdLst>
    <p:handoutMasterId r:id="rId29"/>
  </p:handoutMasterIdLst>
  <p:sldIdLst>
    <p:sldId id="275" r:id="rId3"/>
    <p:sldId id="313" r:id="rId4"/>
    <p:sldId id="418" r:id="rId5"/>
    <p:sldId id="408" r:id="rId6"/>
    <p:sldId id="342" r:id="rId7"/>
    <p:sldId id="405" r:id="rId8"/>
    <p:sldId id="416" r:id="rId9"/>
    <p:sldId id="417" r:id="rId10"/>
    <p:sldId id="423" r:id="rId11"/>
    <p:sldId id="419" r:id="rId12"/>
    <p:sldId id="421" r:id="rId13"/>
    <p:sldId id="420" r:id="rId14"/>
    <p:sldId id="425" r:id="rId15"/>
    <p:sldId id="424" r:id="rId16"/>
    <p:sldId id="411" r:id="rId17"/>
    <p:sldId id="426" r:id="rId18"/>
    <p:sldId id="427" r:id="rId19"/>
    <p:sldId id="412" r:id="rId20"/>
    <p:sldId id="413" r:id="rId21"/>
    <p:sldId id="414" r:id="rId22"/>
    <p:sldId id="422" r:id="rId23"/>
    <p:sldId id="428" r:id="rId24"/>
    <p:sldId id="430" r:id="rId25"/>
    <p:sldId id="429" r:id="rId26"/>
    <p:sldId id="3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24" autoAdjust="0"/>
    <p:restoredTop sz="94660"/>
  </p:normalViewPr>
  <p:slideViewPr>
    <p:cSldViewPr>
      <p:cViewPr varScale="1">
        <p:scale>
          <a:sx n="131" d="100"/>
          <a:sy n="131" d="100"/>
        </p:scale>
        <p:origin x="864" y="184"/>
      </p:cViewPr>
      <p:guideLst>
        <p:guide pos="2880"/>
        <p:guide orient="horz" pos="2160"/>
      </p:guideLst>
    </p:cSldViewPr>
  </p:slideViewPr>
  <p:notesTextViewPr>
    <p:cViewPr>
      <p:scale>
        <a:sx n="1" d="1"/>
        <a:sy n="1" d="1"/>
      </p:scale>
      <p:origin x="0" y="0"/>
    </p:cViewPr>
  </p:notesTextViewPr>
  <p:sorterViewPr>
    <p:cViewPr>
      <p:scale>
        <a:sx n="184" d="100"/>
        <a:sy n="184" d="100"/>
      </p:scale>
      <p:origin x="0" y="0"/>
    </p:cViewPr>
  </p:sorter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11/29/17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11/29/17</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0FDE7-FE71-46E3-9512-437B13AD5F46}" type="slidenum">
              <a:rPr lang="uk-UA" smtClean="0"/>
              <a:t>1</a:t>
            </a:fld>
            <a:endParaRPr lang="uk-UA"/>
          </a:p>
        </p:txBody>
      </p:sp>
    </p:spTree>
    <p:extLst>
      <p:ext uri="{BB962C8B-B14F-4D97-AF65-F5344CB8AC3E}">
        <p14:creationId xmlns:p14="http://schemas.microsoft.com/office/powerpoint/2010/main" val="191865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0FDE7-FE71-46E3-9512-437B13AD5F46}" type="slidenum">
              <a:rPr lang="uk-UA" smtClean="0"/>
              <a:t>2</a:t>
            </a:fld>
            <a:endParaRPr lang="uk-UA"/>
          </a:p>
        </p:txBody>
      </p:sp>
    </p:spTree>
    <p:extLst>
      <p:ext uri="{BB962C8B-B14F-4D97-AF65-F5344CB8AC3E}">
        <p14:creationId xmlns:p14="http://schemas.microsoft.com/office/powerpoint/2010/main" val="2055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A10B8A-D49B-4187-A4EE-8B7A854FD680}" type="slidenum">
              <a:rPr lang="en-US" smtClean="0"/>
              <a:pPr/>
              <a:t>25</a:t>
            </a:fld>
            <a:endParaRPr lang="en-US"/>
          </a:p>
        </p:txBody>
      </p:sp>
    </p:spTree>
    <p:extLst>
      <p:ext uri="{BB962C8B-B14F-4D97-AF65-F5344CB8AC3E}">
        <p14:creationId xmlns:p14="http://schemas.microsoft.com/office/powerpoint/2010/main" val="70259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6436" y="1524000"/>
            <a:ext cx="6631128" cy="3200400"/>
          </a:xfrm>
        </p:spPr>
        <p:txBody>
          <a:bodyPr>
            <a:noAutofit/>
          </a:bodyPr>
          <a:lstStyle>
            <a:lvl1pPr>
              <a:defRPr sz="4051"/>
            </a:lvl1pPr>
          </a:lstStyle>
          <a:p>
            <a:r>
              <a:rPr lang="en-US" smtClean="0"/>
              <a:t>Click to edit Master title style</a:t>
            </a:r>
            <a:endParaRPr/>
          </a:p>
        </p:txBody>
      </p:sp>
      <p:sp>
        <p:nvSpPr>
          <p:cNvPr id="3" name="Subtitle 2"/>
          <p:cNvSpPr>
            <a:spLocks noGrp="1"/>
          </p:cNvSpPr>
          <p:nvPr>
            <p:ph type="subTitle" idx="1"/>
          </p:nvPr>
        </p:nvSpPr>
        <p:spPr>
          <a:xfrm>
            <a:off x="1256437" y="4876800"/>
            <a:ext cx="5373499" cy="990600"/>
          </a:xfrm>
        </p:spPr>
        <p:txBody>
          <a:bodyPr lIns="91440">
            <a:normAutofit/>
          </a:bodyPr>
          <a:lstStyle>
            <a:lvl1pPr marL="0" indent="0" algn="l">
              <a:spcBef>
                <a:spcPts val="0"/>
              </a:spcBef>
              <a:buNone/>
              <a:defRPr sz="1500" cap="all" spc="188" baseline="0">
                <a:solidFill>
                  <a:schemeClr val="bg2">
                    <a:lumMod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988707708"/>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4046082" y="0"/>
            <a:ext cx="5097917"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1" name="Rectangle 10"/>
          <p:cNvSpPr/>
          <p:nvPr/>
        </p:nvSpPr>
        <p:spPr>
          <a:xfrm>
            <a:off x="4114680" y="0"/>
            <a:ext cx="5029319"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456128" y="685800"/>
            <a:ext cx="3201234" cy="3886200"/>
          </a:xfrm>
        </p:spPr>
        <p:txBody>
          <a:bodyPr anchor="b">
            <a:noAutofit/>
          </a:bodyPr>
          <a:lstStyle>
            <a:lvl1pPr algn="l">
              <a:defRPr sz="3001" b="0"/>
            </a:lvl1pPr>
          </a:lstStyle>
          <a:p>
            <a:r>
              <a:rPr lang="en-US" smtClean="0"/>
              <a:t>Click to edit Master title style</a:t>
            </a:r>
            <a:endParaRPr/>
          </a:p>
        </p:txBody>
      </p:sp>
      <p:sp>
        <p:nvSpPr>
          <p:cNvPr id="3" name="Picture Placeholder 2"/>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456128" y="4724400"/>
            <a:ext cx="3201234" cy="1447800"/>
          </a:xfrm>
        </p:spPr>
        <p:txBody>
          <a:bodyPr>
            <a:normAutofit/>
          </a:bodyPr>
          <a:lstStyle>
            <a:lvl1pPr marL="0" indent="0">
              <a:spcBef>
                <a:spcPts val="9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11/29/17</a:t>
            </a:r>
            <a:endParaRPr/>
          </a:p>
        </p:txBody>
      </p:sp>
      <p:sp>
        <p:nvSpPr>
          <p:cNvPr id="6" name="Footer Placeholder 5"/>
          <p:cNvSpPr>
            <a:spLocks noGrp="1"/>
          </p:cNvSpPr>
          <p:nvPr>
            <p:ph type="ftr" sz="quarter" idx="11"/>
          </p:nvPr>
        </p:nvSpPr>
        <p:spPr/>
        <p:txBody>
          <a:bodyPr/>
          <a:lstStyle/>
          <a:p>
            <a:r>
              <a:rPr lang="en-US" smtClean="0"/>
              <a:t>Desire vs Destiny</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3953695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11/29/17</a:t>
            </a:r>
            <a:endParaRPr/>
          </a:p>
        </p:txBody>
      </p:sp>
      <p:sp>
        <p:nvSpPr>
          <p:cNvPr id="5" name="Footer Placeholder 4"/>
          <p:cNvSpPr>
            <a:spLocks noGrp="1"/>
          </p:cNvSpPr>
          <p:nvPr>
            <p:ph type="ftr" sz="quarter" idx="11"/>
          </p:nvPr>
        </p:nvSpPr>
        <p:spPr/>
        <p:txBody>
          <a:bodyPr/>
          <a:lstStyle/>
          <a:p>
            <a:r>
              <a:rPr lang="en-US" smtClean="0"/>
              <a:t>Desire vs Destiny</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4899604"/>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750" y="685801"/>
            <a:ext cx="914639"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70613" y="685800"/>
            <a:ext cx="6116642" cy="5486400"/>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11/29/17</a:t>
            </a:r>
            <a:endParaRPr/>
          </a:p>
        </p:txBody>
      </p:sp>
      <p:sp>
        <p:nvSpPr>
          <p:cNvPr id="5" name="Footer Placeholder 4"/>
          <p:cNvSpPr>
            <a:spLocks noGrp="1"/>
          </p:cNvSpPr>
          <p:nvPr>
            <p:ph type="ftr" sz="quarter" idx="11"/>
          </p:nvPr>
        </p:nvSpPr>
        <p:spPr/>
        <p:txBody>
          <a:bodyPr/>
          <a:lstStyle/>
          <a:p>
            <a:r>
              <a:rPr lang="en-US" smtClean="0"/>
              <a:t>Desire vs Destiny</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27202115"/>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11/29/17</a:t>
            </a:r>
            <a:endParaRPr/>
          </a:p>
        </p:txBody>
      </p:sp>
      <p:sp>
        <p:nvSpPr>
          <p:cNvPr id="5" name="Footer Placeholder 4"/>
          <p:cNvSpPr>
            <a:spLocks noGrp="1"/>
          </p:cNvSpPr>
          <p:nvPr>
            <p:ph type="ftr" sz="quarter" idx="11"/>
          </p:nvPr>
        </p:nvSpPr>
        <p:spPr/>
        <p:txBody>
          <a:bodyPr/>
          <a:lstStyle/>
          <a:p>
            <a:r>
              <a:rPr lang="en-US" smtClean="0"/>
              <a:t>Desire vs Destiny</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440086934"/>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0613" y="3429000"/>
            <a:ext cx="7202776" cy="2286000"/>
          </a:xfrm>
        </p:spPr>
        <p:txBody>
          <a:bodyPr anchor="b">
            <a:normAutofit/>
          </a:bodyPr>
          <a:lstStyle>
            <a:lvl1pPr algn="l">
              <a:defRPr sz="3601" b="0" cap="none" baseline="0"/>
            </a:lvl1pPr>
          </a:lstStyle>
          <a:p>
            <a:r>
              <a:rPr lang="en-US" smtClean="0"/>
              <a:t>Click to edit Master title style</a:t>
            </a:r>
            <a:endParaRPr/>
          </a:p>
        </p:txBody>
      </p:sp>
      <p:sp>
        <p:nvSpPr>
          <p:cNvPr id="3" name="Text Placeholder 2"/>
          <p:cNvSpPr>
            <a:spLocks noGrp="1"/>
          </p:cNvSpPr>
          <p:nvPr>
            <p:ph type="body" idx="1"/>
          </p:nvPr>
        </p:nvSpPr>
        <p:spPr>
          <a:xfrm>
            <a:off x="970612" y="685800"/>
            <a:ext cx="5659324" cy="1066800"/>
          </a:xfrm>
        </p:spPr>
        <p:txBody>
          <a:bodyPr lIns="91440" anchor="t"/>
          <a:lstStyle>
            <a:lvl1pPr marL="0" indent="0">
              <a:spcBef>
                <a:spcPts val="0"/>
              </a:spcBef>
              <a:buNone/>
              <a:defRPr sz="1500" cap="all" spc="188" baseline="0">
                <a:solidFill>
                  <a:schemeClr val="bg2"/>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11/29/17</a:t>
            </a:r>
            <a:endParaRPr/>
          </a:p>
        </p:txBody>
      </p:sp>
      <p:sp>
        <p:nvSpPr>
          <p:cNvPr id="5" name="Footer Placeholder 4"/>
          <p:cNvSpPr>
            <a:spLocks noGrp="1"/>
          </p:cNvSpPr>
          <p:nvPr>
            <p:ph type="ftr" sz="quarter" idx="11"/>
          </p:nvPr>
        </p:nvSpPr>
        <p:spPr/>
        <p:txBody>
          <a:bodyPr/>
          <a:lstStyle/>
          <a:p>
            <a:r>
              <a:rPr lang="en-US" smtClean="0"/>
              <a:t>Desire vs Destiny</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357889115"/>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70613" y="1828800"/>
            <a:ext cx="3487057"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6329" y="1828801"/>
            <a:ext cx="348706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11/29/17</a:t>
            </a:r>
            <a:endParaRPr/>
          </a:p>
        </p:txBody>
      </p:sp>
      <p:sp>
        <p:nvSpPr>
          <p:cNvPr id="6" name="Footer Placeholder 5"/>
          <p:cNvSpPr>
            <a:spLocks noGrp="1"/>
          </p:cNvSpPr>
          <p:nvPr>
            <p:ph type="ftr" sz="quarter" idx="11"/>
          </p:nvPr>
        </p:nvSpPr>
        <p:spPr/>
        <p:txBody>
          <a:bodyPr/>
          <a:lstStyle/>
          <a:p>
            <a:r>
              <a:rPr lang="en-US" smtClean="0"/>
              <a:t>Desire vs Destiny</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413878386"/>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0612" y="1676400"/>
            <a:ext cx="3485690"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0613" y="2438400"/>
            <a:ext cx="3487057" cy="37338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6330" y="1676400"/>
            <a:ext cx="3487059"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86330" y="2438400"/>
            <a:ext cx="3487059" cy="37338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11/29/17</a:t>
            </a:r>
            <a:endParaRPr/>
          </a:p>
        </p:txBody>
      </p:sp>
      <p:sp>
        <p:nvSpPr>
          <p:cNvPr id="8" name="Footer Placeholder 7"/>
          <p:cNvSpPr>
            <a:spLocks noGrp="1"/>
          </p:cNvSpPr>
          <p:nvPr>
            <p:ph type="ftr" sz="quarter" idx="11"/>
          </p:nvPr>
        </p:nvSpPr>
        <p:spPr/>
        <p:txBody>
          <a:bodyPr/>
          <a:lstStyle/>
          <a:p>
            <a:r>
              <a:rPr lang="en-US" smtClean="0"/>
              <a:t>Desire vs Destiny</a:t>
            </a:r>
            <a:endParaRPr/>
          </a:p>
        </p:txBody>
      </p:sp>
      <p:sp>
        <p:nvSpPr>
          <p:cNvPr id="9" name="Slide Number Placeholder 8"/>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95692022"/>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11/29/17</a:t>
            </a:r>
            <a:endParaRPr/>
          </a:p>
        </p:txBody>
      </p:sp>
      <p:sp>
        <p:nvSpPr>
          <p:cNvPr id="4" name="Footer Placeholder 3"/>
          <p:cNvSpPr>
            <a:spLocks noGrp="1"/>
          </p:cNvSpPr>
          <p:nvPr>
            <p:ph type="ftr" sz="quarter" idx="11"/>
          </p:nvPr>
        </p:nvSpPr>
        <p:spPr/>
        <p:txBody>
          <a:bodyPr/>
          <a:lstStyle/>
          <a:p>
            <a:r>
              <a:rPr lang="en-US" smtClean="0"/>
              <a:t>Desire vs Destiny</a:t>
            </a:r>
            <a:endParaRPr/>
          </a:p>
        </p:txBody>
      </p:sp>
      <p:sp>
        <p:nvSpPr>
          <p:cNvPr id="5" name="Slide Number Placeholder 4"/>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021311206"/>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11/29/17</a:t>
            </a:r>
            <a:endParaRPr/>
          </a:p>
        </p:txBody>
      </p:sp>
      <p:sp>
        <p:nvSpPr>
          <p:cNvPr id="3" name="Footer Placeholder 2"/>
          <p:cNvSpPr>
            <a:spLocks noGrp="1"/>
          </p:cNvSpPr>
          <p:nvPr>
            <p:ph type="ftr" sz="quarter" idx="11"/>
          </p:nvPr>
        </p:nvSpPr>
        <p:spPr/>
        <p:txBody>
          <a:bodyPr/>
          <a:lstStyle/>
          <a:p>
            <a:r>
              <a:rPr lang="en-US" smtClean="0"/>
              <a:t>Desire vs Destiny</a:t>
            </a:r>
            <a:endParaRPr/>
          </a:p>
        </p:txBody>
      </p:sp>
      <p:sp>
        <p:nvSpPr>
          <p:cNvPr id="4" name="Slide Number Placeholder 3"/>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536631275"/>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456128"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1" name="Rectangle 10"/>
          <p:cNvSpPr/>
          <p:nvPr/>
        </p:nvSpPr>
        <p:spPr>
          <a:xfrm>
            <a:off x="524726" y="0"/>
            <a:ext cx="3526431"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970612" y="685800"/>
            <a:ext cx="2686750" cy="3886200"/>
          </a:xfrm>
        </p:spPr>
        <p:txBody>
          <a:bodyPr anchor="b">
            <a:noAutofit/>
          </a:bodyPr>
          <a:lstStyle>
            <a:lvl1pPr algn="l">
              <a:defRPr sz="3001" b="0"/>
            </a:lvl1pPr>
          </a:lstStyle>
          <a:p>
            <a:r>
              <a:rPr lang="en-US" smtClean="0"/>
              <a:t>Click to edit Master title style</a:t>
            </a:r>
            <a:endParaRPr/>
          </a:p>
        </p:txBody>
      </p:sp>
      <p:sp>
        <p:nvSpPr>
          <p:cNvPr id="3" name="Content Placeholder 2"/>
          <p:cNvSpPr>
            <a:spLocks noGrp="1"/>
          </p:cNvSpPr>
          <p:nvPr>
            <p:ph idx="1"/>
          </p:nvPr>
        </p:nvSpPr>
        <p:spPr>
          <a:xfrm>
            <a:off x="4572000" y="685800"/>
            <a:ext cx="4114799"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9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11/29/17</a:t>
            </a:r>
            <a:endParaRPr/>
          </a:p>
        </p:txBody>
      </p:sp>
      <p:sp>
        <p:nvSpPr>
          <p:cNvPr id="6" name="Footer Placeholder 5"/>
          <p:cNvSpPr>
            <a:spLocks noGrp="1"/>
          </p:cNvSpPr>
          <p:nvPr>
            <p:ph type="ftr" sz="quarter" idx="11"/>
          </p:nvPr>
        </p:nvSpPr>
        <p:spPr/>
        <p:txBody>
          <a:bodyPr/>
          <a:lstStyle/>
          <a:p>
            <a:r>
              <a:rPr lang="en-US" smtClean="0"/>
              <a:t>Desire vs Destiny</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219575847"/>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456128"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3" name="Rectangle 12"/>
          <p:cNvSpPr/>
          <p:nvPr/>
        </p:nvSpPr>
        <p:spPr>
          <a:xfrm>
            <a:off x="524726" y="0"/>
            <a:ext cx="3526431"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970612" y="685800"/>
            <a:ext cx="2686750" cy="3886200"/>
          </a:xfrm>
        </p:spPr>
        <p:txBody>
          <a:bodyPr anchor="b">
            <a:noAutofit/>
          </a:bodyPr>
          <a:lstStyle>
            <a:lvl1pPr algn="l">
              <a:defRPr sz="3001" b="0"/>
            </a:lvl1pPr>
          </a:lstStyle>
          <a:p>
            <a:r>
              <a:rPr lang="en-US" smtClean="0"/>
              <a:t>Click to edit Master title style</a:t>
            </a:r>
            <a:endParaRPr/>
          </a:p>
        </p:txBody>
      </p:sp>
      <p:sp>
        <p:nvSpPr>
          <p:cNvPr id="3" name="Picture Placeholder 2"/>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9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11/29/17</a:t>
            </a:r>
            <a:endParaRPr/>
          </a:p>
        </p:txBody>
      </p:sp>
      <p:sp>
        <p:nvSpPr>
          <p:cNvPr id="6" name="Footer Placeholder 5"/>
          <p:cNvSpPr>
            <a:spLocks noGrp="1"/>
          </p:cNvSpPr>
          <p:nvPr>
            <p:ph type="ftr" sz="quarter" idx="11"/>
          </p:nvPr>
        </p:nvSpPr>
        <p:spPr/>
        <p:txBody>
          <a:bodyPr/>
          <a:lstStyle/>
          <a:p>
            <a:r>
              <a:rPr lang="en-US" smtClean="0"/>
              <a:t>Desire vs Destiny</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971934091"/>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970613" y="1828800"/>
            <a:ext cx="72027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001122" y="6400801"/>
            <a:ext cx="990302" cy="276226"/>
          </a:xfrm>
          <a:prstGeom prst="rect">
            <a:avLst/>
          </a:prstGeom>
        </p:spPr>
        <p:txBody>
          <a:bodyPr vert="horz" lIns="91440" tIns="45720" rIns="91440" bIns="45720" rtlCol="0" anchor="ctr"/>
          <a:lstStyle>
            <a:lvl1pPr algn="r">
              <a:defRPr sz="750">
                <a:solidFill>
                  <a:schemeClr val="tx1">
                    <a:tint val="75000"/>
                  </a:schemeClr>
                </a:solidFill>
              </a:defRPr>
            </a:lvl1pPr>
          </a:lstStyle>
          <a:p>
            <a:r>
              <a:rPr lang="en-US" smtClean="0"/>
              <a:t>11/29/17</a:t>
            </a:r>
            <a:endParaRPr/>
          </a:p>
        </p:txBody>
      </p:sp>
      <p:sp>
        <p:nvSpPr>
          <p:cNvPr id="5" name="Footer Placeholder 4"/>
          <p:cNvSpPr>
            <a:spLocks noGrp="1"/>
          </p:cNvSpPr>
          <p:nvPr>
            <p:ph type="ftr" sz="quarter" idx="3"/>
          </p:nvPr>
        </p:nvSpPr>
        <p:spPr>
          <a:xfrm>
            <a:off x="970613" y="6400801"/>
            <a:ext cx="4744685" cy="276226"/>
          </a:xfrm>
          <a:prstGeom prst="rect">
            <a:avLst/>
          </a:prstGeom>
        </p:spPr>
        <p:txBody>
          <a:bodyPr vert="horz" lIns="91440" tIns="45720" rIns="91440" bIns="45720" rtlCol="0" anchor="ctr"/>
          <a:lstStyle>
            <a:lvl1pPr algn="l">
              <a:defRPr sz="750" cap="all" baseline="0">
                <a:solidFill>
                  <a:schemeClr val="tx1">
                    <a:tint val="75000"/>
                  </a:schemeClr>
                </a:solidFill>
              </a:defRPr>
            </a:lvl1pPr>
          </a:lstStyle>
          <a:p>
            <a:r>
              <a:rPr lang="en-US" smtClean="0"/>
              <a:t>Desire vs Destiny</a:t>
            </a:r>
            <a:endParaRPr/>
          </a:p>
        </p:txBody>
      </p:sp>
      <p:sp>
        <p:nvSpPr>
          <p:cNvPr id="6" name="Slide Number Placeholder 5"/>
          <p:cNvSpPr>
            <a:spLocks noGrp="1"/>
          </p:cNvSpPr>
          <p:nvPr>
            <p:ph type="sldNum" sz="quarter" idx="4"/>
          </p:nvPr>
        </p:nvSpPr>
        <p:spPr>
          <a:xfrm>
            <a:off x="7258749" y="6400801"/>
            <a:ext cx="914640"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p:transition spd="slow">
    <p:wipe/>
  </p:transition>
  <p:timing>
    <p:tnLst>
      <p:par>
        <p:cTn id="1" dur="indefinite" restart="never" nodeType="tmRoot"/>
      </p:par>
    </p:tnLst>
  </p:timing>
  <p:hf hdr="0"/>
  <p:txStyles>
    <p:titleStyle>
      <a:lvl1pPr algn="l" defTabSz="685983" rtl="0" eaLnBrk="1" latinLnBrk="0" hangingPunct="1">
        <a:lnSpc>
          <a:spcPct val="80000"/>
        </a:lnSpc>
        <a:spcBef>
          <a:spcPct val="0"/>
        </a:spcBef>
        <a:buNone/>
        <a:defRPr sz="3001" kern="1200">
          <a:solidFill>
            <a:schemeClr val="tx1"/>
          </a:solidFill>
          <a:latin typeface="+mj-lt"/>
          <a:ea typeface="+mj-ea"/>
          <a:cs typeface="+mj-cs"/>
        </a:defRPr>
      </a:lvl1pPr>
    </p:titleStyle>
    <p:bodyStyle>
      <a:lvl1pPr marL="171496" indent="-171496" algn="l" defTabSz="685983" rtl="0" eaLnBrk="1" latinLnBrk="0" hangingPunct="1">
        <a:lnSpc>
          <a:spcPct val="90000"/>
        </a:lnSpc>
        <a:spcBef>
          <a:spcPts val="1200"/>
        </a:spcBef>
        <a:buFont typeface="Arial" pitchFamily="34" charset="0"/>
        <a:buChar char="•"/>
        <a:defRPr sz="1800" kern="1200">
          <a:solidFill>
            <a:schemeClr val="tx1"/>
          </a:solidFill>
          <a:latin typeface="+mn-lt"/>
          <a:ea typeface="+mn-ea"/>
          <a:cs typeface="+mn-cs"/>
        </a:defRPr>
      </a:lvl1pPr>
      <a:lvl2pPr marL="445889" indent="-171496" algn="l" defTabSz="685983" rtl="0" eaLnBrk="1" latinLnBrk="0" hangingPunct="1">
        <a:lnSpc>
          <a:spcPct val="90000"/>
        </a:lnSpc>
        <a:spcBef>
          <a:spcPts val="600"/>
        </a:spcBef>
        <a:buFont typeface="Century" pitchFamily="18" charset="0"/>
        <a:buChar char="–"/>
        <a:defRPr sz="1500" kern="1200">
          <a:solidFill>
            <a:schemeClr val="tx1"/>
          </a:solidFill>
          <a:latin typeface="+mn-lt"/>
          <a:ea typeface="+mn-ea"/>
          <a:cs typeface="+mn-cs"/>
        </a:defRPr>
      </a:lvl2pPr>
      <a:lvl3pPr marL="720282" indent="-171496" algn="l" defTabSz="685983" rtl="0" eaLnBrk="1" latinLnBrk="0" hangingPunct="1">
        <a:lnSpc>
          <a:spcPct val="90000"/>
        </a:lnSpc>
        <a:spcBef>
          <a:spcPts val="450"/>
        </a:spcBef>
        <a:buFont typeface="Arial" pitchFamily="34" charset="0"/>
        <a:buChar char="•"/>
        <a:defRPr sz="1350" kern="1200">
          <a:solidFill>
            <a:schemeClr val="tx1"/>
          </a:solidFill>
          <a:latin typeface="+mn-lt"/>
          <a:ea typeface="+mn-ea"/>
          <a:cs typeface="+mn-cs"/>
        </a:defRPr>
      </a:lvl3pPr>
      <a:lvl4pPr marL="994675" indent="-171496" algn="l" defTabSz="685983" rtl="0" eaLnBrk="1" latinLnBrk="0" hangingPunct="1">
        <a:lnSpc>
          <a:spcPct val="90000"/>
        </a:lnSpc>
        <a:spcBef>
          <a:spcPts val="450"/>
        </a:spcBef>
        <a:buFont typeface="Arial" pitchFamily="34" charset="0"/>
        <a:buChar char="–"/>
        <a:defRPr sz="1200" kern="1200">
          <a:solidFill>
            <a:schemeClr val="tx1"/>
          </a:solidFill>
          <a:latin typeface="+mn-lt"/>
          <a:ea typeface="+mn-ea"/>
          <a:cs typeface="+mn-cs"/>
        </a:defRPr>
      </a:lvl4pPr>
      <a:lvl5pPr marL="1269068" indent="-171496" algn="l" defTabSz="685983" rtl="0" eaLnBrk="1" latinLnBrk="0" hangingPunct="1">
        <a:lnSpc>
          <a:spcPct val="90000"/>
        </a:lnSpc>
        <a:spcBef>
          <a:spcPts val="450"/>
        </a:spcBef>
        <a:buFont typeface="Arial" pitchFamily="34" charset="0"/>
        <a:buChar char="•"/>
        <a:defRPr sz="1200" kern="1200">
          <a:solidFill>
            <a:schemeClr val="tx1"/>
          </a:solidFill>
          <a:latin typeface="+mn-lt"/>
          <a:ea typeface="+mn-ea"/>
          <a:cs typeface="+mn-cs"/>
        </a:defRPr>
      </a:lvl5pPr>
      <a:lvl6pPr marL="1543461"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6pPr>
      <a:lvl7pPr marL="1817855"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7pPr>
      <a:lvl8pPr marL="2092248"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8pPr>
      <a:lvl9pPr marL="2366641"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3505200" cy="3124200"/>
          </a:xfrm>
        </p:spPr>
        <p:txBody>
          <a:bodyPr/>
          <a:lstStyle/>
          <a:p>
            <a:r>
              <a:rPr lang="en-US" sz="6400" spc="-300" dirty="0" smtClean="0"/>
              <a:t>Desire </a:t>
            </a:r>
            <a:br>
              <a:rPr lang="en-US" sz="6400" spc="-300" dirty="0" smtClean="0"/>
            </a:br>
            <a:r>
              <a:rPr lang="en-US" sz="6400" spc="-300" dirty="0" smtClean="0"/>
              <a:t>vs. </a:t>
            </a:r>
            <a:br>
              <a:rPr lang="en-US" sz="6400" spc="-300" dirty="0" smtClean="0"/>
            </a:br>
            <a:r>
              <a:rPr lang="en-US" sz="6400" spc="-300" dirty="0" smtClean="0"/>
              <a:t>Destiny</a:t>
            </a:r>
            <a:endParaRPr lang="en-US" sz="6400" spc="-3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800600" y="1143000"/>
            <a:ext cx="3800475" cy="3800475"/>
          </a:xfrm>
          <a:prstGeom prst="rect">
            <a:avLst/>
          </a:prstGeom>
          <a:ln>
            <a:noFill/>
          </a:ln>
          <a:effectLst>
            <a:softEdge rad="112500"/>
          </a:effectLst>
        </p:spPr>
      </p:pic>
      <p:sp>
        <p:nvSpPr>
          <p:cNvPr id="4" name="Text Placeholder 3"/>
          <p:cNvSpPr>
            <a:spLocks noGrp="1"/>
          </p:cNvSpPr>
          <p:nvPr>
            <p:ph type="body" sz="half" idx="2"/>
          </p:nvPr>
        </p:nvSpPr>
        <p:spPr>
          <a:xfrm>
            <a:off x="609600" y="4343400"/>
            <a:ext cx="3429000" cy="2057400"/>
          </a:xfrm>
        </p:spPr>
        <p:txBody>
          <a:bodyPr>
            <a:noAutofit/>
          </a:bodyPr>
          <a:lstStyle/>
          <a:p>
            <a:r>
              <a:rPr lang="en-US" sz="2800" b="1" dirty="0" smtClean="0">
                <a:latin typeface="+mj-lt"/>
              </a:rPr>
              <a:t>Prov. </a:t>
            </a:r>
            <a:r>
              <a:rPr lang="en-US" sz="2800" b="1" dirty="0" smtClean="0">
                <a:latin typeface="+mj-lt"/>
              </a:rPr>
              <a:t>6:26-27 </a:t>
            </a:r>
            <a:endParaRPr lang="en-US" sz="2800" b="1" dirty="0" smtClean="0">
              <a:latin typeface="+mj-lt"/>
            </a:endParaRPr>
          </a:p>
          <a:p>
            <a:r>
              <a:rPr lang="en-US" sz="2800" i="1" dirty="0" smtClean="0">
                <a:latin typeface="+mj-lt"/>
              </a:rPr>
              <a:t>Can </a:t>
            </a:r>
            <a:r>
              <a:rPr lang="en-US" sz="2800" i="1" dirty="0">
                <a:latin typeface="+mj-lt"/>
              </a:rPr>
              <a:t>a man take fire in his bosom, and his clothes not be burned</a:t>
            </a:r>
            <a:r>
              <a:rPr lang="en-US" sz="2800" i="1" dirty="0" smtClean="0">
                <a:latin typeface="+mj-lt"/>
              </a:rPr>
              <a:t>?</a:t>
            </a:r>
            <a:endParaRPr lang="en-US" sz="2800" i="1" dirty="0">
              <a:latin typeface="+mj-lt"/>
            </a:endParaRPr>
          </a:p>
        </p:txBody>
      </p:sp>
      <p:sp>
        <p:nvSpPr>
          <p:cNvPr id="5" name="Date Placeholder 4"/>
          <p:cNvSpPr>
            <a:spLocks noGrp="1"/>
          </p:cNvSpPr>
          <p:nvPr>
            <p:ph type="dt" sz="half" idx="10"/>
          </p:nvPr>
        </p:nvSpPr>
        <p:spPr/>
        <p:txBody>
          <a:bodyPr/>
          <a:lstStyle/>
          <a:p>
            <a:r>
              <a:rPr lang="en-US" smtClean="0"/>
              <a:t>11/29/17</a:t>
            </a:r>
            <a:endParaRPr lang="en-US"/>
          </a:p>
        </p:txBody>
      </p:sp>
      <p:sp>
        <p:nvSpPr>
          <p:cNvPr id="6" name="Footer Placeholder 5"/>
          <p:cNvSpPr>
            <a:spLocks noGrp="1"/>
          </p:cNvSpPr>
          <p:nvPr>
            <p:ph type="ftr" sz="quarter" idx="11"/>
          </p:nvPr>
        </p:nvSpPr>
        <p:spPr/>
        <p:txBody>
          <a:bodyPr/>
          <a:lstStyle/>
          <a:p>
            <a:r>
              <a:rPr lang="en-US" smtClean="0"/>
              <a:t>Desire vs Destiny</a:t>
            </a:r>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t>1</a:t>
            </a:fld>
            <a:endParaRPr lang="en-US"/>
          </a:p>
        </p:txBody>
      </p:sp>
    </p:spTree>
    <p:extLst>
      <p:ext uri="{BB962C8B-B14F-4D97-AF65-F5344CB8AC3E}">
        <p14:creationId xmlns:p14="http://schemas.microsoft.com/office/powerpoint/2010/main" val="124950298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10</a:t>
            </a:fld>
            <a:endParaRPr lang="uk-UA"/>
          </a:p>
        </p:txBody>
      </p:sp>
      <p:sp>
        <p:nvSpPr>
          <p:cNvPr id="5" name="Rectangle 4"/>
          <p:cNvSpPr/>
          <p:nvPr/>
        </p:nvSpPr>
        <p:spPr>
          <a:xfrm>
            <a:off x="228600" y="152400"/>
            <a:ext cx="8763000" cy="5201424"/>
          </a:xfrm>
          <a:prstGeom prst="rect">
            <a:avLst/>
          </a:prstGeom>
        </p:spPr>
        <p:txBody>
          <a:bodyPr wrap="square">
            <a:spAutoFit/>
          </a:bodyPr>
          <a:lstStyle/>
          <a:p>
            <a:r>
              <a:rPr lang="en-US" sz="4400" b="1" dirty="0">
                <a:latin typeface="+mj-lt"/>
              </a:rPr>
              <a:t>HEBREWS </a:t>
            </a:r>
            <a:r>
              <a:rPr lang="en-US" sz="4400" b="1" dirty="0" smtClean="0">
                <a:latin typeface="+mj-lt"/>
              </a:rPr>
              <a:t>12:15-17</a:t>
            </a:r>
          </a:p>
          <a:p>
            <a:r>
              <a:rPr lang="en-US" sz="3200" i="1" dirty="0" smtClean="0">
                <a:latin typeface="+mj-lt"/>
              </a:rPr>
              <a:t>          </a:t>
            </a:r>
            <a:r>
              <a:rPr lang="en-US" sz="3200" i="1" dirty="0">
                <a:latin typeface="+mj-lt"/>
              </a:rPr>
              <a:t>Looking diligently lest any man fail of the grace of God; lest any root of bitterness springing up trouble you, and thereby many be defiled; </a:t>
            </a:r>
            <a:r>
              <a:rPr lang="en-US" sz="3200" i="1" dirty="0" smtClean="0">
                <a:latin typeface="+mj-lt"/>
              </a:rPr>
              <a:t>16 Lest </a:t>
            </a:r>
            <a:r>
              <a:rPr lang="en-US" sz="3200" i="1" dirty="0">
                <a:latin typeface="+mj-lt"/>
              </a:rPr>
              <a:t>there be any fornicator, or profane person, as Esau, who for one morsel of meat sold his </a:t>
            </a:r>
            <a:r>
              <a:rPr lang="en-US" sz="3200" i="1" dirty="0" smtClean="0">
                <a:latin typeface="+mj-lt"/>
              </a:rPr>
              <a:t>birthright. 17 For </a:t>
            </a:r>
            <a:r>
              <a:rPr lang="en-US" sz="3200" i="1" dirty="0">
                <a:latin typeface="+mj-lt"/>
              </a:rPr>
              <a:t>ye know how that afterward, when he would have inherited the blessing, he was rejected: for he found no place of repentance, though he sought it carefully with tears. </a:t>
            </a:r>
          </a:p>
        </p:txBody>
      </p:sp>
    </p:spTree>
    <p:extLst>
      <p:ext uri="{BB962C8B-B14F-4D97-AF65-F5344CB8AC3E}">
        <p14:creationId xmlns:p14="http://schemas.microsoft.com/office/powerpoint/2010/main" val="8910134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11</a:t>
            </a:fld>
            <a:endParaRPr lang="uk-UA"/>
          </a:p>
        </p:txBody>
      </p:sp>
      <p:sp>
        <p:nvSpPr>
          <p:cNvPr id="5" name="Rectangle 4"/>
          <p:cNvSpPr/>
          <p:nvPr/>
        </p:nvSpPr>
        <p:spPr>
          <a:xfrm>
            <a:off x="381000" y="304800"/>
            <a:ext cx="8458200" cy="2985433"/>
          </a:xfrm>
          <a:prstGeom prst="rect">
            <a:avLst/>
          </a:prstGeom>
        </p:spPr>
        <p:txBody>
          <a:bodyPr wrap="square">
            <a:spAutoFit/>
          </a:bodyPr>
          <a:lstStyle/>
          <a:p>
            <a:r>
              <a:rPr lang="en-US" sz="4400" b="1" dirty="0" smtClean="0">
                <a:latin typeface="+mj-lt"/>
              </a:rPr>
              <a:t>Profane </a:t>
            </a:r>
            <a:r>
              <a:rPr lang="en-US" sz="3600" i="1" dirty="0" smtClean="0">
                <a:latin typeface="+mj-lt"/>
              </a:rPr>
              <a:t>(Gr.) </a:t>
            </a:r>
            <a:r>
              <a:rPr lang="en-US" sz="3600" i="1" dirty="0" err="1" smtClean="0">
                <a:latin typeface="+mj-lt"/>
              </a:rPr>
              <a:t>bebelos</a:t>
            </a:r>
            <a:r>
              <a:rPr lang="en-US" sz="3600" i="1" dirty="0" smtClean="0">
                <a:latin typeface="+mj-lt"/>
              </a:rPr>
              <a:t> </a:t>
            </a:r>
            <a:endParaRPr lang="en-US" sz="3600" i="1" dirty="0">
              <a:latin typeface="+mj-lt"/>
            </a:endParaRPr>
          </a:p>
          <a:p>
            <a:r>
              <a:rPr lang="en-US" sz="3600" dirty="0" smtClean="0">
                <a:latin typeface="+mj-lt"/>
              </a:rPr>
              <a:t>	Accessible</a:t>
            </a:r>
            <a:r>
              <a:rPr lang="en-US" sz="3600" dirty="0">
                <a:latin typeface="+mj-lt"/>
              </a:rPr>
              <a:t>, lawful to be trodden (used of places</a:t>
            </a:r>
            <a:r>
              <a:rPr lang="en-US" sz="3600" dirty="0" smtClean="0">
                <a:latin typeface="+mj-lt"/>
              </a:rPr>
              <a:t>);</a:t>
            </a:r>
            <a:endParaRPr lang="en-US" sz="3600" dirty="0">
              <a:latin typeface="+mj-lt"/>
            </a:endParaRPr>
          </a:p>
          <a:p>
            <a:r>
              <a:rPr lang="en-US" sz="3600" dirty="0" smtClean="0">
                <a:latin typeface="+mj-lt"/>
              </a:rPr>
              <a:t>	 Profane </a:t>
            </a:r>
            <a:r>
              <a:rPr lang="en-US" sz="3600" dirty="0">
                <a:latin typeface="+mj-lt"/>
              </a:rPr>
              <a:t>i.e. unhallowed, common, public </a:t>
            </a:r>
            <a:r>
              <a:rPr lang="en-US" sz="3600" dirty="0" smtClean="0">
                <a:latin typeface="+mj-lt"/>
              </a:rPr>
              <a:t>place.</a:t>
            </a:r>
            <a:endParaRPr lang="en-US" sz="3600" dirty="0">
              <a:latin typeface="+mj-lt"/>
            </a:endParaRPr>
          </a:p>
        </p:txBody>
      </p:sp>
    </p:spTree>
    <p:extLst>
      <p:ext uri="{BB962C8B-B14F-4D97-AF65-F5344CB8AC3E}">
        <p14:creationId xmlns:p14="http://schemas.microsoft.com/office/powerpoint/2010/main" val="137182708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12</a:t>
            </a:fld>
            <a:endParaRPr lang="uk-UA"/>
          </a:p>
        </p:txBody>
      </p:sp>
      <p:sp>
        <p:nvSpPr>
          <p:cNvPr id="6" name="Rectangle 5"/>
          <p:cNvSpPr/>
          <p:nvPr/>
        </p:nvSpPr>
        <p:spPr>
          <a:xfrm>
            <a:off x="152400" y="76200"/>
            <a:ext cx="8839200" cy="6740307"/>
          </a:xfrm>
          <a:prstGeom prst="rect">
            <a:avLst/>
          </a:prstGeom>
        </p:spPr>
        <p:txBody>
          <a:bodyPr wrap="square">
            <a:spAutoFit/>
          </a:bodyPr>
          <a:lstStyle/>
          <a:p>
            <a:r>
              <a:rPr lang="en-US" sz="3600" b="1" dirty="0">
                <a:latin typeface="+mj-lt"/>
              </a:rPr>
              <a:t>I TIMOTHY 1:9</a:t>
            </a:r>
          </a:p>
          <a:p>
            <a:r>
              <a:rPr lang="en-US" sz="3600" i="1" dirty="0" smtClean="0">
                <a:latin typeface="+mj-lt"/>
              </a:rPr>
              <a:t>	Knowing </a:t>
            </a:r>
            <a:r>
              <a:rPr lang="en-US" sz="3600" i="1" dirty="0">
                <a:latin typeface="+mj-lt"/>
              </a:rPr>
              <a:t>this, that the law is not made for a righteous man, but for the lawless and disobedient, for the ungodly and for sinners, for unholy and profane, for murderers of fathers and murderers of mothers, for manslayers, </a:t>
            </a:r>
            <a:endParaRPr lang="en-US" sz="3600" i="1" dirty="0" smtClean="0">
              <a:latin typeface="+mj-lt"/>
            </a:endParaRPr>
          </a:p>
          <a:p>
            <a:endParaRPr lang="en-US" sz="3600" dirty="0" smtClean="0">
              <a:latin typeface="+mj-lt"/>
            </a:endParaRPr>
          </a:p>
          <a:p>
            <a:r>
              <a:rPr lang="en-US" sz="3600" dirty="0" smtClean="0">
                <a:latin typeface="+mj-lt"/>
              </a:rPr>
              <a:t>I TIMOTHY 4:7</a:t>
            </a:r>
          </a:p>
          <a:p>
            <a:r>
              <a:rPr lang="en-US" sz="3600" i="1" dirty="0" smtClean="0">
                <a:latin typeface="+mj-lt"/>
              </a:rPr>
              <a:t>	But refuse profane and old wives' fables, and exercise thyself rather unto godliness. </a:t>
            </a:r>
          </a:p>
          <a:p>
            <a:endParaRPr lang="en-US" sz="3600" dirty="0" smtClean="0">
              <a:latin typeface="+mj-lt"/>
            </a:endParaRPr>
          </a:p>
        </p:txBody>
      </p:sp>
    </p:spTree>
    <p:extLst>
      <p:ext uri="{BB962C8B-B14F-4D97-AF65-F5344CB8AC3E}">
        <p14:creationId xmlns:p14="http://schemas.microsoft.com/office/powerpoint/2010/main" val="73020345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13</a:t>
            </a:fld>
            <a:endParaRPr lang="uk-UA"/>
          </a:p>
        </p:txBody>
      </p:sp>
      <p:sp>
        <p:nvSpPr>
          <p:cNvPr id="5" name="Rectangle 4"/>
          <p:cNvSpPr/>
          <p:nvPr/>
        </p:nvSpPr>
        <p:spPr>
          <a:xfrm>
            <a:off x="228600" y="152400"/>
            <a:ext cx="8534400" cy="5632311"/>
          </a:xfrm>
          <a:prstGeom prst="rect">
            <a:avLst/>
          </a:prstGeom>
        </p:spPr>
        <p:txBody>
          <a:bodyPr wrap="square">
            <a:spAutoFit/>
          </a:bodyPr>
          <a:lstStyle/>
          <a:p>
            <a:r>
              <a:rPr lang="en-US" sz="3600" b="1" dirty="0">
                <a:latin typeface="+mj-lt"/>
              </a:rPr>
              <a:t>I TIMOTHY 6:20 </a:t>
            </a:r>
          </a:p>
          <a:p>
            <a:r>
              <a:rPr lang="en-US" sz="3600" i="1" dirty="0" smtClean="0">
                <a:latin typeface="+mj-lt"/>
              </a:rPr>
              <a:t>	O </a:t>
            </a:r>
            <a:r>
              <a:rPr lang="en-US" sz="3600" i="1" dirty="0">
                <a:latin typeface="+mj-lt"/>
              </a:rPr>
              <a:t>Timothy, keep that which is committed to thy trust, avoiding profane and vain babblings, and oppositions of science falsely so called: </a:t>
            </a:r>
          </a:p>
          <a:p>
            <a:endParaRPr lang="en-US" sz="3600" i="1" dirty="0">
              <a:latin typeface="+mj-lt"/>
            </a:endParaRPr>
          </a:p>
          <a:p>
            <a:r>
              <a:rPr lang="en-US" sz="3600" b="1" dirty="0">
                <a:latin typeface="+mj-lt"/>
              </a:rPr>
              <a:t>II TIMOTHY 2:16</a:t>
            </a:r>
          </a:p>
          <a:p>
            <a:r>
              <a:rPr lang="en-US" sz="3600" i="1" dirty="0" smtClean="0">
                <a:latin typeface="+mj-lt"/>
              </a:rPr>
              <a:t>	But </a:t>
            </a:r>
            <a:r>
              <a:rPr lang="en-US" sz="3600" i="1" dirty="0">
                <a:latin typeface="+mj-lt"/>
              </a:rPr>
              <a:t>shun profane and vain babblings: for they will increase unto more ungodliness. </a:t>
            </a:r>
          </a:p>
        </p:txBody>
      </p:sp>
    </p:spTree>
    <p:extLst>
      <p:ext uri="{BB962C8B-B14F-4D97-AF65-F5344CB8AC3E}">
        <p14:creationId xmlns:p14="http://schemas.microsoft.com/office/powerpoint/2010/main" val="190039004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14</a:t>
            </a:fld>
            <a:endParaRPr lang="uk-UA"/>
          </a:p>
        </p:txBody>
      </p:sp>
      <p:pic>
        <p:nvPicPr>
          <p:cNvPr id="5" name="Picture 4"/>
          <p:cNvPicPr>
            <a:picLocks noChangeAspect="1"/>
          </p:cNvPicPr>
          <p:nvPr/>
        </p:nvPicPr>
        <p:blipFill>
          <a:blip r:embed="rId2"/>
          <a:stretch>
            <a:fillRect/>
          </a:stretch>
        </p:blipFill>
        <p:spPr>
          <a:xfrm>
            <a:off x="0" y="1143000"/>
            <a:ext cx="9144000" cy="4572000"/>
          </a:xfrm>
          <a:prstGeom prst="rect">
            <a:avLst/>
          </a:prstGeom>
        </p:spPr>
      </p:pic>
    </p:spTree>
    <p:extLst>
      <p:ext uri="{BB962C8B-B14F-4D97-AF65-F5344CB8AC3E}">
        <p14:creationId xmlns:p14="http://schemas.microsoft.com/office/powerpoint/2010/main" val="172916278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15</a:t>
            </a:fld>
            <a:endParaRPr lang="uk-UA"/>
          </a:p>
        </p:txBody>
      </p:sp>
      <p:sp>
        <p:nvSpPr>
          <p:cNvPr id="5" name="Rectangle 4"/>
          <p:cNvSpPr/>
          <p:nvPr/>
        </p:nvSpPr>
        <p:spPr>
          <a:xfrm>
            <a:off x="152400" y="57626"/>
            <a:ext cx="8839200" cy="6647974"/>
          </a:xfrm>
          <a:prstGeom prst="rect">
            <a:avLst/>
          </a:prstGeom>
        </p:spPr>
        <p:txBody>
          <a:bodyPr wrap="square">
            <a:spAutoFit/>
          </a:bodyPr>
          <a:lstStyle/>
          <a:p>
            <a:r>
              <a:rPr lang="en-US" sz="3600" b="1" dirty="0">
                <a:latin typeface="+mj-lt"/>
              </a:rPr>
              <a:t>Questions And Answers </a:t>
            </a:r>
            <a:endParaRPr lang="en-US" sz="3600" b="1" dirty="0" smtClean="0">
              <a:latin typeface="+mj-lt"/>
            </a:endParaRPr>
          </a:p>
          <a:p>
            <a:r>
              <a:rPr lang="en-US" sz="2800" dirty="0" smtClean="0">
                <a:latin typeface="+mj-lt"/>
              </a:rPr>
              <a:t>	</a:t>
            </a:r>
            <a:r>
              <a:rPr lang="en-US" sz="3000" dirty="0" smtClean="0">
                <a:latin typeface="+mj-lt"/>
              </a:rPr>
              <a:t>59</a:t>
            </a:r>
            <a:r>
              <a:rPr lang="en-US" sz="3000" dirty="0">
                <a:latin typeface="+mj-lt"/>
              </a:rPr>
              <a:t> </a:t>
            </a:r>
            <a:r>
              <a:rPr lang="en-US" sz="3000" dirty="0" smtClean="0">
                <a:latin typeface="+mj-lt"/>
              </a:rPr>
              <a:t>Esau </a:t>
            </a:r>
            <a:r>
              <a:rPr lang="en-US" sz="3000" dirty="0">
                <a:latin typeface="+mj-lt"/>
              </a:rPr>
              <a:t>was a good man, moral, a good church member today</a:t>
            </a:r>
            <a:r>
              <a:rPr lang="en-US" sz="3000" dirty="0" smtClean="0">
                <a:latin typeface="+mj-lt"/>
              </a:rPr>
              <a:t>. </a:t>
            </a:r>
            <a:r>
              <a:rPr lang="en-US" sz="3000" dirty="0">
                <a:latin typeface="+mj-lt"/>
              </a:rPr>
              <a:t>He was a hunter</a:t>
            </a:r>
            <a:r>
              <a:rPr lang="en-US" sz="3000" dirty="0" smtClean="0">
                <a:latin typeface="+mj-lt"/>
              </a:rPr>
              <a:t>. </a:t>
            </a:r>
            <a:r>
              <a:rPr lang="en-US" sz="3000" dirty="0">
                <a:latin typeface="+mj-lt"/>
              </a:rPr>
              <a:t>'Course then, that's how they made their living. He'd taken care of the herds for his father. His daddy was blind. A </a:t>
            </a:r>
            <a:r>
              <a:rPr lang="en-US" sz="3000" dirty="0" smtClean="0">
                <a:latin typeface="+mj-lt"/>
              </a:rPr>
              <a:t>prophet </a:t>
            </a:r>
            <a:r>
              <a:rPr lang="en-US" sz="3000" dirty="0">
                <a:latin typeface="+mj-lt"/>
              </a:rPr>
              <a:t>of the Lord was blind and deceived by his own </a:t>
            </a:r>
            <a:r>
              <a:rPr lang="en-US" sz="3000" dirty="0" smtClean="0">
                <a:latin typeface="+mj-lt"/>
              </a:rPr>
              <a:t>son</a:t>
            </a:r>
            <a:r>
              <a:rPr lang="mr-IN" sz="3000" dirty="0" smtClean="0">
                <a:latin typeface="+mj-lt"/>
              </a:rPr>
              <a:t>…</a:t>
            </a:r>
            <a:r>
              <a:rPr lang="en-US" sz="3000" dirty="0" smtClean="0">
                <a:latin typeface="+mj-lt"/>
              </a:rPr>
              <a:t> 	You </a:t>
            </a:r>
            <a:r>
              <a:rPr lang="en-US" sz="3000" dirty="0">
                <a:latin typeface="+mj-lt"/>
              </a:rPr>
              <a:t>can call him </a:t>
            </a:r>
            <a:r>
              <a:rPr lang="en-US" sz="3000" dirty="0" smtClean="0">
                <a:latin typeface="+mj-lt"/>
              </a:rPr>
              <a:t>prophet</a:t>
            </a:r>
            <a:r>
              <a:rPr lang="en-US" sz="3000" dirty="0">
                <a:latin typeface="+mj-lt"/>
              </a:rPr>
              <a:t>:</a:t>
            </a:r>
            <a:r>
              <a:rPr lang="en-US" sz="3000" dirty="0" smtClean="0">
                <a:latin typeface="+mj-lt"/>
              </a:rPr>
              <a:t> </a:t>
            </a:r>
            <a:r>
              <a:rPr lang="en-US" sz="3000" dirty="0">
                <a:latin typeface="+mj-lt"/>
              </a:rPr>
              <a:t>Why didn't he heal himself? And why didn't he know </a:t>
            </a:r>
            <a:r>
              <a:rPr lang="en-US" sz="3000" dirty="0" smtClean="0">
                <a:latin typeface="+mj-lt"/>
              </a:rPr>
              <a:t>that </a:t>
            </a:r>
            <a:r>
              <a:rPr lang="en-US" sz="3000" dirty="0">
                <a:latin typeface="+mj-lt"/>
              </a:rPr>
              <a:t>that was Jacob instead of </a:t>
            </a:r>
            <a:r>
              <a:rPr lang="en-US" sz="3000" dirty="0" smtClean="0">
                <a:latin typeface="+mj-lt"/>
              </a:rPr>
              <a:t>Esau? God </a:t>
            </a:r>
            <a:r>
              <a:rPr lang="en-US" sz="3000" dirty="0">
                <a:latin typeface="+mj-lt"/>
              </a:rPr>
              <a:t>don't tell His prophets everything. He just tells them what he wants them to know</a:t>
            </a:r>
            <a:r>
              <a:rPr lang="en-US" sz="3000" dirty="0" smtClean="0">
                <a:latin typeface="+mj-lt"/>
              </a:rPr>
              <a:t>. </a:t>
            </a:r>
            <a:r>
              <a:rPr lang="en-US" sz="3000" dirty="0">
                <a:latin typeface="+mj-lt"/>
              </a:rPr>
              <a:t>God was working out a plan then, and he had to work in it</a:t>
            </a:r>
            <a:r>
              <a:rPr lang="en-US" sz="3000" dirty="0" smtClean="0">
                <a:latin typeface="+mj-lt"/>
              </a:rPr>
              <a:t>.</a:t>
            </a:r>
            <a:r>
              <a:rPr lang="en-US" sz="3000" dirty="0">
                <a:latin typeface="+mj-lt"/>
              </a:rPr>
              <a:t> </a:t>
            </a:r>
            <a:r>
              <a:rPr lang="en-US" sz="3000" dirty="0" smtClean="0">
                <a:latin typeface="+mj-lt"/>
              </a:rPr>
              <a:t>Esau tried </a:t>
            </a:r>
            <a:r>
              <a:rPr lang="en-US" sz="3000" dirty="0">
                <a:latin typeface="+mj-lt"/>
              </a:rPr>
              <a:t>to take care of his poor, old, blind daddy</a:t>
            </a:r>
            <a:r>
              <a:rPr lang="en-US" sz="3000" dirty="0" smtClean="0">
                <a:latin typeface="+mj-lt"/>
              </a:rPr>
              <a:t>; </a:t>
            </a:r>
            <a:r>
              <a:rPr lang="en-US" sz="3000" dirty="0">
                <a:latin typeface="+mj-lt"/>
              </a:rPr>
              <a:t>Jacob, seemingly, he didn't care what happened to him. </a:t>
            </a:r>
          </a:p>
        </p:txBody>
      </p:sp>
    </p:spTree>
    <p:extLst>
      <p:ext uri="{BB962C8B-B14F-4D97-AF65-F5344CB8AC3E}">
        <p14:creationId xmlns:p14="http://schemas.microsoft.com/office/powerpoint/2010/main" val="86471417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16</a:t>
            </a:fld>
            <a:endParaRPr lang="uk-UA"/>
          </a:p>
        </p:txBody>
      </p:sp>
      <p:sp>
        <p:nvSpPr>
          <p:cNvPr id="5" name="Rectangle 4"/>
          <p:cNvSpPr/>
          <p:nvPr/>
        </p:nvSpPr>
        <p:spPr>
          <a:xfrm>
            <a:off x="152400" y="76200"/>
            <a:ext cx="8763000" cy="6093976"/>
          </a:xfrm>
          <a:prstGeom prst="rect">
            <a:avLst/>
          </a:prstGeom>
        </p:spPr>
        <p:txBody>
          <a:bodyPr wrap="square">
            <a:spAutoFit/>
          </a:bodyPr>
          <a:lstStyle/>
          <a:p>
            <a:r>
              <a:rPr lang="en-US" sz="3000" dirty="0" smtClean="0">
                <a:latin typeface="+mj-lt"/>
              </a:rPr>
              <a:t>	But </a:t>
            </a:r>
            <a:r>
              <a:rPr lang="en-US" sz="3000" dirty="0">
                <a:latin typeface="+mj-lt"/>
              </a:rPr>
              <a:t>there's one thing Jacob wanted, that was the </a:t>
            </a:r>
            <a:r>
              <a:rPr lang="en-US" sz="3000" dirty="0" smtClean="0">
                <a:latin typeface="+mj-lt"/>
              </a:rPr>
              <a:t>birthright</a:t>
            </a:r>
            <a:r>
              <a:rPr lang="mr-IN" sz="3000" dirty="0" smtClean="0">
                <a:latin typeface="+mj-lt"/>
              </a:rPr>
              <a:t>…</a:t>
            </a:r>
            <a:r>
              <a:rPr lang="en-US" sz="3000" dirty="0" smtClean="0">
                <a:latin typeface="+mj-lt"/>
              </a:rPr>
              <a:t> And </a:t>
            </a:r>
            <a:r>
              <a:rPr lang="en-US" sz="3000" dirty="0">
                <a:latin typeface="+mj-lt"/>
              </a:rPr>
              <a:t>Esau, the Bible said, despised his </a:t>
            </a:r>
            <a:r>
              <a:rPr lang="en-US" sz="3000" dirty="0" smtClean="0">
                <a:latin typeface="+mj-lt"/>
              </a:rPr>
              <a:t>birthright... (Heb. 12) </a:t>
            </a:r>
            <a:r>
              <a:rPr lang="en-US" sz="3000" dirty="0">
                <a:latin typeface="+mj-lt"/>
              </a:rPr>
              <a:t>Now, what is a birthright? </a:t>
            </a:r>
            <a:r>
              <a:rPr lang="en-US" sz="3000" dirty="0" smtClean="0">
                <a:latin typeface="+mj-lt"/>
              </a:rPr>
              <a:t>This </a:t>
            </a:r>
            <a:r>
              <a:rPr lang="en-US" sz="3000" dirty="0">
                <a:latin typeface="+mj-lt"/>
              </a:rPr>
              <a:t>Holy Spirit is your </a:t>
            </a:r>
            <a:r>
              <a:rPr lang="en-US" sz="3000" dirty="0" smtClean="0">
                <a:latin typeface="+mj-lt"/>
              </a:rPr>
              <a:t>Birthright... </a:t>
            </a:r>
          </a:p>
          <a:p>
            <a:r>
              <a:rPr lang="en-US" sz="3000" dirty="0">
                <a:latin typeface="+mj-lt"/>
              </a:rPr>
              <a:t>	</a:t>
            </a:r>
            <a:r>
              <a:rPr lang="en-US" sz="3000" dirty="0" smtClean="0">
                <a:latin typeface="+mj-lt"/>
              </a:rPr>
              <a:t>That's </a:t>
            </a:r>
            <a:r>
              <a:rPr lang="en-US" sz="3000" dirty="0">
                <a:latin typeface="+mj-lt"/>
              </a:rPr>
              <a:t>your God given </a:t>
            </a:r>
            <a:r>
              <a:rPr lang="en-US" sz="3000" dirty="0" smtClean="0">
                <a:latin typeface="+mj-lt"/>
              </a:rPr>
              <a:t>right</a:t>
            </a:r>
            <a:r>
              <a:rPr lang="en-US" sz="3000" dirty="0">
                <a:latin typeface="+mj-lt"/>
              </a:rPr>
              <a:t>. Now, people would say today, </a:t>
            </a:r>
            <a:r>
              <a:rPr lang="en-US" sz="3000" dirty="0" smtClean="0">
                <a:latin typeface="+mj-lt"/>
              </a:rPr>
              <a:t>"</a:t>
            </a:r>
            <a:r>
              <a:rPr lang="en-US" sz="3000" i="1" dirty="0" smtClean="0">
                <a:latin typeface="+mj-lt"/>
              </a:rPr>
              <a:t>I will go to church. I'm just as good as the next fellow. But me, act like one of them holy rollers? Not me."</a:t>
            </a:r>
            <a:r>
              <a:rPr lang="en-US" sz="3000" dirty="0" smtClean="0">
                <a:latin typeface="+mj-lt"/>
              </a:rPr>
              <a:t> </a:t>
            </a:r>
            <a:r>
              <a:rPr lang="en-US" sz="3000" dirty="0">
                <a:latin typeface="+mj-lt"/>
              </a:rPr>
              <a:t>It's just the same thing, </a:t>
            </a:r>
            <a:r>
              <a:rPr lang="en-US" sz="3000" dirty="0" smtClean="0">
                <a:latin typeface="+mj-lt"/>
              </a:rPr>
              <a:t>despising </a:t>
            </a:r>
            <a:r>
              <a:rPr lang="en-US" sz="3000" dirty="0">
                <a:latin typeface="+mj-lt"/>
              </a:rPr>
              <a:t>the birthright. Why, he swapped it for a mess of </a:t>
            </a:r>
            <a:r>
              <a:rPr lang="en-US" sz="3000" dirty="0" smtClean="0">
                <a:latin typeface="+mj-lt"/>
              </a:rPr>
              <a:t>pottage</a:t>
            </a:r>
            <a:r>
              <a:rPr lang="mr-IN" sz="3000" dirty="0" smtClean="0">
                <a:latin typeface="+mj-lt"/>
              </a:rPr>
              <a:t>…</a:t>
            </a:r>
            <a:r>
              <a:rPr lang="en-US" sz="3000" dirty="0" smtClean="0">
                <a:latin typeface="+mj-lt"/>
              </a:rPr>
              <a:t> the </a:t>
            </a:r>
            <a:r>
              <a:rPr lang="en-US" sz="3000" dirty="0">
                <a:latin typeface="+mj-lt"/>
              </a:rPr>
              <a:t>world sells it for a lot less than that. </a:t>
            </a:r>
            <a:r>
              <a:rPr lang="en-US" sz="3000" dirty="0" smtClean="0">
                <a:latin typeface="+mj-lt"/>
              </a:rPr>
              <a:t>	Esau </a:t>
            </a:r>
            <a:r>
              <a:rPr lang="en-US" sz="3000" dirty="0">
                <a:latin typeface="+mj-lt"/>
              </a:rPr>
              <a:t>was hungry. But</a:t>
            </a:r>
            <a:r>
              <a:rPr lang="en-US" sz="3000" dirty="0" smtClean="0">
                <a:latin typeface="+mj-lt"/>
              </a:rPr>
              <a:t>, </a:t>
            </a:r>
            <a:r>
              <a:rPr lang="en-US" sz="3000" dirty="0">
                <a:latin typeface="+mj-lt"/>
              </a:rPr>
              <a:t>if goodness would be </a:t>
            </a:r>
            <a:r>
              <a:rPr lang="en-US" sz="3000" dirty="0" smtClean="0">
                <a:latin typeface="+mj-lt"/>
              </a:rPr>
              <a:t>counted, </a:t>
            </a:r>
            <a:r>
              <a:rPr lang="en-US" sz="3000" dirty="0">
                <a:latin typeface="+mj-lt"/>
              </a:rPr>
              <a:t>If we walked up there and stayed around the tent </a:t>
            </a:r>
            <a:r>
              <a:rPr lang="en-US" sz="3000" dirty="0" smtClean="0">
                <a:latin typeface="+mj-lt"/>
              </a:rPr>
              <a:t>for a </a:t>
            </a:r>
            <a:r>
              <a:rPr lang="en-US" sz="3000" dirty="0">
                <a:latin typeface="+mj-lt"/>
              </a:rPr>
              <a:t>few days, </a:t>
            </a:r>
            <a:r>
              <a:rPr lang="en-US" sz="3000" dirty="0" smtClean="0">
                <a:solidFill>
                  <a:srgbClr val="FFFF00"/>
                </a:solidFill>
                <a:latin typeface="+mj-lt"/>
              </a:rPr>
              <a:t>we'd </a:t>
            </a:r>
            <a:r>
              <a:rPr lang="en-US" sz="3000" dirty="0">
                <a:solidFill>
                  <a:srgbClr val="FFFF00"/>
                </a:solidFill>
                <a:latin typeface="+mj-lt"/>
              </a:rPr>
              <a:t>have picked Esau. </a:t>
            </a:r>
          </a:p>
        </p:txBody>
      </p:sp>
    </p:spTree>
    <p:extLst>
      <p:ext uri="{BB962C8B-B14F-4D97-AF65-F5344CB8AC3E}">
        <p14:creationId xmlns:p14="http://schemas.microsoft.com/office/powerpoint/2010/main" val="152125260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17</a:t>
            </a:fld>
            <a:endParaRPr lang="uk-UA"/>
          </a:p>
        </p:txBody>
      </p:sp>
      <p:sp>
        <p:nvSpPr>
          <p:cNvPr id="5" name="Rectangle 4"/>
          <p:cNvSpPr/>
          <p:nvPr/>
        </p:nvSpPr>
        <p:spPr>
          <a:xfrm>
            <a:off x="228600" y="152400"/>
            <a:ext cx="8763000" cy="6032421"/>
          </a:xfrm>
          <a:prstGeom prst="rect">
            <a:avLst/>
          </a:prstGeom>
        </p:spPr>
        <p:txBody>
          <a:bodyPr wrap="square">
            <a:spAutoFit/>
          </a:bodyPr>
          <a:lstStyle/>
          <a:p>
            <a:r>
              <a:rPr lang="en-US" sz="2800" dirty="0" smtClean="0">
                <a:latin typeface="+mj-lt"/>
              </a:rPr>
              <a:t>	</a:t>
            </a:r>
            <a:r>
              <a:rPr lang="en-US" sz="3000" dirty="0" smtClean="0">
                <a:latin typeface="+mj-lt"/>
              </a:rPr>
              <a:t>And </a:t>
            </a:r>
            <a:r>
              <a:rPr lang="en-US" sz="3000" dirty="0">
                <a:latin typeface="+mj-lt"/>
              </a:rPr>
              <a:t>Esau wanted to be a nice fellow, take care of everything, and do everything just </a:t>
            </a:r>
            <a:r>
              <a:rPr lang="en-US" sz="3000" dirty="0" smtClean="0">
                <a:latin typeface="+mj-lt"/>
              </a:rPr>
              <a:t>right</a:t>
            </a:r>
            <a:r>
              <a:rPr lang="mr-IN" sz="3000" dirty="0" smtClean="0">
                <a:latin typeface="+mj-lt"/>
              </a:rPr>
              <a:t>…</a:t>
            </a:r>
            <a:r>
              <a:rPr lang="en-US" sz="3000" dirty="0" smtClean="0">
                <a:latin typeface="+mj-lt"/>
              </a:rPr>
              <a:t> He </a:t>
            </a:r>
            <a:r>
              <a:rPr lang="en-US" sz="3000" dirty="0">
                <a:latin typeface="+mj-lt"/>
              </a:rPr>
              <a:t>was a real good </a:t>
            </a:r>
            <a:r>
              <a:rPr lang="en-US" sz="3000" dirty="0" smtClean="0">
                <a:latin typeface="+mj-lt"/>
              </a:rPr>
              <a:t>legalist. </a:t>
            </a:r>
            <a:r>
              <a:rPr lang="en-US" sz="3000" dirty="0">
                <a:latin typeface="+mj-lt"/>
              </a:rPr>
              <a:t>And Jacob wanted one thing, and that was the birthright, and that's all he cared about. </a:t>
            </a:r>
            <a:r>
              <a:rPr lang="en-US" sz="3000" dirty="0" smtClean="0">
                <a:latin typeface="+mj-lt"/>
              </a:rPr>
              <a:t>And </a:t>
            </a:r>
            <a:r>
              <a:rPr lang="en-US" sz="3000" dirty="0">
                <a:latin typeface="+mj-lt"/>
              </a:rPr>
              <a:t>even out of Jacob come the twelve patriarchs which brought forth, well, the twelve tribes of </a:t>
            </a:r>
            <a:r>
              <a:rPr lang="en-US" sz="3000" dirty="0" smtClean="0">
                <a:latin typeface="+mj-lt"/>
              </a:rPr>
              <a:t>Israel. </a:t>
            </a:r>
            <a:r>
              <a:rPr lang="en-US" sz="3000" dirty="0" smtClean="0">
                <a:solidFill>
                  <a:srgbClr val="FFFF00"/>
                </a:solidFill>
                <a:latin typeface="+mj-lt"/>
              </a:rPr>
              <a:t>And </a:t>
            </a:r>
            <a:r>
              <a:rPr lang="en-US" sz="3000" dirty="0">
                <a:solidFill>
                  <a:srgbClr val="FFFF00"/>
                </a:solidFill>
                <a:latin typeface="+mj-lt"/>
              </a:rPr>
              <a:t>God called Jacob His own son</a:t>
            </a:r>
            <a:r>
              <a:rPr lang="en-US" sz="3000" dirty="0" smtClean="0">
                <a:solidFill>
                  <a:srgbClr val="FFFF00"/>
                </a:solidFill>
                <a:latin typeface="+mj-lt"/>
              </a:rPr>
              <a:t>.</a:t>
            </a:r>
          </a:p>
          <a:p>
            <a:r>
              <a:rPr lang="en-US" sz="3000" dirty="0">
                <a:latin typeface="+mj-lt"/>
              </a:rPr>
              <a:t>	</a:t>
            </a:r>
            <a:r>
              <a:rPr lang="en-US" sz="3000" dirty="0" smtClean="0">
                <a:latin typeface="+mj-lt"/>
              </a:rPr>
              <a:t> </a:t>
            </a:r>
            <a:r>
              <a:rPr lang="en-US" sz="3000" dirty="0">
                <a:latin typeface="+mj-lt"/>
              </a:rPr>
              <a:t>65 </a:t>
            </a:r>
            <a:r>
              <a:rPr lang="en-US" sz="3000" dirty="0" smtClean="0">
                <a:latin typeface="+mj-lt"/>
              </a:rPr>
              <a:t>That </a:t>
            </a:r>
            <a:r>
              <a:rPr lang="en-US" sz="3000" dirty="0">
                <a:latin typeface="+mj-lt"/>
              </a:rPr>
              <a:t>Holy Ghost ought to be more important to you than everything else there is in the world: your prestige, your life, your job, your anything that there is. </a:t>
            </a:r>
            <a:r>
              <a:rPr lang="en-US" sz="2800" dirty="0">
                <a:latin typeface="+mj-lt"/>
              </a:rPr>
              <a:t/>
            </a:r>
            <a:br>
              <a:rPr lang="en-US" sz="2800" dirty="0">
                <a:latin typeface="+mj-lt"/>
              </a:rPr>
            </a:br>
            <a:r>
              <a:rPr lang="en-US" sz="2800" dirty="0">
                <a:latin typeface="+mj-lt"/>
              </a:rPr>
              <a:t>  </a:t>
            </a:r>
            <a:r>
              <a:rPr lang="en-US" sz="2800" dirty="0" smtClean="0">
                <a:latin typeface="+mj-lt"/>
              </a:rPr>
              <a:t>							</a:t>
            </a:r>
            <a:r>
              <a:rPr lang="en-US" sz="2800" dirty="0">
                <a:latin typeface="+mj-lt"/>
              </a:rPr>
              <a:t> 59-1223 </a:t>
            </a:r>
            <a:br>
              <a:rPr lang="en-US" sz="2800" dirty="0">
                <a:latin typeface="+mj-lt"/>
              </a:rPr>
            </a:br>
            <a:endParaRPr lang="en-US" sz="2800" dirty="0">
              <a:latin typeface="+mj-lt"/>
            </a:endParaRPr>
          </a:p>
        </p:txBody>
      </p:sp>
    </p:spTree>
    <p:extLst>
      <p:ext uri="{BB962C8B-B14F-4D97-AF65-F5344CB8AC3E}">
        <p14:creationId xmlns:p14="http://schemas.microsoft.com/office/powerpoint/2010/main" val="194442781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18</a:t>
            </a:fld>
            <a:endParaRPr lang="uk-UA"/>
          </a:p>
        </p:txBody>
      </p:sp>
      <p:sp>
        <p:nvSpPr>
          <p:cNvPr id="5" name="Rectangle 4"/>
          <p:cNvSpPr/>
          <p:nvPr/>
        </p:nvSpPr>
        <p:spPr>
          <a:xfrm>
            <a:off x="228600" y="152400"/>
            <a:ext cx="8686800" cy="5139869"/>
          </a:xfrm>
          <a:prstGeom prst="rect">
            <a:avLst/>
          </a:prstGeom>
        </p:spPr>
        <p:txBody>
          <a:bodyPr wrap="square">
            <a:spAutoFit/>
          </a:bodyPr>
          <a:lstStyle/>
          <a:p>
            <a:r>
              <a:rPr lang="en-US" sz="4000" b="1" dirty="0" smtClean="0">
                <a:latin typeface="+mj-lt"/>
              </a:rPr>
              <a:t>Restoration </a:t>
            </a:r>
            <a:r>
              <a:rPr lang="en-US" sz="4000" b="1" dirty="0">
                <a:latin typeface="+mj-lt"/>
              </a:rPr>
              <a:t>Of The Bride Tree</a:t>
            </a:r>
          </a:p>
          <a:p>
            <a:r>
              <a:rPr lang="en-US" sz="3200" dirty="0" smtClean="0">
                <a:latin typeface="+mj-lt"/>
              </a:rPr>
              <a:t>	332</a:t>
            </a:r>
            <a:r>
              <a:rPr lang="en-US" sz="3200" dirty="0">
                <a:latin typeface="+mj-lt"/>
              </a:rPr>
              <a:t>  </a:t>
            </a:r>
            <a:r>
              <a:rPr lang="en-US" sz="3200" dirty="0" smtClean="0">
                <a:latin typeface="+mj-lt"/>
              </a:rPr>
              <a:t>(Rev. 13) And </a:t>
            </a:r>
            <a:r>
              <a:rPr lang="en-US" sz="3200" dirty="0">
                <a:latin typeface="+mj-lt"/>
              </a:rPr>
              <a:t>all you Methodists, Baptists, and Pentecostals</a:t>
            </a:r>
            <a:r>
              <a:rPr lang="en-US" sz="3200" dirty="0" smtClean="0">
                <a:latin typeface="+mj-lt"/>
              </a:rPr>
              <a:t>, </a:t>
            </a:r>
            <a:r>
              <a:rPr lang="en-US" sz="3200" dirty="0">
                <a:latin typeface="+mj-lt"/>
              </a:rPr>
              <a:t>every one of you</a:t>
            </a:r>
            <a:r>
              <a:rPr lang="en-US" sz="3200" dirty="0" smtClean="0">
                <a:latin typeface="+mj-lt"/>
              </a:rPr>
              <a:t>, </a:t>
            </a:r>
            <a:r>
              <a:rPr lang="en-US" sz="3200" dirty="0">
                <a:latin typeface="+mj-lt"/>
              </a:rPr>
              <a:t>ecumenical people out here, trying to do such things as that, and selling out your birthrights, to join that bunch of Babylon. What's the matter with you</a:t>
            </a:r>
            <a:r>
              <a:rPr lang="en-US" sz="3200" dirty="0" smtClean="0">
                <a:latin typeface="+mj-lt"/>
              </a:rPr>
              <a:t>? </a:t>
            </a:r>
            <a:r>
              <a:rPr lang="en-US" sz="3200" dirty="0">
                <a:latin typeface="+mj-lt"/>
              </a:rPr>
              <a:t>Selling your birthrights, like Esau did, for a mess of pottage. That's all you're going to get</a:t>
            </a:r>
            <a:r>
              <a:rPr lang="en-US" sz="3200" dirty="0" smtClean="0">
                <a:latin typeface="+mj-lt"/>
              </a:rPr>
              <a:t>.</a:t>
            </a:r>
            <a:r>
              <a:rPr lang="en-US" sz="3200" dirty="0">
                <a:latin typeface="+mj-lt"/>
              </a:rPr>
              <a:t/>
            </a:r>
            <a:br>
              <a:rPr lang="en-US" sz="3200" dirty="0">
                <a:latin typeface="+mj-lt"/>
              </a:rPr>
            </a:br>
            <a:r>
              <a:rPr lang="en-US" sz="3200" dirty="0">
                <a:latin typeface="+mj-lt"/>
              </a:rPr>
              <a:t>  </a:t>
            </a:r>
            <a:r>
              <a:rPr lang="en-US" sz="3200" dirty="0" smtClean="0">
                <a:latin typeface="+mj-lt"/>
              </a:rPr>
              <a:t>							</a:t>
            </a:r>
            <a:r>
              <a:rPr lang="en-US" sz="3200" dirty="0">
                <a:latin typeface="+mj-lt"/>
              </a:rPr>
              <a:t> </a:t>
            </a:r>
            <a:r>
              <a:rPr lang="en-US" sz="3200" dirty="0" smtClean="0">
                <a:latin typeface="+mj-lt"/>
              </a:rPr>
              <a:t>62-0422</a:t>
            </a:r>
            <a:endParaRPr lang="en-US" sz="3200" dirty="0">
              <a:latin typeface="+mj-lt"/>
            </a:endParaRPr>
          </a:p>
        </p:txBody>
      </p:sp>
    </p:spTree>
    <p:extLst>
      <p:ext uri="{BB962C8B-B14F-4D97-AF65-F5344CB8AC3E}">
        <p14:creationId xmlns:p14="http://schemas.microsoft.com/office/powerpoint/2010/main" val="48156800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19</a:t>
            </a:fld>
            <a:endParaRPr lang="uk-UA"/>
          </a:p>
        </p:txBody>
      </p:sp>
      <p:sp>
        <p:nvSpPr>
          <p:cNvPr id="5" name="Rectangle 4"/>
          <p:cNvSpPr/>
          <p:nvPr/>
        </p:nvSpPr>
        <p:spPr>
          <a:xfrm>
            <a:off x="152400" y="76200"/>
            <a:ext cx="8839200" cy="6555641"/>
          </a:xfrm>
          <a:prstGeom prst="rect">
            <a:avLst/>
          </a:prstGeom>
        </p:spPr>
        <p:txBody>
          <a:bodyPr wrap="square">
            <a:spAutoFit/>
          </a:bodyPr>
          <a:lstStyle/>
          <a:p>
            <a:r>
              <a:rPr lang="en-US" sz="3200" b="1" dirty="0">
                <a:latin typeface="+mj-lt"/>
              </a:rPr>
              <a:t>The Harvest Time</a:t>
            </a:r>
          </a:p>
          <a:p>
            <a:r>
              <a:rPr lang="en-US" sz="2400" dirty="0" smtClean="0">
                <a:latin typeface="+mj-lt"/>
              </a:rPr>
              <a:t>	</a:t>
            </a:r>
            <a:r>
              <a:rPr lang="en-US" sz="2800" dirty="0" smtClean="0">
                <a:latin typeface="+mj-lt"/>
              </a:rPr>
              <a:t>207</a:t>
            </a:r>
            <a:r>
              <a:rPr lang="en-US" sz="2800" dirty="0">
                <a:latin typeface="+mj-lt"/>
              </a:rPr>
              <a:t> S</a:t>
            </a:r>
            <a:r>
              <a:rPr lang="en-US" sz="2800" dirty="0" smtClean="0">
                <a:latin typeface="+mj-lt"/>
              </a:rPr>
              <a:t>chools </a:t>
            </a:r>
            <a:r>
              <a:rPr lang="en-US" sz="2800" dirty="0">
                <a:latin typeface="+mj-lt"/>
              </a:rPr>
              <a:t>of </a:t>
            </a:r>
            <a:r>
              <a:rPr lang="en-US" sz="2800" dirty="0" smtClean="0">
                <a:latin typeface="+mj-lt"/>
              </a:rPr>
              <a:t>theology </a:t>
            </a:r>
            <a:r>
              <a:rPr lang="en-US" sz="2800" dirty="0">
                <a:latin typeface="+mj-lt"/>
              </a:rPr>
              <a:t>has swapped this blessed Thing for a mess of pottage</a:t>
            </a:r>
            <a:r>
              <a:rPr lang="en-US" sz="2800" dirty="0" smtClean="0">
                <a:latin typeface="+mj-lt"/>
              </a:rPr>
              <a:t>.</a:t>
            </a:r>
            <a:r>
              <a:rPr lang="en-US" sz="2800" dirty="0">
                <a:latin typeface="+mj-lt"/>
              </a:rPr>
              <a:t> Like </a:t>
            </a:r>
            <a:r>
              <a:rPr lang="en-US" sz="2800" dirty="0" smtClean="0">
                <a:latin typeface="+mj-lt"/>
              </a:rPr>
              <a:t>Esau. Esau</a:t>
            </a:r>
            <a:r>
              <a:rPr lang="en-US" sz="2800" dirty="0">
                <a:latin typeface="+mj-lt"/>
              </a:rPr>
              <a:t>, morally, was a better man than Jacob, </a:t>
            </a:r>
            <a:r>
              <a:rPr lang="en-US" sz="2800" dirty="0">
                <a:solidFill>
                  <a:srgbClr val="FFFF00"/>
                </a:solidFill>
                <a:latin typeface="+mj-lt"/>
              </a:rPr>
              <a:t>but he didn't have respects to his birthrights which was the Word. </a:t>
            </a:r>
            <a:r>
              <a:rPr lang="en-US" sz="2800" dirty="0" smtClean="0">
                <a:latin typeface="+mj-lt"/>
              </a:rPr>
              <a:t>But </a:t>
            </a:r>
            <a:r>
              <a:rPr lang="en-US" sz="2800" dirty="0">
                <a:latin typeface="+mj-lt"/>
              </a:rPr>
              <a:t>he was a good </a:t>
            </a:r>
            <a:r>
              <a:rPr lang="en-US" sz="2800" dirty="0" smtClean="0">
                <a:latin typeface="+mj-lt"/>
              </a:rPr>
              <a:t>moral </a:t>
            </a:r>
            <a:r>
              <a:rPr lang="en-US" sz="2800" dirty="0">
                <a:latin typeface="+mj-lt"/>
              </a:rPr>
              <a:t>man, </a:t>
            </a:r>
            <a:r>
              <a:rPr lang="en-US" sz="2800" dirty="0" smtClean="0">
                <a:latin typeface="+mj-lt"/>
              </a:rPr>
              <a:t>like </a:t>
            </a:r>
            <a:r>
              <a:rPr lang="en-US" sz="2800" dirty="0">
                <a:latin typeface="+mj-lt"/>
              </a:rPr>
              <a:t>the nominal Christian </a:t>
            </a:r>
            <a:r>
              <a:rPr lang="en-US" sz="2800" dirty="0" smtClean="0">
                <a:latin typeface="+mj-lt"/>
              </a:rPr>
              <a:t>today. Didn't lie</a:t>
            </a:r>
            <a:r>
              <a:rPr lang="en-US" sz="2800" dirty="0">
                <a:latin typeface="+mj-lt"/>
              </a:rPr>
              <a:t> </a:t>
            </a:r>
            <a:r>
              <a:rPr lang="en-US" sz="2800" dirty="0" smtClean="0">
                <a:latin typeface="+mj-lt"/>
              </a:rPr>
              <a:t>or steal, good </a:t>
            </a:r>
            <a:r>
              <a:rPr lang="en-US" sz="2800" dirty="0">
                <a:latin typeface="+mj-lt"/>
              </a:rPr>
              <a:t>to his daddy</a:t>
            </a:r>
            <a:r>
              <a:rPr lang="en-US" sz="2800" dirty="0" smtClean="0">
                <a:latin typeface="+mj-lt"/>
              </a:rPr>
              <a:t>.</a:t>
            </a:r>
            <a:r>
              <a:rPr lang="en-US" sz="2800" i="1" dirty="0" smtClean="0">
                <a:latin typeface="+mj-lt"/>
              </a:rPr>
              <a:t>. </a:t>
            </a:r>
            <a:r>
              <a:rPr lang="en-US" sz="2800" i="1" dirty="0">
                <a:latin typeface="+mj-lt"/>
              </a:rPr>
              <a:t>"What difference does that make? I'm an Israelite, anyhow</a:t>
            </a:r>
            <a:r>
              <a:rPr lang="en-US" sz="2800" i="1" dirty="0" smtClean="0">
                <a:latin typeface="+mj-lt"/>
              </a:rPr>
              <a:t>..</a:t>
            </a:r>
            <a:r>
              <a:rPr lang="en-US" sz="2800" dirty="0" smtClean="0">
                <a:latin typeface="+mj-lt"/>
              </a:rPr>
              <a:t>." </a:t>
            </a:r>
            <a:r>
              <a:rPr lang="en-US" sz="2800" dirty="0">
                <a:latin typeface="+mj-lt"/>
              </a:rPr>
              <a:t>But it was his </a:t>
            </a:r>
            <a:r>
              <a:rPr lang="en-US" sz="2800" dirty="0" smtClean="0">
                <a:latin typeface="+mj-lt"/>
              </a:rPr>
              <a:t>birth-right </a:t>
            </a:r>
            <a:r>
              <a:rPr lang="en-US" sz="2800" dirty="0">
                <a:latin typeface="+mj-lt"/>
              </a:rPr>
              <a:t>that </a:t>
            </a:r>
            <a:r>
              <a:rPr lang="en-US" sz="2800" dirty="0" smtClean="0">
                <a:latin typeface="+mj-lt"/>
              </a:rPr>
              <a:t>counted. </a:t>
            </a:r>
            <a:r>
              <a:rPr lang="en-US" sz="2800" dirty="0">
                <a:solidFill>
                  <a:srgbClr val="FFFF00"/>
                </a:solidFill>
                <a:latin typeface="+mj-lt"/>
              </a:rPr>
              <a:t>His natural was all right, but his spiritual was all wrong.</a:t>
            </a:r>
            <a:r>
              <a:rPr lang="en-US" sz="2800" dirty="0">
                <a:latin typeface="+mj-lt"/>
              </a:rPr>
              <a:t> </a:t>
            </a:r>
            <a:r>
              <a:rPr lang="en-US" sz="2800" dirty="0" smtClean="0">
                <a:latin typeface="+mj-lt"/>
              </a:rPr>
              <a:t>So today</a:t>
            </a:r>
            <a:r>
              <a:rPr lang="en-US" sz="2800" dirty="0">
                <a:latin typeface="+mj-lt"/>
              </a:rPr>
              <a:t>, the pottage, mix church and world together, some of </a:t>
            </a:r>
            <a:r>
              <a:rPr lang="en-US" sz="2800" dirty="0" smtClean="0">
                <a:latin typeface="+mj-lt"/>
              </a:rPr>
              <a:t>each; bingo, </a:t>
            </a:r>
            <a:r>
              <a:rPr lang="en-US" sz="2800" dirty="0">
                <a:latin typeface="+mj-lt"/>
              </a:rPr>
              <a:t>dances, </a:t>
            </a:r>
            <a:r>
              <a:rPr lang="en-US" sz="2800" dirty="0" smtClean="0">
                <a:latin typeface="+mj-lt"/>
              </a:rPr>
              <a:t>carrying </a:t>
            </a:r>
            <a:r>
              <a:rPr lang="en-US" sz="2800" dirty="0">
                <a:latin typeface="+mj-lt"/>
              </a:rPr>
              <a:t>on, in the church; short-haired women, wearing shorts. Well, </a:t>
            </a:r>
            <a:r>
              <a:rPr lang="en-US" sz="2800" dirty="0" smtClean="0">
                <a:latin typeface="+mj-lt"/>
              </a:rPr>
              <a:t>say</a:t>
            </a:r>
            <a:r>
              <a:rPr lang="en-US" sz="2800" dirty="0">
                <a:latin typeface="+mj-lt"/>
              </a:rPr>
              <a:t>, </a:t>
            </a:r>
            <a:r>
              <a:rPr lang="en-US" sz="2800" dirty="0" smtClean="0">
                <a:latin typeface="+mj-lt"/>
              </a:rPr>
              <a:t>”</a:t>
            </a:r>
            <a:r>
              <a:rPr lang="en-US" sz="2800" i="1" dirty="0" smtClean="0">
                <a:latin typeface="+mj-lt"/>
              </a:rPr>
              <a:t>What's </a:t>
            </a:r>
            <a:r>
              <a:rPr lang="en-US" sz="2800" i="1" dirty="0">
                <a:latin typeface="+mj-lt"/>
              </a:rPr>
              <a:t>that little thing</a:t>
            </a:r>
            <a:r>
              <a:rPr lang="en-US" sz="2800" i="1" dirty="0" smtClean="0">
                <a:latin typeface="+mj-lt"/>
              </a:rPr>
              <a:t>?” </a:t>
            </a:r>
            <a:r>
              <a:rPr lang="en-US" sz="2800" dirty="0" smtClean="0">
                <a:latin typeface="+mj-lt"/>
              </a:rPr>
              <a:t>The Bible said it's wrong for a woman to cut her hair. </a:t>
            </a:r>
            <a:r>
              <a:rPr lang="en-US" sz="2800" dirty="0">
                <a:latin typeface="+mj-lt"/>
              </a:rPr>
              <a:t/>
            </a:r>
            <a:br>
              <a:rPr lang="en-US" sz="2800" dirty="0">
                <a:latin typeface="+mj-lt"/>
              </a:rPr>
            </a:br>
            <a:r>
              <a:rPr lang="en-US" sz="2400" dirty="0">
                <a:latin typeface="+mj-lt"/>
              </a:rPr>
              <a:t>  </a:t>
            </a:r>
            <a:r>
              <a:rPr lang="en-US" sz="2400" dirty="0" smtClean="0">
                <a:latin typeface="+mj-lt"/>
              </a:rPr>
              <a:t>							</a:t>
            </a:r>
            <a:r>
              <a:rPr lang="en-US" sz="2400" dirty="0">
                <a:latin typeface="+mj-lt"/>
              </a:rPr>
              <a:t> </a:t>
            </a:r>
            <a:r>
              <a:rPr lang="en-US" sz="2400" dirty="0" smtClean="0">
                <a:latin typeface="+mj-lt"/>
              </a:rPr>
              <a:t>64-1212</a:t>
            </a:r>
            <a:endParaRPr lang="en-US" sz="2400" dirty="0">
              <a:latin typeface="+mj-lt"/>
            </a:endParaRPr>
          </a:p>
        </p:txBody>
      </p:sp>
    </p:spTree>
    <p:extLst>
      <p:ext uri="{BB962C8B-B14F-4D97-AF65-F5344CB8AC3E}">
        <p14:creationId xmlns:p14="http://schemas.microsoft.com/office/powerpoint/2010/main" val="155670153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11/29/17</a:t>
            </a:r>
            <a:endParaRPr lang="en-US"/>
          </a:p>
        </p:txBody>
      </p:sp>
      <p:sp>
        <p:nvSpPr>
          <p:cNvPr id="5" name="Footer Placeholder 4"/>
          <p:cNvSpPr>
            <a:spLocks noGrp="1"/>
          </p:cNvSpPr>
          <p:nvPr>
            <p:ph type="ftr" sz="quarter" idx="11"/>
          </p:nvPr>
        </p:nvSpPr>
        <p:spPr/>
        <p:txBody>
          <a:bodyPr/>
          <a:lstStyle/>
          <a:p>
            <a:r>
              <a:rPr lang="en-US" smtClean="0"/>
              <a:t>Desire vs Destiny</a:t>
            </a:r>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2</a:t>
            </a:fld>
            <a:endParaRPr lang="en-US"/>
          </a:p>
        </p:txBody>
      </p:sp>
      <p:sp>
        <p:nvSpPr>
          <p:cNvPr id="8" name="Right Arrow 7"/>
          <p:cNvSpPr/>
          <p:nvPr/>
        </p:nvSpPr>
        <p:spPr>
          <a:xfrm rot="16200000">
            <a:off x="3163824" y="1682496"/>
            <a:ext cx="2468880" cy="1042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83730" y="50244"/>
            <a:ext cx="3706664" cy="830997"/>
          </a:xfrm>
          <a:prstGeom prst="rect">
            <a:avLst/>
          </a:prstGeom>
          <a:noFill/>
        </p:spPr>
        <p:txBody>
          <a:bodyPr wrap="none" rtlCol="0">
            <a:spAutoFit/>
          </a:bodyPr>
          <a:lstStyle/>
          <a:p>
            <a:r>
              <a:rPr lang="en-US" sz="4800" b="1" dirty="0" smtClean="0">
                <a:latin typeface="Arial" panose="020B0604020202020204" pitchFamily="34" charset="0"/>
                <a:cs typeface="Arial" panose="020B0604020202020204" pitchFamily="34" charset="0"/>
              </a:rPr>
              <a:t>God: </a:t>
            </a:r>
            <a:r>
              <a:rPr lang="en-US" sz="3200" b="1" dirty="0" smtClean="0">
                <a:solidFill>
                  <a:srgbClr val="FFFF00"/>
                </a:solidFill>
                <a:latin typeface="Arial" panose="020B0604020202020204" pitchFamily="34" charset="0"/>
                <a:cs typeface="Arial" panose="020B0604020202020204" pitchFamily="34" charset="0"/>
              </a:rPr>
              <a:t>New Birth</a:t>
            </a:r>
            <a:endParaRPr lang="en-US" sz="3200" b="1" dirty="0">
              <a:solidFill>
                <a:srgbClr val="FFFF00"/>
              </a:solidFill>
              <a:latin typeface="Arial" panose="020B0604020202020204" pitchFamily="34" charset="0"/>
              <a:cs typeface="Arial" panose="020B0604020202020204" pitchFamily="34" charset="0"/>
            </a:endParaRPr>
          </a:p>
        </p:txBody>
      </p:sp>
      <p:sp>
        <p:nvSpPr>
          <p:cNvPr id="10" name="TextBox 9"/>
          <p:cNvSpPr txBox="1"/>
          <p:nvPr/>
        </p:nvSpPr>
        <p:spPr>
          <a:xfrm>
            <a:off x="3866166" y="3500210"/>
            <a:ext cx="1040670" cy="830997"/>
          </a:xfrm>
          <a:prstGeom prst="rect">
            <a:avLst/>
          </a:prstGeom>
          <a:noFill/>
        </p:spPr>
        <p:txBody>
          <a:bodyPr wrap="none" rtlCol="0">
            <a:spAutoFit/>
          </a:bodyPr>
          <a:lstStyle/>
          <a:p>
            <a:r>
              <a:rPr lang="en-US" sz="4800" b="1" dirty="0" smtClean="0">
                <a:solidFill>
                  <a:srgbClr val="FFFF00"/>
                </a:solidFill>
                <a:latin typeface="Arial" panose="020B0604020202020204" pitchFamily="34" charset="0"/>
                <a:cs typeface="Arial" panose="020B0604020202020204" pitchFamily="34" charset="0"/>
              </a:rPr>
              <a:t>Me</a:t>
            </a:r>
            <a:endParaRPr lang="en-US" sz="4800" b="1" dirty="0">
              <a:solidFill>
                <a:srgbClr val="FFFF00"/>
              </a:solidFill>
              <a:latin typeface="Arial" panose="020B0604020202020204" pitchFamily="34" charset="0"/>
              <a:cs typeface="Arial" panose="020B0604020202020204" pitchFamily="34" charset="0"/>
            </a:endParaRPr>
          </a:p>
        </p:txBody>
      </p:sp>
      <p:sp>
        <p:nvSpPr>
          <p:cNvPr id="11" name="TextBox 10"/>
          <p:cNvSpPr txBox="1"/>
          <p:nvPr/>
        </p:nvSpPr>
        <p:spPr>
          <a:xfrm>
            <a:off x="152400" y="3200400"/>
            <a:ext cx="2899652" cy="1200329"/>
          </a:xfrm>
          <a:prstGeom prst="rect">
            <a:avLst/>
          </a:prstGeom>
          <a:noFill/>
        </p:spPr>
        <p:txBody>
          <a:bodyPr wrap="none" rtlCol="0">
            <a:spAutoFit/>
          </a:bodyPr>
          <a:lstStyle/>
          <a:p>
            <a:r>
              <a:rPr lang="en-US" sz="3600" b="1" dirty="0" smtClean="0">
                <a:solidFill>
                  <a:srgbClr val="FFFF00"/>
                </a:solidFill>
                <a:latin typeface="Arial" panose="020B0604020202020204" pitchFamily="34" charset="0"/>
                <a:cs typeface="Arial" panose="020B0604020202020204" pitchFamily="34" charset="0"/>
              </a:rPr>
              <a:t>Our Witness</a:t>
            </a:r>
          </a:p>
          <a:p>
            <a:r>
              <a:rPr lang="en-US" sz="3600" b="1" dirty="0" smtClean="0">
                <a:latin typeface="Arial" panose="020B0604020202020204" pitchFamily="34" charset="0"/>
                <a:cs typeface="Arial" panose="020B0604020202020204" pitchFamily="34" charset="0"/>
              </a:rPr>
              <a:t>Outsiders</a:t>
            </a:r>
            <a:endParaRPr lang="en-US" sz="3600" b="1" dirty="0">
              <a:latin typeface="Arial" panose="020B0604020202020204" pitchFamily="34" charset="0"/>
              <a:cs typeface="Arial" panose="020B0604020202020204" pitchFamily="34" charset="0"/>
            </a:endParaRPr>
          </a:p>
        </p:txBody>
      </p:sp>
      <p:sp>
        <p:nvSpPr>
          <p:cNvPr id="12" name="Rectangle 11"/>
          <p:cNvSpPr/>
          <p:nvPr/>
        </p:nvSpPr>
        <p:spPr>
          <a:xfrm>
            <a:off x="152400" y="4648200"/>
            <a:ext cx="3695922" cy="1569660"/>
          </a:xfrm>
          <a:prstGeom prst="rect">
            <a:avLst/>
          </a:prstGeom>
        </p:spPr>
        <p:txBody>
          <a:bodyPr wrap="square">
            <a:spAutoFit/>
          </a:bodyPr>
          <a:lstStyle/>
          <a:p>
            <a:r>
              <a:rPr lang="en-US" sz="2400" i="1" dirty="0" smtClean="0">
                <a:latin typeface="+mj-lt"/>
              </a:rPr>
              <a:t>Walk </a:t>
            </a:r>
            <a:r>
              <a:rPr lang="en-US" sz="2400" i="1" dirty="0">
                <a:latin typeface="+mj-lt"/>
              </a:rPr>
              <a:t>in wisdom toward them that are without, redeeming the time. </a:t>
            </a:r>
          </a:p>
          <a:p>
            <a:r>
              <a:rPr lang="en-US" sz="2400" dirty="0" smtClean="0">
                <a:latin typeface="+mj-lt"/>
              </a:rPr>
              <a:t>(Col. </a:t>
            </a:r>
            <a:r>
              <a:rPr lang="en-US" sz="2400" dirty="0">
                <a:latin typeface="+mj-lt"/>
              </a:rPr>
              <a:t>4:</a:t>
            </a:r>
            <a:r>
              <a:rPr lang="en-US" sz="2400" dirty="0" smtClean="0">
                <a:latin typeface="+mj-lt"/>
              </a:rPr>
              <a:t>5)</a:t>
            </a:r>
            <a:endParaRPr lang="en-US" sz="2400" dirty="0">
              <a:latin typeface="+mj-lt"/>
            </a:endParaRPr>
          </a:p>
        </p:txBody>
      </p:sp>
      <p:sp>
        <p:nvSpPr>
          <p:cNvPr id="13" name="Right Arrow 12"/>
          <p:cNvSpPr/>
          <p:nvPr/>
        </p:nvSpPr>
        <p:spPr>
          <a:xfrm rot="10800000">
            <a:off x="2796040" y="3703320"/>
            <a:ext cx="1053584" cy="39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953000" y="3731333"/>
            <a:ext cx="1368552" cy="39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24600" y="3276600"/>
            <a:ext cx="2749521" cy="1200329"/>
          </a:xfrm>
          <a:prstGeom prst="rect">
            <a:avLst/>
          </a:prstGeom>
        </p:spPr>
        <p:txBody>
          <a:bodyPr wrap="none">
            <a:spAutoFit/>
          </a:bodyPr>
          <a:lstStyle/>
          <a:p>
            <a:r>
              <a:rPr lang="en-US" sz="3600" b="1" dirty="0" smtClean="0">
                <a:solidFill>
                  <a:srgbClr val="FFFF00"/>
                </a:solidFill>
                <a:latin typeface="Arial" panose="020B0604020202020204" pitchFamily="34" charset="0"/>
                <a:cs typeface="Arial" panose="020B0604020202020204" pitchFamily="34" charset="0"/>
              </a:rPr>
              <a:t>The Church</a:t>
            </a:r>
          </a:p>
          <a:p>
            <a:r>
              <a:rPr lang="en-US" sz="3600" b="1" dirty="0" smtClean="0">
                <a:latin typeface="Arial" panose="020B0604020202020204" pitchFamily="34" charset="0"/>
                <a:cs typeface="Arial" panose="020B0604020202020204" pitchFamily="34" charset="0"/>
              </a:rPr>
              <a:t>Local Body</a:t>
            </a:r>
            <a:endParaRPr lang="en-US" sz="3600" dirty="0"/>
          </a:p>
        </p:txBody>
      </p:sp>
      <p:sp>
        <p:nvSpPr>
          <p:cNvPr id="17" name="Rectangle 16"/>
          <p:cNvSpPr/>
          <p:nvPr/>
        </p:nvSpPr>
        <p:spPr>
          <a:xfrm>
            <a:off x="5257800" y="4717934"/>
            <a:ext cx="3775902" cy="1569660"/>
          </a:xfrm>
          <a:prstGeom prst="rect">
            <a:avLst/>
          </a:prstGeom>
        </p:spPr>
        <p:txBody>
          <a:bodyPr wrap="square">
            <a:spAutoFit/>
          </a:bodyPr>
          <a:lstStyle/>
          <a:p>
            <a:pPr algn="r"/>
            <a:r>
              <a:rPr lang="en-US" sz="2400" i="1" dirty="0" smtClean="0">
                <a:latin typeface="+mj-lt"/>
              </a:rPr>
              <a:t>So </a:t>
            </a:r>
            <a:r>
              <a:rPr lang="en-US" sz="2400" i="1" dirty="0">
                <a:latin typeface="+mj-lt"/>
              </a:rPr>
              <a:t>we, being many, are one body in Christ, and every one members one of another. </a:t>
            </a:r>
            <a:r>
              <a:rPr lang="en-US" sz="2400" i="1" dirty="0" smtClean="0">
                <a:latin typeface="+mj-lt"/>
              </a:rPr>
              <a:t>  (</a:t>
            </a:r>
            <a:r>
              <a:rPr lang="en-US" sz="2000" dirty="0" smtClean="0">
                <a:latin typeface="+mj-lt"/>
              </a:rPr>
              <a:t>Rom.  </a:t>
            </a:r>
            <a:r>
              <a:rPr lang="en-US" sz="2000" dirty="0">
                <a:latin typeface="+mj-lt"/>
              </a:rPr>
              <a:t>12:</a:t>
            </a:r>
            <a:r>
              <a:rPr lang="en-US" sz="2000" dirty="0" smtClean="0">
                <a:latin typeface="+mj-lt"/>
              </a:rPr>
              <a:t>5)</a:t>
            </a:r>
            <a:endParaRPr lang="en-US" sz="2000" dirty="0">
              <a:latin typeface="+mj-lt"/>
            </a:endParaRPr>
          </a:p>
        </p:txBody>
      </p:sp>
    </p:spTree>
    <p:extLst>
      <p:ext uri="{BB962C8B-B14F-4D97-AF65-F5344CB8AC3E}">
        <p14:creationId xmlns:p14="http://schemas.microsoft.com/office/powerpoint/2010/main" val="54415845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20</a:t>
            </a:fld>
            <a:endParaRPr lang="uk-UA"/>
          </a:p>
        </p:txBody>
      </p:sp>
      <p:sp>
        <p:nvSpPr>
          <p:cNvPr id="5" name="Rectangle 4"/>
          <p:cNvSpPr/>
          <p:nvPr/>
        </p:nvSpPr>
        <p:spPr>
          <a:xfrm>
            <a:off x="152400" y="76200"/>
            <a:ext cx="8839200" cy="6001643"/>
          </a:xfrm>
          <a:prstGeom prst="rect">
            <a:avLst/>
          </a:prstGeom>
        </p:spPr>
        <p:txBody>
          <a:bodyPr wrap="square">
            <a:spAutoFit/>
          </a:bodyPr>
          <a:lstStyle/>
          <a:p>
            <a:r>
              <a:rPr lang="en-US" sz="4000" b="1" spc="-150" dirty="0">
                <a:latin typeface="+mj-lt"/>
              </a:rPr>
              <a:t>Palmerworm, Locust, </a:t>
            </a:r>
            <a:r>
              <a:rPr lang="en-US" sz="4000" b="1" spc="-150" dirty="0" smtClean="0">
                <a:latin typeface="+mj-lt"/>
              </a:rPr>
              <a:t>Cankerworm</a:t>
            </a:r>
            <a:r>
              <a:rPr lang="mr-IN" sz="3600" b="1" spc="-150" dirty="0" smtClean="0">
                <a:latin typeface="+mj-lt"/>
              </a:rPr>
              <a:t>…</a:t>
            </a:r>
            <a:endParaRPr lang="en-US" sz="3600" b="1" spc="-150" dirty="0">
              <a:latin typeface="+mj-lt"/>
            </a:endParaRPr>
          </a:p>
          <a:p>
            <a:r>
              <a:rPr lang="en-US" sz="3200" dirty="0" smtClean="0">
                <a:latin typeface="+mj-lt"/>
              </a:rPr>
              <a:t>	60</a:t>
            </a:r>
            <a:r>
              <a:rPr lang="en-US" sz="3200" dirty="0">
                <a:latin typeface="+mj-lt"/>
              </a:rPr>
              <a:t> </a:t>
            </a:r>
            <a:r>
              <a:rPr lang="en-US" sz="3200" dirty="0" smtClean="0">
                <a:latin typeface="+mj-lt"/>
              </a:rPr>
              <a:t>(Rom. 8</a:t>
            </a:r>
            <a:r>
              <a:rPr lang="en-US" sz="3200" dirty="0">
                <a:latin typeface="+mj-lt"/>
              </a:rPr>
              <a:t>)</a:t>
            </a:r>
            <a:r>
              <a:rPr lang="en-US" sz="3200" dirty="0" smtClean="0">
                <a:latin typeface="+mj-lt"/>
              </a:rPr>
              <a:t> Was </a:t>
            </a:r>
            <a:r>
              <a:rPr lang="en-US" sz="3200" dirty="0">
                <a:latin typeface="+mj-lt"/>
              </a:rPr>
              <a:t>not </a:t>
            </a:r>
            <a:r>
              <a:rPr lang="en-US" sz="3200" dirty="0" smtClean="0">
                <a:latin typeface="+mj-lt"/>
              </a:rPr>
              <a:t>Esau</a:t>
            </a:r>
            <a:r>
              <a:rPr lang="en-US" sz="3200" dirty="0">
                <a:latin typeface="+mj-lt"/>
              </a:rPr>
              <a:t>, refused? Before the boy was ever born, God despised him. S</a:t>
            </a:r>
            <a:r>
              <a:rPr lang="en-US" sz="3200" dirty="0" smtClean="0">
                <a:latin typeface="+mj-lt"/>
              </a:rPr>
              <a:t>ee</a:t>
            </a:r>
            <a:r>
              <a:rPr lang="en-US" sz="3200" dirty="0">
                <a:latin typeface="+mj-lt"/>
              </a:rPr>
              <a:t>, it's all working according to God's great </a:t>
            </a:r>
            <a:r>
              <a:rPr lang="en-US" sz="3200" dirty="0" err="1" smtClean="0">
                <a:latin typeface="+mj-lt"/>
              </a:rPr>
              <a:t>predestin-ation</a:t>
            </a:r>
            <a:r>
              <a:rPr lang="en-US" sz="3200" dirty="0">
                <a:latin typeface="+mj-lt"/>
              </a:rPr>
              <a:t>. He's not </a:t>
            </a:r>
            <a:r>
              <a:rPr lang="en-US" sz="3200" dirty="0" smtClean="0">
                <a:latin typeface="+mj-lt"/>
              </a:rPr>
              <a:t>asleep. </a:t>
            </a:r>
          </a:p>
          <a:p>
            <a:r>
              <a:rPr lang="en-US" sz="3200" dirty="0">
                <a:latin typeface="+mj-lt"/>
              </a:rPr>
              <a:t>	</a:t>
            </a:r>
            <a:r>
              <a:rPr lang="en-US" sz="3200" dirty="0" smtClean="0">
                <a:latin typeface="+mj-lt"/>
              </a:rPr>
              <a:t>And </a:t>
            </a:r>
            <a:r>
              <a:rPr lang="en-US" sz="3200" dirty="0">
                <a:latin typeface="+mj-lt"/>
              </a:rPr>
              <a:t>we judge men according </a:t>
            </a:r>
            <a:r>
              <a:rPr lang="en-US" sz="3200" dirty="0" smtClean="0">
                <a:latin typeface="+mj-lt"/>
              </a:rPr>
              <a:t>to </a:t>
            </a:r>
            <a:r>
              <a:rPr lang="en-US" sz="3200" dirty="0">
                <a:latin typeface="+mj-lt"/>
              </a:rPr>
              <a:t>their honesty or their sincerity. We judge churches according to their progress. </a:t>
            </a:r>
            <a:r>
              <a:rPr lang="en-US" sz="3200" dirty="0" smtClean="0">
                <a:latin typeface="+mj-lt"/>
              </a:rPr>
              <a:t>We </a:t>
            </a:r>
            <a:r>
              <a:rPr lang="en-US" sz="3200" dirty="0">
                <a:latin typeface="+mj-lt"/>
              </a:rPr>
              <a:t>take evangelists, because that they're great. </a:t>
            </a:r>
            <a:r>
              <a:rPr lang="en-US" sz="3200" dirty="0">
                <a:solidFill>
                  <a:srgbClr val="FFFF00"/>
                </a:solidFill>
                <a:latin typeface="+mj-lt"/>
              </a:rPr>
              <a:t>That isn't it. </a:t>
            </a:r>
            <a:r>
              <a:rPr lang="en-US" sz="3200" i="1" dirty="0">
                <a:latin typeface="+mj-lt"/>
              </a:rPr>
              <a:t>"Heavens and earth will pass away, but My Word shall never pass away."</a:t>
            </a:r>
            <a:r>
              <a:rPr lang="en-US" sz="2400" dirty="0">
                <a:latin typeface="+mj-lt"/>
              </a:rPr>
              <a:t/>
            </a:r>
            <a:br>
              <a:rPr lang="en-US" sz="2400" dirty="0">
                <a:latin typeface="+mj-lt"/>
              </a:rPr>
            </a:br>
            <a:r>
              <a:rPr lang="en-US" sz="2400" dirty="0">
                <a:latin typeface="+mj-lt"/>
              </a:rPr>
              <a:t>   </a:t>
            </a:r>
            <a:r>
              <a:rPr lang="en-US" sz="2400" dirty="0" smtClean="0">
                <a:latin typeface="+mj-lt"/>
              </a:rPr>
              <a:t>							59-0823</a:t>
            </a:r>
            <a:endParaRPr lang="en-US" sz="2400" dirty="0">
              <a:latin typeface="+mj-lt"/>
            </a:endParaRPr>
          </a:p>
        </p:txBody>
      </p:sp>
    </p:spTree>
    <p:extLst>
      <p:ext uri="{BB962C8B-B14F-4D97-AF65-F5344CB8AC3E}">
        <p14:creationId xmlns:p14="http://schemas.microsoft.com/office/powerpoint/2010/main" val="62138535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21</a:t>
            </a:fld>
            <a:endParaRPr lang="uk-UA"/>
          </a:p>
        </p:txBody>
      </p:sp>
      <p:pic>
        <p:nvPicPr>
          <p:cNvPr id="5" name="Picture 4"/>
          <p:cNvPicPr>
            <a:picLocks noChangeAspect="1"/>
          </p:cNvPicPr>
          <p:nvPr/>
        </p:nvPicPr>
        <p:blipFill>
          <a:blip r:embed="rId2"/>
          <a:stretch>
            <a:fillRect/>
          </a:stretch>
        </p:blipFill>
        <p:spPr>
          <a:xfrm>
            <a:off x="29592" y="457200"/>
            <a:ext cx="9144000" cy="7134323"/>
          </a:xfrm>
          <a:prstGeom prst="rect">
            <a:avLst/>
          </a:prstGeom>
        </p:spPr>
      </p:pic>
      <p:sp>
        <p:nvSpPr>
          <p:cNvPr id="7" name="TextBox 6"/>
          <p:cNvSpPr txBox="1"/>
          <p:nvPr/>
        </p:nvSpPr>
        <p:spPr>
          <a:xfrm>
            <a:off x="332173" y="762000"/>
            <a:ext cx="3841180" cy="1200329"/>
          </a:xfrm>
          <a:prstGeom prst="rect">
            <a:avLst/>
          </a:prstGeom>
          <a:noFill/>
        </p:spPr>
        <p:txBody>
          <a:bodyPr wrap="none" rtlCol="0">
            <a:spAutoFit/>
          </a:bodyPr>
          <a:lstStyle/>
          <a:p>
            <a:r>
              <a:rPr lang="en-US" sz="4000" b="1" dirty="0" smtClean="0">
                <a:solidFill>
                  <a:schemeClr val="bg1"/>
                </a:solidFill>
              </a:rPr>
              <a:t>John Kennedy, Jr </a:t>
            </a:r>
          </a:p>
          <a:p>
            <a:r>
              <a:rPr lang="en-US" sz="3200" dirty="0" smtClean="0">
                <a:solidFill>
                  <a:schemeClr val="bg1"/>
                </a:solidFill>
              </a:rPr>
              <a:t>July 16, 1999</a:t>
            </a:r>
            <a:endParaRPr lang="en-US" sz="3200" dirty="0">
              <a:solidFill>
                <a:schemeClr val="bg1"/>
              </a:solidFill>
            </a:endParaRPr>
          </a:p>
        </p:txBody>
      </p:sp>
      <p:sp>
        <p:nvSpPr>
          <p:cNvPr id="6" name="Rectangle 5"/>
          <p:cNvSpPr/>
          <p:nvPr/>
        </p:nvSpPr>
        <p:spPr>
          <a:xfrm>
            <a:off x="143892" y="165081"/>
            <a:ext cx="8915400" cy="2677656"/>
          </a:xfrm>
          <a:prstGeom prst="rect">
            <a:avLst/>
          </a:prstGeom>
          <a:solidFill>
            <a:schemeClr val="accent1">
              <a:lumMod val="50000"/>
            </a:schemeClr>
          </a:solidFill>
        </p:spPr>
        <p:txBody>
          <a:bodyPr wrap="square">
            <a:spAutoFit/>
          </a:bodyPr>
          <a:lstStyle/>
          <a:p>
            <a:r>
              <a:rPr lang="en-US" sz="2400" dirty="0"/>
              <a:t>The official investigation by </a:t>
            </a:r>
            <a:r>
              <a:rPr lang="en-US" sz="2400" dirty="0" smtClean="0"/>
              <a:t>the</a:t>
            </a:r>
            <a:r>
              <a:rPr lang="en-US" sz="2400" dirty="0"/>
              <a:t> (NTSB) concluded that Kennedy fell victim to </a:t>
            </a:r>
            <a:r>
              <a:rPr lang="en-US" sz="2400" u="sng" dirty="0" smtClean="0"/>
              <a:t>spatial disorientation</a:t>
            </a:r>
            <a:r>
              <a:rPr lang="en-US" sz="2400" dirty="0" smtClean="0"/>
              <a:t> </a:t>
            </a:r>
            <a:r>
              <a:rPr lang="en-US" sz="2400" dirty="0"/>
              <a:t>descending over water at night </a:t>
            </a:r>
            <a:r>
              <a:rPr lang="en-US" sz="2400" dirty="0" smtClean="0"/>
              <a:t>and </a:t>
            </a:r>
            <a:r>
              <a:rPr lang="en-US" sz="2400" dirty="0"/>
              <a:t>lost control of the aircraft. Kennedy did not hold an </a:t>
            </a:r>
            <a:r>
              <a:rPr lang="en-US" sz="2400" dirty="0" smtClean="0"/>
              <a:t>instrument rating</a:t>
            </a:r>
            <a:r>
              <a:rPr lang="en-US" sz="2400" dirty="0"/>
              <a:t> and was therefore only certified to fly under </a:t>
            </a:r>
            <a:r>
              <a:rPr lang="en-US" sz="2400" dirty="0" smtClean="0"/>
              <a:t>visual flight rules. At </a:t>
            </a:r>
            <a:r>
              <a:rPr lang="en-US" sz="2400" dirty="0"/>
              <a:t>the time of the accident the weather and light conditions were such that all basic landmarks were obscured, making visual flight challenging, although legally still permissible.</a:t>
            </a:r>
          </a:p>
        </p:txBody>
      </p:sp>
    </p:spTree>
    <p:extLst>
      <p:ext uri="{BB962C8B-B14F-4D97-AF65-F5344CB8AC3E}">
        <p14:creationId xmlns:p14="http://schemas.microsoft.com/office/powerpoint/2010/main" val="9134506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22</a:t>
            </a:fld>
            <a:endParaRPr lang="uk-UA"/>
          </a:p>
        </p:txBody>
      </p:sp>
      <p:sp>
        <p:nvSpPr>
          <p:cNvPr id="5" name="Rectangle 4"/>
          <p:cNvSpPr/>
          <p:nvPr/>
        </p:nvSpPr>
        <p:spPr>
          <a:xfrm>
            <a:off x="228600" y="152401"/>
            <a:ext cx="8686800" cy="5632311"/>
          </a:xfrm>
          <a:prstGeom prst="rect">
            <a:avLst/>
          </a:prstGeom>
        </p:spPr>
        <p:txBody>
          <a:bodyPr wrap="square">
            <a:spAutoFit/>
          </a:bodyPr>
          <a:lstStyle/>
          <a:p>
            <a:r>
              <a:rPr lang="en-US" sz="4000" b="1" dirty="0" smtClean="0">
                <a:latin typeface="+mj-lt"/>
              </a:rPr>
              <a:t>A.SUPER.SENSE</a:t>
            </a:r>
          </a:p>
          <a:p>
            <a:r>
              <a:rPr lang="en-US" sz="3200" dirty="0">
                <a:latin typeface="+mj-lt"/>
              </a:rPr>
              <a:t>	</a:t>
            </a:r>
            <a:r>
              <a:rPr lang="en-US" sz="3200" dirty="0" smtClean="0">
                <a:latin typeface="+mj-lt"/>
              </a:rPr>
              <a:t>53 </a:t>
            </a:r>
            <a:r>
              <a:rPr lang="en-US" sz="3200" dirty="0">
                <a:latin typeface="+mj-lt"/>
              </a:rPr>
              <a:t>God gave those senses, but they're given to you as a gift. And it depends on </a:t>
            </a:r>
            <a:r>
              <a:rPr lang="en-US" sz="3200" dirty="0" smtClean="0">
                <a:latin typeface="+mj-lt"/>
              </a:rPr>
              <a:t>what </a:t>
            </a:r>
            <a:r>
              <a:rPr lang="en-US" sz="3200" dirty="0">
                <a:latin typeface="+mj-lt"/>
              </a:rPr>
              <a:t>you yield these senses to, will be the way that your life is controlled</a:t>
            </a:r>
            <a:r>
              <a:rPr lang="en-US" sz="3200" dirty="0" smtClean="0">
                <a:latin typeface="+mj-lt"/>
              </a:rPr>
              <a:t>: </a:t>
            </a:r>
            <a:r>
              <a:rPr lang="en-US" sz="3200" dirty="0">
                <a:latin typeface="+mj-lt"/>
              </a:rPr>
              <a:t>What you see</a:t>
            </a:r>
            <a:r>
              <a:rPr lang="en-US" sz="3200" dirty="0" smtClean="0">
                <a:latin typeface="+mj-lt"/>
              </a:rPr>
              <a:t>, hear</a:t>
            </a:r>
            <a:r>
              <a:rPr lang="en-US" sz="3200" dirty="0">
                <a:latin typeface="+mj-lt"/>
              </a:rPr>
              <a:t>,</a:t>
            </a:r>
            <a:r>
              <a:rPr lang="en-US" sz="3200" dirty="0" smtClean="0">
                <a:latin typeface="+mj-lt"/>
              </a:rPr>
              <a:t> </a:t>
            </a:r>
            <a:r>
              <a:rPr lang="en-US" sz="3200" dirty="0">
                <a:latin typeface="+mj-lt"/>
              </a:rPr>
              <a:t>taste, smell, or feel, whatever those senses are yielded to, they will dominate you</a:t>
            </a:r>
            <a:r>
              <a:rPr lang="en-US" sz="3200" dirty="0" smtClean="0">
                <a:latin typeface="+mj-lt"/>
              </a:rPr>
              <a:t>. And </a:t>
            </a:r>
            <a:r>
              <a:rPr lang="en-US" sz="3200" dirty="0">
                <a:latin typeface="+mj-lt"/>
              </a:rPr>
              <a:t>we are grateful to God that we have the five senses, </a:t>
            </a:r>
            <a:r>
              <a:rPr lang="en-US" sz="3200" dirty="0">
                <a:solidFill>
                  <a:srgbClr val="FFFF00"/>
                </a:solidFill>
                <a:latin typeface="+mj-lt"/>
              </a:rPr>
              <a:t>but by no means was these five senses given to you to guide you. </a:t>
            </a:r>
            <a:r>
              <a:rPr lang="en-US" sz="3200" dirty="0">
                <a:latin typeface="+mj-lt"/>
              </a:rPr>
              <a:t>They were given to you for earthly contact</a:t>
            </a:r>
            <a:r>
              <a:rPr lang="en-US" sz="3200" dirty="0" smtClean="0">
                <a:latin typeface="+mj-lt"/>
              </a:rPr>
              <a:t>.</a:t>
            </a:r>
          </a:p>
          <a:p>
            <a:pPr algn="r"/>
            <a:r>
              <a:rPr lang="en-US" sz="3200" dirty="0" smtClean="0"/>
              <a:t>59-1227</a:t>
            </a:r>
            <a:endParaRPr lang="en-US" sz="3200" dirty="0">
              <a:latin typeface="+mj-lt"/>
            </a:endParaRPr>
          </a:p>
        </p:txBody>
      </p:sp>
    </p:spTree>
    <p:extLst>
      <p:ext uri="{BB962C8B-B14F-4D97-AF65-F5344CB8AC3E}">
        <p14:creationId xmlns:p14="http://schemas.microsoft.com/office/powerpoint/2010/main" val="71572279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23</a:t>
            </a:fld>
            <a:endParaRPr lang="uk-UA"/>
          </a:p>
        </p:txBody>
      </p:sp>
      <p:sp>
        <p:nvSpPr>
          <p:cNvPr id="5" name="Rectangle 4"/>
          <p:cNvSpPr/>
          <p:nvPr/>
        </p:nvSpPr>
        <p:spPr>
          <a:xfrm>
            <a:off x="609600" y="381000"/>
            <a:ext cx="8001000" cy="2800767"/>
          </a:xfrm>
          <a:prstGeom prst="rect">
            <a:avLst/>
          </a:prstGeom>
        </p:spPr>
        <p:txBody>
          <a:bodyPr wrap="square">
            <a:spAutoFit/>
          </a:bodyPr>
          <a:lstStyle/>
          <a:p>
            <a:r>
              <a:rPr lang="en-US" sz="4400" b="1" dirty="0">
                <a:latin typeface="+mj-lt"/>
              </a:rPr>
              <a:t>PROVERBS </a:t>
            </a:r>
            <a:r>
              <a:rPr lang="en-US" sz="4400" b="1" dirty="0" smtClean="0">
                <a:latin typeface="+mj-lt"/>
              </a:rPr>
              <a:t>16:25</a:t>
            </a:r>
          </a:p>
          <a:p>
            <a:r>
              <a:rPr lang="en-US" sz="4400" dirty="0" smtClean="0">
                <a:latin typeface="+mj-lt"/>
              </a:rPr>
              <a:t>	</a:t>
            </a:r>
            <a:r>
              <a:rPr lang="en-US" sz="4400" i="1" dirty="0" smtClean="0">
                <a:latin typeface="+mj-lt"/>
              </a:rPr>
              <a:t>There </a:t>
            </a:r>
            <a:r>
              <a:rPr lang="en-US" sz="4400" i="1" dirty="0">
                <a:latin typeface="+mj-lt"/>
              </a:rPr>
              <a:t>is a way that </a:t>
            </a:r>
            <a:r>
              <a:rPr lang="en-US" sz="4400" i="1" dirty="0" err="1">
                <a:latin typeface="+mj-lt"/>
              </a:rPr>
              <a:t>seemeth</a:t>
            </a:r>
            <a:r>
              <a:rPr lang="en-US" sz="4400" i="1" dirty="0">
                <a:latin typeface="+mj-lt"/>
              </a:rPr>
              <a:t> right unto a man, but the end thereof are the ways of death.</a:t>
            </a:r>
          </a:p>
        </p:txBody>
      </p:sp>
    </p:spTree>
    <p:extLst>
      <p:ext uri="{BB962C8B-B14F-4D97-AF65-F5344CB8AC3E}">
        <p14:creationId xmlns:p14="http://schemas.microsoft.com/office/powerpoint/2010/main" val="149246227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24</a:t>
            </a:fld>
            <a:endParaRPr lang="uk-UA"/>
          </a:p>
        </p:txBody>
      </p:sp>
      <p:sp>
        <p:nvSpPr>
          <p:cNvPr id="5" name="Rectangle 4"/>
          <p:cNvSpPr/>
          <p:nvPr/>
        </p:nvSpPr>
        <p:spPr>
          <a:xfrm>
            <a:off x="152400" y="152400"/>
            <a:ext cx="8763000" cy="5078313"/>
          </a:xfrm>
          <a:prstGeom prst="rect">
            <a:avLst/>
          </a:prstGeom>
        </p:spPr>
        <p:txBody>
          <a:bodyPr wrap="square">
            <a:spAutoFit/>
          </a:bodyPr>
          <a:lstStyle/>
          <a:p>
            <a:r>
              <a:rPr lang="en-US" sz="3600" b="1" spc="-150" dirty="0" smtClean="0">
                <a:latin typeface="+mj-lt"/>
              </a:rPr>
              <a:t>EARNESTLY.CONTENDING.FOR.THE.FAITH</a:t>
            </a:r>
          </a:p>
          <a:p>
            <a:r>
              <a:rPr lang="en-US" sz="3200" dirty="0">
                <a:latin typeface="+mj-lt"/>
              </a:rPr>
              <a:t>	</a:t>
            </a:r>
            <a:r>
              <a:rPr lang="en-US" sz="3200" dirty="0" smtClean="0">
                <a:latin typeface="+mj-lt"/>
              </a:rPr>
              <a:t>31 Cain </a:t>
            </a:r>
            <a:r>
              <a:rPr lang="en-US" sz="3200" dirty="0">
                <a:latin typeface="+mj-lt"/>
              </a:rPr>
              <a:t>wasn't an infidel. Cain was a believer. This is going to shake the gizzard out of you. I hope it does, some of you fundamentalists, and puts a heart in </a:t>
            </a:r>
            <a:r>
              <a:rPr lang="en-US" sz="3200" dirty="0" smtClean="0">
                <a:latin typeface="+mj-lt"/>
              </a:rPr>
              <a:t>you, </a:t>
            </a:r>
            <a:r>
              <a:rPr lang="en-US" sz="3200" dirty="0">
                <a:latin typeface="+mj-lt"/>
              </a:rPr>
              <a:t>a heart of belief</a:t>
            </a:r>
            <a:r>
              <a:rPr lang="en-US" sz="3200" dirty="0" smtClean="0">
                <a:latin typeface="+mj-lt"/>
              </a:rPr>
              <a:t>. </a:t>
            </a:r>
            <a:r>
              <a:rPr lang="en-US" sz="3200" dirty="0">
                <a:latin typeface="+mj-lt"/>
              </a:rPr>
              <a:t>Cain was religious and a believer. He come up and built an altar to the Lord, with just as much faith, as what Abel did. </a:t>
            </a:r>
            <a:r>
              <a:rPr lang="en-US" sz="3200" i="1" dirty="0">
                <a:latin typeface="+mj-lt"/>
              </a:rPr>
              <a:t>"But there is a way that </a:t>
            </a:r>
            <a:r>
              <a:rPr lang="en-US" sz="3200" i="1" dirty="0" err="1">
                <a:latin typeface="+mj-lt"/>
              </a:rPr>
              <a:t>seemeth</a:t>
            </a:r>
            <a:r>
              <a:rPr lang="en-US" sz="3200" i="1" dirty="0">
                <a:latin typeface="+mj-lt"/>
              </a:rPr>
              <a:t> right unto a man..." </a:t>
            </a:r>
            <a:endParaRPr lang="en-US" sz="3200" i="1" dirty="0" smtClean="0">
              <a:latin typeface="+mj-lt"/>
            </a:endParaRPr>
          </a:p>
          <a:p>
            <a:pPr algn="r"/>
            <a:r>
              <a:rPr lang="en-US" sz="3200" dirty="0">
                <a:latin typeface="+mj-lt"/>
              </a:rPr>
              <a:t>53-0614A</a:t>
            </a:r>
          </a:p>
        </p:txBody>
      </p:sp>
    </p:spTree>
    <p:extLst>
      <p:ext uri="{BB962C8B-B14F-4D97-AF65-F5344CB8AC3E}">
        <p14:creationId xmlns:p14="http://schemas.microsoft.com/office/powerpoint/2010/main" val="104145014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yle3---Sun-BG.jpg"/>
          <p:cNvPicPr>
            <a:picLocks noChangeAspect="1"/>
          </p:cNvPicPr>
          <p:nvPr/>
        </p:nvPicPr>
        <p:blipFill>
          <a:blip r:embed="rId3"/>
          <a:stretch>
            <a:fillRect/>
          </a:stretch>
        </p:blipFill>
        <p:spPr>
          <a:xfrm>
            <a:off x="0" y="10016"/>
            <a:ext cx="9144000" cy="6837967"/>
          </a:xfrm>
          <a:prstGeom prst="rect">
            <a:avLst/>
          </a:prstGeom>
        </p:spPr>
      </p:pic>
      <p:sp>
        <p:nvSpPr>
          <p:cNvPr id="7" name="Title 6"/>
          <p:cNvSpPr>
            <a:spLocks noGrp="1"/>
          </p:cNvSpPr>
          <p:nvPr>
            <p:ph type="ctrTitle"/>
          </p:nvPr>
        </p:nvSpPr>
        <p:spPr>
          <a:xfrm>
            <a:off x="304800" y="1061358"/>
            <a:ext cx="7406640" cy="1472184"/>
          </a:xfrm>
        </p:spPr>
        <p:txBody>
          <a:bodyPr>
            <a:normAutofit/>
          </a:bodyPr>
          <a:lstStyle/>
          <a:p>
            <a:r>
              <a:rPr lang="en-US" sz="6600" i="1" dirty="0" smtClean="0">
                <a:latin typeface="Garamond" pitchFamily="18" charset="0"/>
              </a:rPr>
              <a:t>Search Me, O God…</a:t>
            </a:r>
            <a:endParaRPr lang="en-US" sz="6600" i="1" dirty="0">
              <a:latin typeface="Garamond" pitchFamily="18" charset="0"/>
            </a:endParaRPr>
          </a:p>
        </p:txBody>
      </p:sp>
      <p:sp>
        <p:nvSpPr>
          <p:cNvPr id="8" name="Subtitle 7"/>
          <p:cNvSpPr>
            <a:spLocks noGrp="1"/>
          </p:cNvSpPr>
          <p:nvPr>
            <p:ph type="subTitle" idx="1"/>
          </p:nvPr>
        </p:nvSpPr>
        <p:spPr>
          <a:xfrm>
            <a:off x="944880" y="4038599"/>
            <a:ext cx="7406640" cy="2216983"/>
          </a:xfrm>
        </p:spPr>
        <p:txBody>
          <a:bodyPr>
            <a:normAutofit lnSpcReduction="10000"/>
          </a:bodyPr>
          <a:lstStyle/>
          <a:p>
            <a:pPr algn="ctr"/>
            <a:r>
              <a:rPr lang="en-US" sz="2800" i="1" cap="none" dirty="0" smtClean="0">
                <a:solidFill>
                  <a:schemeClr val="tx1"/>
                </a:solidFill>
                <a:latin typeface="+mj-lt"/>
              </a:rPr>
              <a:t>Search me, O god, and know my heart: try me, and know my thoughts: 24 and see if there be any wicked way in me, and lead me in the way everlasting.</a:t>
            </a:r>
          </a:p>
          <a:p>
            <a:pPr algn="ctr"/>
            <a:endParaRPr lang="en-US" sz="2800" i="1" cap="none" dirty="0" smtClean="0">
              <a:solidFill>
                <a:schemeClr val="tx1"/>
              </a:solidFill>
              <a:latin typeface="+mj-lt"/>
            </a:endParaRPr>
          </a:p>
          <a:p>
            <a:pPr algn="ctr"/>
            <a:r>
              <a:rPr lang="en-US" sz="2800" cap="none" dirty="0">
                <a:solidFill>
                  <a:schemeClr val="tx1"/>
                </a:solidFill>
                <a:latin typeface="+mj-lt"/>
              </a:rPr>
              <a:t>Psalm </a:t>
            </a:r>
            <a:r>
              <a:rPr lang="en-US" sz="2800" cap="none" dirty="0" smtClean="0">
                <a:solidFill>
                  <a:schemeClr val="tx1"/>
                </a:solidFill>
                <a:latin typeface="+mj-lt"/>
              </a:rPr>
              <a:t>139:23-24</a:t>
            </a:r>
            <a:endParaRPr lang="en-US" sz="2800" cap="none" dirty="0">
              <a:solidFill>
                <a:schemeClr val="tx1"/>
              </a:solidFill>
              <a:latin typeface="+mj-lt"/>
            </a:endParaRPr>
          </a:p>
        </p:txBody>
      </p:sp>
    </p:spTree>
    <p:extLst>
      <p:ext uri="{BB962C8B-B14F-4D97-AF65-F5344CB8AC3E}">
        <p14:creationId xmlns:p14="http://schemas.microsoft.com/office/powerpoint/2010/main" val="114003401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3</a:t>
            </a:fld>
            <a:endParaRPr lang="uk-UA"/>
          </a:p>
        </p:txBody>
      </p:sp>
      <p:sp>
        <p:nvSpPr>
          <p:cNvPr id="5" name="Rectangle 4"/>
          <p:cNvSpPr/>
          <p:nvPr/>
        </p:nvSpPr>
        <p:spPr>
          <a:xfrm>
            <a:off x="228600" y="76200"/>
            <a:ext cx="8763000" cy="6678751"/>
          </a:xfrm>
          <a:prstGeom prst="rect">
            <a:avLst/>
          </a:prstGeom>
        </p:spPr>
        <p:txBody>
          <a:bodyPr wrap="square">
            <a:spAutoFit/>
          </a:bodyPr>
          <a:lstStyle/>
          <a:p>
            <a:r>
              <a:rPr lang="en-US" sz="4400" b="1" dirty="0">
                <a:latin typeface="+mj-lt"/>
              </a:rPr>
              <a:t>A Super Sign </a:t>
            </a:r>
            <a:endParaRPr lang="en-US" sz="4400" b="1" dirty="0" smtClean="0">
              <a:latin typeface="+mj-lt"/>
            </a:endParaRPr>
          </a:p>
          <a:p>
            <a:r>
              <a:rPr lang="en-US" sz="3200" dirty="0" smtClean="0">
                <a:latin typeface="+mj-lt"/>
              </a:rPr>
              <a:t>	169</a:t>
            </a:r>
            <a:r>
              <a:rPr lang="en-US" sz="3200" dirty="0">
                <a:latin typeface="+mj-lt"/>
              </a:rPr>
              <a:t>  It's </a:t>
            </a:r>
            <a:r>
              <a:rPr lang="en-US" sz="3200" dirty="0" smtClean="0">
                <a:latin typeface="+mj-lt"/>
              </a:rPr>
              <a:t>predicted </a:t>
            </a:r>
            <a:r>
              <a:rPr lang="en-US" sz="3200" dirty="0">
                <a:latin typeface="+mj-lt"/>
              </a:rPr>
              <a:t>again, Malachi 4, </a:t>
            </a:r>
            <a:r>
              <a:rPr lang="en-US" sz="3200" dirty="0" smtClean="0">
                <a:latin typeface="+mj-lt"/>
              </a:rPr>
              <a:t>that here </a:t>
            </a:r>
            <a:r>
              <a:rPr lang="en-US" sz="3200" dirty="0">
                <a:latin typeface="+mj-lt"/>
              </a:rPr>
              <a:t>will be a super Seed rise up. There's got to be something stand up that's got backbone and </a:t>
            </a:r>
            <a:r>
              <a:rPr lang="en-US" sz="3200" dirty="0">
                <a:solidFill>
                  <a:srgbClr val="FFFF00"/>
                </a:solidFill>
                <a:latin typeface="+mj-lt"/>
              </a:rPr>
              <a:t>Christian integrity, </a:t>
            </a:r>
            <a:r>
              <a:rPr lang="en-US" sz="3200" dirty="0">
                <a:latin typeface="+mj-lt"/>
              </a:rPr>
              <a:t>certainly, that will take this Jezebel religion that's been pushed even into our Pentecostal groups, somebody will stand with Christian Spirit and fire, with the Holy Ghost behind it, to prove that It's </a:t>
            </a:r>
            <a:r>
              <a:rPr lang="en-US" sz="3200" dirty="0" smtClean="0">
                <a:latin typeface="+mj-lt"/>
              </a:rPr>
              <a:t>right</a:t>
            </a:r>
            <a:r>
              <a:rPr lang="mr-IN" sz="3200" dirty="0" smtClean="0">
                <a:latin typeface="+mj-lt"/>
              </a:rPr>
              <a:t>…</a:t>
            </a:r>
            <a:r>
              <a:rPr lang="en-US" sz="3200" dirty="0" smtClean="0">
                <a:latin typeface="+mj-lt"/>
              </a:rPr>
              <a:t> And </a:t>
            </a:r>
            <a:r>
              <a:rPr lang="en-US" sz="3200" dirty="0">
                <a:latin typeface="+mj-lt"/>
              </a:rPr>
              <a:t>He will restore the Faith of the </a:t>
            </a:r>
            <a:r>
              <a:rPr lang="en-US" sz="3200" dirty="0" smtClean="0">
                <a:latin typeface="+mj-lt"/>
              </a:rPr>
              <a:t>children</a:t>
            </a:r>
            <a:r>
              <a:rPr lang="mr-IN" sz="3200" dirty="0" smtClean="0">
                <a:latin typeface="+mj-lt"/>
              </a:rPr>
              <a:t>…</a:t>
            </a:r>
            <a:r>
              <a:rPr lang="en-US" sz="3200" dirty="0" smtClean="0">
                <a:latin typeface="+mj-lt"/>
              </a:rPr>
              <a:t> It's </a:t>
            </a:r>
            <a:r>
              <a:rPr lang="en-US" sz="3200" dirty="0">
                <a:latin typeface="+mj-lt"/>
              </a:rPr>
              <a:t>got to </a:t>
            </a:r>
            <a:r>
              <a:rPr lang="en-US" sz="3200" dirty="0" smtClean="0">
                <a:latin typeface="+mj-lt"/>
              </a:rPr>
              <a:t>come! </a:t>
            </a:r>
            <a:r>
              <a:rPr lang="en-US" sz="3200" dirty="0">
                <a:latin typeface="+mj-lt"/>
              </a:rPr>
              <a:t>In the Name of the Lord, it will </a:t>
            </a:r>
            <a:r>
              <a:rPr lang="en-US" sz="3200" dirty="0" smtClean="0">
                <a:latin typeface="+mj-lt"/>
              </a:rPr>
              <a:t>come!</a:t>
            </a:r>
            <a:r>
              <a:rPr lang="en-US" sz="3200" dirty="0">
                <a:latin typeface="+mj-lt"/>
              </a:rPr>
              <a:t>	</a:t>
            </a:r>
            <a:r>
              <a:rPr lang="en-US" sz="3200" dirty="0" smtClean="0">
                <a:latin typeface="+mj-lt"/>
              </a:rPr>
              <a:t>							62-0708</a:t>
            </a:r>
            <a:r>
              <a:rPr lang="en-US" sz="3200" dirty="0">
                <a:latin typeface="+mj-lt"/>
              </a:rPr>
              <a:t/>
            </a:r>
            <a:br>
              <a:rPr lang="en-US" sz="3200" dirty="0">
                <a:latin typeface="+mj-lt"/>
              </a:rPr>
            </a:br>
            <a:endParaRPr lang="en-US" sz="3200" dirty="0">
              <a:latin typeface="+mj-lt"/>
            </a:endParaRPr>
          </a:p>
        </p:txBody>
      </p:sp>
    </p:spTree>
    <p:extLst>
      <p:ext uri="{BB962C8B-B14F-4D97-AF65-F5344CB8AC3E}">
        <p14:creationId xmlns:p14="http://schemas.microsoft.com/office/powerpoint/2010/main" val="131875217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11/29/17</a:t>
            </a:r>
            <a:endParaRPr lang="en-US"/>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10E2ABC3-AE4C-4B4E-A8EA-F0F8409DB4D6}" type="slidenum">
              <a:rPr lang="en-US" smtClean="0"/>
              <a:pPr/>
              <a:t>4</a:t>
            </a:fld>
            <a:endParaRPr lang="en-US"/>
          </a:p>
        </p:txBody>
      </p:sp>
      <p:sp>
        <p:nvSpPr>
          <p:cNvPr id="5" name="Rectangle 4"/>
          <p:cNvSpPr/>
          <p:nvPr/>
        </p:nvSpPr>
        <p:spPr>
          <a:xfrm>
            <a:off x="152400" y="123646"/>
            <a:ext cx="8763000" cy="6617196"/>
          </a:xfrm>
          <a:prstGeom prst="rect">
            <a:avLst/>
          </a:prstGeom>
        </p:spPr>
        <p:txBody>
          <a:bodyPr wrap="square">
            <a:spAutoFit/>
          </a:bodyPr>
          <a:lstStyle/>
          <a:p>
            <a:r>
              <a:rPr lang="en-US" sz="4000" b="1" dirty="0" smtClean="0">
                <a:latin typeface="+mj-lt"/>
              </a:rPr>
              <a:t>QUESTIONS.AND.ANSWERS</a:t>
            </a:r>
            <a:r>
              <a:rPr lang="en-US" sz="3200" b="1" dirty="0">
                <a:latin typeface="+mj-lt"/>
              </a:rPr>
              <a:t/>
            </a:r>
            <a:br>
              <a:rPr lang="en-US" sz="3200" b="1" dirty="0">
                <a:latin typeface="+mj-lt"/>
              </a:rPr>
            </a:br>
            <a:r>
              <a:rPr lang="en-US" sz="3200" b="1" dirty="0" smtClean="0">
                <a:latin typeface="+mj-lt"/>
              </a:rPr>
              <a:t>	</a:t>
            </a:r>
            <a:r>
              <a:rPr lang="en-US" sz="3200" dirty="0" smtClean="0">
                <a:latin typeface="+mj-lt"/>
              </a:rPr>
              <a:t>50 </a:t>
            </a:r>
            <a:r>
              <a:rPr lang="en-US" sz="3200" i="1" dirty="0">
                <a:latin typeface="+mj-lt"/>
              </a:rPr>
              <a:t>"For the worshipper once purged from his </a:t>
            </a:r>
            <a:r>
              <a:rPr lang="en-US" sz="3200" i="1" dirty="0" smtClean="0">
                <a:latin typeface="+mj-lt"/>
              </a:rPr>
              <a:t>sins…”</a:t>
            </a:r>
            <a:r>
              <a:rPr lang="en-US" sz="3200" dirty="0" smtClean="0">
                <a:latin typeface="+mj-lt"/>
              </a:rPr>
              <a:t> </a:t>
            </a:r>
            <a:r>
              <a:rPr lang="en-US" sz="3200" dirty="0">
                <a:latin typeface="+mj-lt"/>
              </a:rPr>
              <a:t>He's passed from death unto Life, </a:t>
            </a:r>
            <a:r>
              <a:rPr lang="en-US" sz="3200" dirty="0" smtClean="0">
                <a:latin typeface="+mj-lt"/>
              </a:rPr>
              <a:t>Eternal </a:t>
            </a:r>
            <a:r>
              <a:rPr lang="en-US" sz="3200" dirty="0">
                <a:latin typeface="+mj-lt"/>
              </a:rPr>
              <a:t>Life inside of </a:t>
            </a:r>
            <a:r>
              <a:rPr lang="en-US" sz="3200" dirty="0" smtClean="0">
                <a:latin typeface="+mj-lt"/>
              </a:rPr>
              <a:t>him, can </a:t>
            </a:r>
            <a:r>
              <a:rPr lang="en-US" sz="3200" dirty="0">
                <a:latin typeface="+mj-lt"/>
              </a:rPr>
              <a:t>no more die than God can die. He's eternally taken care of, because he's got Eternal Life. </a:t>
            </a:r>
            <a:endParaRPr lang="en-US" sz="3200" dirty="0" smtClean="0">
              <a:latin typeface="+mj-lt"/>
            </a:endParaRPr>
          </a:p>
          <a:p>
            <a:r>
              <a:rPr lang="en-US" sz="3200" dirty="0">
                <a:solidFill>
                  <a:srgbClr val="FFFF00"/>
                </a:solidFill>
                <a:latin typeface="+mj-lt"/>
              </a:rPr>
              <a:t>	</a:t>
            </a:r>
            <a:r>
              <a:rPr lang="en-US" sz="3200" dirty="0" smtClean="0">
                <a:solidFill>
                  <a:srgbClr val="FFFF00"/>
                </a:solidFill>
                <a:latin typeface="+mj-lt"/>
              </a:rPr>
              <a:t>Now</a:t>
            </a:r>
            <a:r>
              <a:rPr lang="en-US" sz="3200" dirty="0">
                <a:solidFill>
                  <a:srgbClr val="FFFF00"/>
                </a:solidFill>
                <a:latin typeface="+mj-lt"/>
              </a:rPr>
              <a:t>, that don't mean that you can sin and get by with it, for when you sin you're punished for your sins. But as long as Eternal Life is in there, you live </a:t>
            </a:r>
            <a:r>
              <a:rPr lang="en-US" sz="3200" dirty="0" smtClean="0">
                <a:solidFill>
                  <a:srgbClr val="FFFF00"/>
                </a:solidFill>
                <a:latin typeface="+mj-lt"/>
              </a:rPr>
              <a:t>forever</a:t>
            </a:r>
            <a:r>
              <a:rPr lang="mr-IN" sz="3200" dirty="0" smtClean="0">
                <a:solidFill>
                  <a:srgbClr val="FFFF00"/>
                </a:solidFill>
                <a:latin typeface="+mj-lt"/>
              </a:rPr>
              <a:t>…</a:t>
            </a:r>
            <a:r>
              <a:rPr lang="en-US" sz="3200" b="1" dirty="0" smtClean="0">
                <a:latin typeface="+mj-lt"/>
              </a:rPr>
              <a:t> </a:t>
            </a:r>
            <a:r>
              <a:rPr lang="en-US" sz="3200" dirty="0" smtClean="0">
                <a:latin typeface="+mj-lt"/>
              </a:rPr>
              <a:t>Oh</a:t>
            </a:r>
            <a:r>
              <a:rPr lang="en-US" sz="3200" dirty="0">
                <a:latin typeface="+mj-lt"/>
              </a:rPr>
              <a:t>, what a blessed assurance. Then you don't have to go about scared to death and wondering.</a:t>
            </a:r>
            <a:br>
              <a:rPr lang="en-US" sz="3200" dirty="0">
                <a:latin typeface="+mj-lt"/>
              </a:rPr>
            </a:br>
            <a:r>
              <a:rPr lang="en-US" sz="3200" dirty="0" smtClean="0">
                <a:latin typeface="+mj-lt"/>
              </a:rPr>
              <a:t>							</a:t>
            </a:r>
            <a:r>
              <a:rPr lang="en-US" sz="3200" b="1" dirty="0" smtClean="0">
                <a:latin typeface="+mj-lt"/>
              </a:rPr>
              <a:t>59-1223</a:t>
            </a:r>
            <a:endParaRPr lang="en-US" sz="3200" dirty="0">
              <a:latin typeface="+mj-lt"/>
            </a:endParaRPr>
          </a:p>
        </p:txBody>
      </p:sp>
    </p:spTree>
    <p:extLst>
      <p:ext uri="{BB962C8B-B14F-4D97-AF65-F5344CB8AC3E}">
        <p14:creationId xmlns:p14="http://schemas.microsoft.com/office/powerpoint/2010/main" val="155478304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11/29/17</a:t>
            </a:r>
            <a:endParaRPr lang="en-US"/>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5</a:t>
            </a:fld>
            <a:endParaRPr lang="en-US"/>
          </a:p>
        </p:txBody>
      </p:sp>
      <p:sp>
        <p:nvSpPr>
          <p:cNvPr id="5" name="Flowchart: Delay 4"/>
          <p:cNvSpPr/>
          <p:nvPr/>
        </p:nvSpPr>
        <p:spPr>
          <a:xfrm rot="5400000">
            <a:off x="1965458" y="264160"/>
            <a:ext cx="5129784" cy="705459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p>
        </p:txBody>
      </p:sp>
      <p:sp>
        <p:nvSpPr>
          <p:cNvPr id="6" name="TextBox 5"/>
          <p:cNvSpPr txBox="1"/>
          <p:nvPr/>
        </p:nvSpPr>
        <p:spPr>
          <a:xfrm>
            <a:off x="2779776" y="4150930"/>
            <a:ext cx="3701911" cy="830997"/>
          </a:xfrm>
          <a:prstGeom prst="rect">
            <a:avLst/>
          </a:prstGeom>
          <a:noFill/>
        </p:spPr>
        <p:txBody>
          <a:bodyPr wrap="none" rtlCol="0">
            <a:spAutoFit/>
          </a:bodyPr>
          <a:lstStyle/>
          <a:p>
            <a:r>
              <a:rPr lang="en-US" sz="4800" dirty="0" smtClean="0"/>
              <a:t>Congregation</a:t>
            </a:r>
            <a:endParaRPr lang="en-US" sz="4800" dirty="0"/>
          </a:p>
        </p:txBody>
      </p:sp>
      <p:sp>
        <p:nvSpPr>
          <p:cNvPr id="7" name="Rectangle 6"/>
          <p:cNvSpPr/>
          <p:nvPr/>
        </p:nvSpPr>
        <p:spPr>
          <a:xfrm>
            <a:off x="3493008" y="274320"/>
            <a:ext cx="1892808"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Pulpit</a:t>
            </a:r>
            <a:endParaRPr lang="en-US" sz="3200" dirty="0"/>
          </a:p>
        </p:txBody>
      </p:sp>
      <p:sp>
        <p:nvSpPr>
          <p:cNvPr id="9" name="Down Arrow 8"/>
          <p:cNvSpPr/>
          <p:nvPr/>
        </p:nvSpPr>
        <p:spPr>
          <a:xfrm>
            <a:off x="4128516" y="1069848"/>
            <a:ext cx="704088" cy="1490472"/>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Quad Arrow Callout 9"/>
          <p:cNvSpPr/>
          <p:nvPr/>
        </p:nvSpPr>
        <p:spPr>
          <a:xfrm>
            <a:off x="3079596" y="2196343"/>
            <a:ext cx="2829733" cy="2163783"/>
          </a:xfrm>
          <a:prstGeom prst="quad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Down Arrow 10"/>
          <p:cNvSpPr/>
          <p:nvPr/>
        </p:nvSpPr>
        <p:spPr>
          <a:xfrm>
            <a:off x="6019800" y="2560320"/>
            <a:ext cx="2856571" cy="143181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rot="10276357">
            <a:off x="445531" y="5193257"/>
            <a:ext cx="3179463" cy="143181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5128497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11/29/17</a:t>
            </a:r>
            <a:endParaRPr lang="en-US"/>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10E2ABC3-AE4C-4B4E-A8EA-F0F8409DB4D6}" type="slidenum">
              <a:rPr lang="en-US" smtClean="0"/>
              <a:pPr/>
              <a:t>6</a:t>
            </a:fld>
            <a:endParaRPr lang="en-US"/>
          </a:p>
        </p:txBody>
      </p:sp>
      <p:sp>
        <p:nvSpPr>
          <p:cNvPr id="5" name="Rectangle 4"/>
          <p:cNvSpPr/>
          <p:nvPr/>
        </p:nvSpPr>
        <p:spPr>
          <a:xfrm>
            <a:off x="152400" y="62091"/>
            <a:ext cx="8839200" cy="6186309"/>
          </a:xfrm>
          <a:prstGeom prst="rect">
            <a:avLst/>
          </a:prstGeom>
        </p:spPr>
        <p:txBody>
          <a:bodyPr wrap="square">
            <a:spAutoFit/>
          </a:bodyPr>
          <a:lstStyle/>
          <a:p>
            <a:r>
              <a:rPr lang="en-US" sz="4400" b="1" dirty="0">
                <a:latin typeface="+mj-lt"/>
              </a:rPr>
              <a:t>HEBREWS </a:t>
            </a:r>
            <a:r>
              <a:rPr lang="en-US" sz="4400" b="1" dirty="0" smtClean="0">
                <a:latin typeface="+mj-lt"/>
              </a:rPr>
              <a:t>10:19-23</a:t>
            </a:r>
            <a:endParaRPr lang="en-US" sz="4400" b="1" dirty="0">
              <a:latin typeface="+mj-lt"/>
            </a:endParaRPr>
          </a:p>
          <a:p>
            <a:r>
              <a:rPr lang="en-US" sz="3200" dirty="0" smtClean="0">
                <a:latin typeface="+mj-lt"/>
              </a:rPr>
              <a:t>	</a:t>
            </a:r>
            <a:r>
              <a:rPr lang="en-US" sz="3200" i="1" dirty="0" smtClean="0">
                <a:latin typeface="+mj-lt"/>
              </a:rPr>
              <a:t>19 Having </a:t>
            </a:r>
            <a:r>
              <a:rPr lang="en-US" sz="3200" i="1" dirty="0">
                <a:latin typeface="+mj-lt"/>
              </a:rPr>
              <a:t>therefore, brethren, boldness to enter into the holiest by the blood of Jesus, </a:t>
            </a:r>
            <a:r>
              <a:rPr lang="en-US" sz="3200" i="1" dirty="0" smtClean="0">
                <a:latin typeface="+mj-lt"/>
              </a:rPr>
              <a:t>20 </a:t>
            </a:r>
            <a:r>
              <a:rPr lang="en-US" sz="3200" i="1" dirty="0">
                <a:latin typeface="+mj-lt"/>
              </a:rPr>
              <a:t>By a new and living way, which he hath consecrated for us, through the veil, that is to say, his flesh; </a:t>
            </a:r>
            <a:r>
              <a:rPr lang="en-US" sz="3200" i="1" dirty="0" smtClean="0">
                <a:latin typeface="+mj-lt"/>
              </a:rPr>
              <a:t>21 </a:t>
            </a:r>
            <a:r>
              <a:rPr lang="en-US" sz="3200" i="1" dirty="0">
                <a:latin typeface="+mj-lt"/>
              </a:rPr>
              <a:t>And having an high priest over the house of God; </a:t>
            </a:r>
            <a:r>
              <a:rPr lang="en-US" sz="3200" i="1" dirty="0" smtClean="0">
                <a:latin typeface="+mj-lt"/>
              </a:rPr>
              <a:t>22 </a:t>
            </a:r>
            <a:r>
              <a:rPr lang="en-US" sz="3200" i="1" dirty="0">
                <a:latin typeface="+mj-lt"/>
              </a:rPr>
              <a:t>Let us draw near with a true heart in </a:t>
            </a:r>
            <a:r>
              <a:rPr lang="en-US" sz="3200" b="1" i="1" dirty="0">
                <a:latin typeface="+mj-lt"/>
              </a:rPr>
              <a:t>full assurance of faith, </a:t>
            </a:r>
            <a:r>
              <a:rPr lang="en-US" sz="3200" i="1" dirty="0">
                <a:latin typeface="+mj-lt"/>
              </a:rPr>
              <a:t>having our hearts sprinkled from an evil conscience, and our bodies washed with pure water. </a:t>
            </a:r>
            <a:r>
              <a:rPr lang="en-US" sz="3200" i="1" dirty="0" smtClean="0">
                <a:latin typeface="+mj-lt"/>
              </a:rPr>
              <a:t> 23 </a:t>
            </a:r>
            <a:r>
              <a:rPr lang="en-US" sz="3200" i="1" dirty="0">
                <a:latin typeface="+mj-lt"/>
              </a:rPr>
              <a:t>Let us hold fast the profession of our faith without wavering; (for he is faithful that promised;) </a:t>
            </a:r>
          </a:p>
        </p:txBody>
      </p:sp>
    </p:spTree>
    <p:extLst>
      <p:ext uri="{BB962C8B-B14F-4D97-AF65-F5344CB8AC3E}">
        <p14:creationId xmlns:p14="http://schemas.microsoft.com/office/powerpoint/2010/main" val="5840439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11/29/17</a:t>
            </a:r>
            <a:endParaRPr lang="en-US"/>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10E2ABC3-AE4C-4B4E-A8EA-F0F8409DB4D6}" type="slidenum">
              <a:rPr lang="en-US" smtClean="0"/>
              <a:pPr/>
              <a:t>7</a:t>
            </a:fld>
            <a:endParaRPr lang="en-US"/>
          </a:p>
        </p:txBody>
      </p:sp>
      <p:sp>
        <p:nvSpPr>
          <p:cNvPr id="5" name="Rectangle 4"/>
          <p:cNvSpPr/>
          <p:nvPr/>
        </p:nvSpPr>
        <p:spPr>
          <a:xfrm>
            <a:off x="89669" y="123646"/>
            <a:ext cx="9019162" cy="6124754"/>
          </a:xfrm>
          <a:prstGeom prst="rect">
            <a:avLst/>
          </a:prstGeom>
        </p:spPr>
        <p:txBody>
          <a:bodyPr wrap="square">
            <a:spAutoFit/>
          </a:bodyPr>
          <a:lstStyle/>
          <a:p>
            <a:r>
              <a:rPr lang="en-US" sz="4000" b="1" dirty="0" smtClean="0">
                <a:latin typeface="+mj-lt"/>
              </a:rPr>
              <a:t>THE.RESURRECTION.OF.LAZARUS</a:t>
            </a:r>
          </a:p>
          <a:p>
            <a:r>
              <a:rPr lang="en-US" sz="3200" dirty="0">
                <a:latin typeface="+mj-lt"/>
              </a:rPr>
              <a:t>	</a:t>
            </a:r>
            <a:r>
              <a:rPr lang="en-US" sz="3200" dirty="0" smtClean="0">
                <a:latin typeface="+mj-lt"/>
              </a:rPr>
              <a:t>39 Oh</a:t>
            </a:r>
            <a:r>
              <a:rPr lang="en-US" sz="3200" dirty="0">
                <a:latin typeface="+mj-lt"/>
              </a:rPr>
              <a:t>, there's false angels, </a:t>
            </a:r>
            <a:r>
              <a:rPr lang="en-US" sz="3200" dirty="0" smtClean="0">
                <a:latin typeface="+mj-lt"/>
              </a:rPr>
              <a:t>just </a:t>
            </a:r>
            <a:r>
              <a:rPr lang="en-US" sz="3200" dirty="0">
                <a:latin typeface="+mj-lt"/>
              </a:rPr>
              <a:t>like there's false </a:t>
            </a:r>
            <a:r>
              <a:rPr lang="en-US" sz="3200" dirty="0" smtClean="0">
                <a:latin typeface="+mj-lt"/>
              </a:rPr>
              <a:t>spirits. </a:t>
            </a:r>
            <a:r>
              <a:rPr lang="en-US" sz="3200" dirty="0">
                <a:latin typeface="+mj-lt"/>
              </a:rPr>
              <a:t>But </a:t>
            </a:r>
            <a:r>
              <a:rPr lang="en-US" sz="3200" dirty="0">
                <a:solidFill>
                  <a:srgbClr val="FFFF00"/>
                </a:solidFill>
                <a:latin typeface="+mj-lt"/>
              </a:rPr>
              <a:t>a true Angel of God </a:t>
            </a:r>
            <a:r>
              <a:rPr lang="en-US" sz="3200" dirty="0">
                <a:latin typeface="+mj-lt"/>
              </a:rPr>
              <a:t>will always point you to Jesus </a:t>
            </a:r>
            <a:r>
              <a:rPr lang="en-US" sz="3200" dirty="0" smtClean="0">
                <a:latin typeface="+mj-lt"/>
              </a:rPr>
              <a:t>Christ</a:t>
            </a:r>
            <a:r>
              <a:rPr lang="is-IS" sz="3200" dirty="0" smtClean="0">
                <a:latin typeface="+mj-lt"/>
              </a:rPr>
              <a:t>…</a:t>
            </a:r>
            <a:r>
              <a:rPr lang="en-US" sz="3200" dirty="0" smtClean="0">
                <a:latin typeface="+mj-lt"/>
              </a:rPr>
              <a:t> </a:t>
            </a:r>
            <a:r>
              <a:rPr lang="en-US" sz="3200" dirty="0" smtClean="0">
                <a:solidFill>
                  <a:srgbClr val="FFFF00"/>
                </a:solidFill>
                <a:latin typeface="+mj-lt"/>
              </a:rPr>
              <a:t>So </a:t>
            </a:r>
            <a:r>
              <a:rPr lang="en-US" sz="3200" dirty="0">
                <a:solidFill>
                  <a:srgbClr val="FFFF00"/>
                </a:solidFill>
                <a:latin typeface="+mj-lt"/>
              </a:rPr>
              <a:t>watch what the Angel teaches. </a:t>
            </a:r>
            <a:r>
              <a:rPr lang="en-US" sz="3200" dirty="0">
                <a:latin typeface="+mj-lt"/>
              </a:rPr>
              <a:t>If it's bringing </a:t>
            </a:r>
            <a:r>
              <a:rPr lang="en-US" sz="3200" dirty="0" smtClean="0">
                <a:latin typeface="+mj-lt"/>
              </a:rPr>
              <a:t>in </a:t>
            </a:r>
            <a:r>
              <a:rPr lang="en-US" sz="3200" dirty="0">
                <a:latin typeface="+mj-lt"/>
              </a:rPr>
              <a:t>the Gospel and sound in doctrine </a:t>
            </a:r>
            <a:r>
              <a:rPr lang="en-US" sz="3200" dirty="0" smtClean="0">
                <a:latin typeface="+mj-lt"/>
              </a:rPr>
              <a:t>according </a:t>
            </a:r>
            <a:r>
              <a:rPr lang="en-US" sz="3200" dirty="0">
                <a:latin typeface="+mj-lt"/>
              </a:rPr>
              <a:t>to the Bible, then believe </a:t>
            </a:r>
            <a:r>
              <a:rPr lang="en-US" sz="3200" dirty="0" smtClean="0">
                <a:latin typeface="+mj-lt"/>
              </a:rPr>
              <a:t>it. So </a:t>
            </a:r>
            <a:r>
              <a:rPr lang="en-US" sz="3200" dirty="0">
                <a:latin typeface="+mj-lt"/>
              </a:rPr>
              <a:t>God always sends angelic beings to warn the world. </a:t>
            </a:r>
            <a:r>
              <a:rPr lang="en-US" sz="3200" dirty="0" smtClean="0">
                <a:latin typeface="+mj-lt"/>
              </a:rPr>
              <a:t>I </a:t>
            </a:r>
            <a:r>
              <a:rPr lang="en-US" sz="3200" dirty="0">
                <a:latin typeface="+mj-lt"/>
              </a:rPr>
              <a:t>believe that there's angelic beings in the earth today, are warning the world of judgment to come. I could go a little bit on your flying saucer </a:t>
            </a:r>
            <a:r>
              <a:rPr lang="en-US" sz="3200" dirty="0" smtClean="0">
                <a:latin typeface="+mj-lt"/>
              </a:rPr>
              <a:t>here</a:t>
            </a:r>
            <a:r>
              <a:rPr lang="is-IS" sz="3200" dirty="0" smtClean="0">
                <a:latin typeface="+mj-lt"/>
              </a:rPr>
              <a:t>…</a:t>
            </a:r>
            <a:r>
              <a:rPr lang="en-US" sz="3200" dirty="0">
                <a:latin typeface="+mj-lt"/>
              </a:rPr>
              <a:t>	</a:t>
            </a:r>
            <a:endParaRPr lang="en-US" sz="3200" dirty="0" smtClean="0">
              <a:latin typeface="+mj-lt"/>
            </a:endParaRPr>
          </a:p>
          <a:p>
            <a:r>
              <a:rPr lang="en-US" sz="3200" dirty="0">
                <a:latin typeface="+mj-lt"/>
              </a:rPr>
              <a:t>	</a:t>
            </a:r>
          </a:p>
        </p:txBody>
      </p:sp>
    </p:spTree>
    <p:extLst>
      <p:ext uri="{BB962C8B-B14F-4D97-AF65-F5344CB8AC3E}">
        <p14:creationId xmlns:p14="http://schemas.microsoft.com/office/powerpoint/2010/main" val="100994737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11/29/17</a:t>
            </a:r>
            <a:endParaRPr lang="en-US"/>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10E2ABC3-AE4C-4B4E-A8EA-F0F8409DB4D6}" type="slidenum">
              <a:rPr lang="en-US" smtClean="0"/>
              <a:pPr/>
              <a:t>8</a:t>
            </a:fld>
            <a:endParaRPr lang="en-US"/>
          </a:p>
        </p:txBody>
      </p:sp>
      <p:sp>
        <p:nvSpPr>
          <p:cNvPr id="5" name="Rectangle 4"/>
          <p:cNvSpPr/>
          <p:nvPr/>
        </p:nvSpPr>
        <p:spPr>
          <a:xfrm>
            <a:off x="76200" y="152400"/>
            <a:ext cx="8915400" cy="6154044"/>
          </a:xfrm>
          <a:prstGeom prst="rect">
            <a:avLst/>
          </a:prstGeom>
        </p:spPr>
        <p:txBody>
          <a:bodyPr wrap="square">
            <a:spAutoFit/>
          </a:bodyPr>
          <a:lstStyle/>
          <a:p>
            <a:r>
              <a:rPr lang="en-US" sz="3200" dirty="0" smtClean="0">
                <a:latin typeface="+mj-lt"/>
              </a:rPr>
              <a:t>	Look</a:t>
            </a:r>
            <a:r>
              <a:rPr lang="en-US" sz="3200" dirty="0">
                <a:latin typeface="+mj-lt"/>
              </a:rPr>
              <a:t>, just before the coming of the great Son of God, God sent an Angel down. And that Angel come to a home that was a respected home. </a:t>
            </a:r>
            <a:r>
              <a:rPr lang="en-US" sz="3200" dirty="0">
                <a:solidFill>
                  <a:srgbClr val="FFFF00"/>
                </a:solidFill>
                <a:latin typeface="+mj-lt"/>
              </a:rPr>
              <a:t>If you want Angels to visit your home, be like Zacharias' home. </a:t>
            </a:r>
            <a:r>
              <a:rPr lang="en-US" sz="3200" dirty="0">
                <a:latin typeface="+mj-lt"/>
              </a:rPr>
              <a:t>Him and [Elizabeth] was living upright before the Lord, keeping all the statutes and all the commandments of the Lord, living in perfect obedience to the Word in the light that they had</a:t>
            </a:r>
            <a:r>
              <a:rPr lang="is-IS" sz="3200" dirty="0">
                <a:latin typeface="+mj-lt"/>
              </a:rPr>
              <a:t>… </a:t>
            </a:r>
            <a:r>
              <a:rPr lang="is-IS" sz="3200" dirty="0" smtClean="0">
                <a:latin typeface="+mj-lt"/>
              </a:rPr>
              <a:t>	</a:t>
            </a:r>
            <a:r>
              <a:rPr lang="en-US" sz="3200" dirty="0" smtClean="0">
                <a:latin typeface="+mj-lt"/>
              </a:rPr>
              <a:t>Now</a:t>
            </a:r>
            <a:r>
              <a:rPr lang="en-US" sz="3200" dirty="0">
                <a:latin typeface="+mj-lt"/>
              </a:rPr>
              <a:t>, Angels can come, but when you hear of </a:t>
            </a:r>
            <a:r>
              <a:rPr lang="en-US" sz="3200" dirty="0">
                <a:solidFill>
                  <a:srgbClr val="FFFF00"/>
                </a:solidFill>
                <a:latin typeface="+mj-lt"/>
              </a:rPr>
              <a:t>Gabriel</a:t>
            </a:r>
            <a:r>
              <a:rPr lang="en-US" sz="3200" dirty="0">
                <a:latin typeface="+mj-lt"/>
              </a:rPr>
              <a:t> coming, be ready, something major's on the road. </a:t>
            </a:r>
          </a:p>
          <a:p>
            <a:pPr algn="r"/>
            <a:r>
              <a:rPr lang="en-US" sz="3200" dirty="0">
                <a:latin typeface="+mj-lt"/>
              </a:rPr>
              <a:t>53-1122</a:t>
            </a:r>
          </a:p>
        </p:txBody>
      </p:sp>
    </p:spTree>
    <p:extLst>
      <p:ext uri="{BB962C8B-B14F-4D97-AF65-F5344CB8AC3E}">
        <p14:creationId xmlns:p14="http://schemas.microsoft.com/office/powerpoint/2010/main" val="47485296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mr-IN" smtClean="0"/>
              <a:t>11/29/17</a:t>
            </a:r>
            <a:endParaRPr lang="mr-IN"/>
          </a:p>
        </p:txBody>
      </p:sp>
      <p:sp>
        <p:nvSpPr>
          <p:cNvPr id="3" name="Footer Placeholder 2"/>
          <p:cNvSpPr>
            <a:spLocks noGrp="1"/>
          </p:cNvSpPr>
          <p:nvPr>
            <p:ph type="ftr" sz="quarter" idx="11"/>
          </p:nvPr>
        </p:nvSpPr>
        <p:spPr/>
        <p:txBody>
          <a:bodyPr/>
          <a:lstStyle/>
          <a:p>
            <a:r>
              <a:rPr lang="en-US" smtClean="0"/>
              <a:t>Desire vs Destiny</a:t>
            </a:r>
            <a:endParaRPr lang="en-US"/>
          </a:p>
        </p:txBody>
      </p:sp>
      <p:sp>
        <p:nvSpPr>
          <p:cNvPr id="4" name="Slide Number Placeholder 3"/>
          <p:cNvSpPr>
            <a:spLocks noGrp="1"/>
          </p:cNvSpPr>
          <p:nvPr>
            <p:ph type="sldNum" sz="quarter" idx="12"/>
          </p:nvPr>
        </p:nvSpPr>
        <p:spPr/>
        <p:txBody>
          <a:bodyPr/>
          <a:lstStyle/>
          <a:p>
            <a:fld id="{299542E4-2CCF-42F6-9D92-ED568035133D}" type="slidenum">
              <a:rPr lang="uk-UA" smtClean="0"/>
              <a:t>9</a:t>
            </a:fld>
            <a:endParaRPr lang="uk-UA"/>
          </a:p>
        </p:txBody>
      </p:sp>
      <p:sp>
        <p:nvSpPr>
          <p:cNvPr id="5" name="Rectangle 4"/>
          <p:cNvSpPr/>
          <p:nvPr/>
        </p:nvSpPr>
        <p:spPr>
          <a:xfrm>
            <a:off x="152400" y="152400"/>
            <a:ext cx="8763000" cy="5632311"/>
          </a:xfrm>
          <a:prstGeom prst="rect">
            <a:avLst/>
          </a:prstGeom>
        </p:spPr>
        <p:txBody>
          <a:bodyPr wrap="square">
            <a:spAutoFit/>
          </a:bodyPr>
          <a:lstStyle/>
          <a:p>
            <a:r>
              <a:rPr lang="en-US" sz="4000" b="1" dirty="0">
                <a:latin typeface="+mj-lt"/>
              </a:rPr>
              <a:t>PROVERBS </a:t>
            </a:r>
            <a:r>
              <a:rPr lang="en-US" sz="4000" b="1" dirty="0" smtClean="0">
                <a:latin typeface="+mj-lt"/>
              </a:rPr>
              <a:t>6:23-27</a:t>
            </a:r>
            <a:endParaRPr lang="en-US" sz="4000" b="1" dirty="0">
              <a:latin typeface="+mj-lt"/>
            </a:endParaRPr>
          </a:p>
          <a:p>
            <a:r>
              <a:rPr lang="en-US" sz="3200" dirty="0">
                <a:latin typeface="+mj-lt"/>
              </a:rPr>
              <a:t>	</a:t>
            </a:r>
            <a:r>
              <a:rPr lang="en-US" sz="3200" i="1" dirty="0" smtClean="0">
                <a:latin typeface="+mj-lt"/>
              </a:rPr>
              <a:t>For </a:t>
            </a:r>
            <a:r>
              <a:rPr lang="en-US" sz="3200" i="1" dirty="0">
                <a:latin typeface="+mj-lt"/>
              </a:rPr>
              <a:t>the commandment is a lamp; and the law is light; and reproofs of instruction are the way of </a:t>
            </a:r>
            <a:r>
              <a:rPr lang="en-US" sz="3200" i="1" dirty="0" smtClean="0">
                <a:latin typeface="+mj-lt"/>
              </a:rPr>
              <a:t>life: 24 To </a:t>
            </a:r>
            <a:r>
              <a:rPr lang="en-US" sz="3200" i="1" dirty="0">
                <a:latin typeface="+mj-lt"/>
              </a:rPr>
              <a:t>keep thee from the evil woman, from the flattery of the tongue of a strange </a:t>
            </a:r>
            <a:r>
              <a:rPr lang="en-US" sz="3200" i="1" dirty="0" smtClean="0">
                <a:latin typeface="+mj-lt"/>
              </a:rPr>
              <a:t>woman. 25 Lust </a:t>
            </a:r>
            <a:r>
              <a:rPr lang="en-US" sz="3200" i="1" dirty="0">
                <a:latin typeface="+mj-lt"/>
              </a:rPr>
              <a:t>not after her beauty in thine heart; neither let her take thee with her </a:t>
            </a:r>
            <a:r>
              <a:rPr lang="en-US" sz="3200" i="1" dirty="0" smtClean="0">
                <a:latin typeface="+mj-lt"/>
              </a:rPr>
              <a:t>eyelids. 26 For </a:t>
            </a:r>
            <a:r>
              <a:rPr lang="en-US" sz="3200" i="1" dirty="0">
                <a:latin typeface="+mj-lt"/>
              </a:rPr>
              <a:t>by means of a whorish woman a man is brought to a piece of bread: and the adulteress will hunt for the precious </a:t>
            </a:r>
            <a:r>
              <a:rPr lang="en-US" sz="3200" i="1" dirty="0" smtClean="0">
                <a:latin typeface="+mj-lt"/>
              </a:rPr>
              <a:t>life. 27 </a:t>
            </a:r>
            <a:r>
              <a:rPr lang="en-US" sz="3200" i="1" dirty="0">
                <a:latin typeface="+mj-lt"/>
              </a:rPr>
              <a:t>Can a man take fire in his bosom, and his clothes not be burned?</a:t>
            </a:r>
          </a:p>
        </p:txBody>
      </p:sp>
    </p:spTree>
    <p:extLst>
      <p:ext uri="{BB962C8B-B14F-4D97-AF65-F5344CB8AC3E}">
        <p14:creationId xmlns:p14="http://schemas.microsoft.com/office/powerpoint/2010/main" val="10023014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0</TotalTime>
  <Words>392</Words>
  <Application>Microsoft Macintosh PowerPoint</Application>
  <PresentationFormat>On-screen Show (4:3)</PresentationFormat>
  <Paragraphs>145</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Cambria</vt:lpstr>
      <vt:lpstr>Century</vt:lpstr>
      <vt:lpstr>Garamond</vt:lpstr>
      <vt:lpstr>Mangal</vt:lpstr>
      <vt:lpstr>Arial</vt:lpstr>
      <vt:lpstr>Woodgrain 16x9</vt:lpstr>
      <vt:lpstr>Desire  vs.  Destiny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Search Me, O God…</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2015-03-15T19:26:46Z</dcterms:created>
  <dcterms:modified xsi:type="dcterms:W3CDTF">2017-11-30T00:12:39Z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