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9"/>
  </p:notesMasterIdLst>
  <p:sldIdLst>
    <p:sldId id="431" r:id="rId2"/>
    <p:sldId id="454" r:id="rId3"/>
    <p:sldId id="430" r:id="rId4"/>
    <p:sldId id="432" r:id="rId5"/>
    <p:sldId id="434" r:id="rId6"/>
    <p:sldId id="435" r:id="rId7"/>
    <p:sldId id="456" r:id="rId8"/>
    <p:sldId id="457" r:id="rId9"/>
    <p:sldId id="433" r:id="rId10"/>
    <p:sldId id="387" r:id="rId11"/>
    <p:sldId id="438" r:id="rId12"/>
    <p:sldId id="439" r:id="rId13"/>
    <p:sldId id="440" r:id="rId14"/>
    <p:sldId id="437" r:id="rId15"/>
    <p:sldId id="441" r:id="rId16"/>
    <p:sldId id="442" r:id="rId17"/>
    <p:sldId id="436" r:id="rId18"/>
    <p:sldId id="443" r:id="rId19"/>
    <p:sldId id="444" r:id="rId20"/>
    <p:sldId id="445" r:id="rId21"/>
    <p:sldId id="446" r:id="rId22"/>
    <p:sldId id="452" r:id="rId23"/>
    <p:sldId id="447" r:id="rId24"/>
    <p:sldId id="453" r:id="rId25"/>
    <p:sldId id="271" r:id="rId26"/>
    <p:sldId id="361" r:id="rId27"/>
    <p:sldId id="360" r:id="rId28"/>
    <p:sldId id="362" r:id="rId29"/>
    <p:sldId id="371" r:id="rId30"/>
    <p:sldId id="448" r:id="rId31"/>
    <p:sldId id="449" r:id="rId32"/>
    <p:sldId id="378" r:id="rId33"/>
    <p:sldId id="370" r:id="rId34"/>
    <p:sldId id="388" r:id="rId35"/>
    <p:sldId id="390" r:id="rId36"/>
    <p:sldId id="389" r:id="rId37"/>
    <p:sldId id="26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22F4"/>
    <a:srgbClr val="9E2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84" autoAdjust="0"/>
    <p:restoredTop sz="92233" autoAdjust="0"/>
  </p:normalViewPr>
  <p:slideViewPr>
    <p:cSldViewPr>
      <p:cViewPr varScale="1">
        <p:scale>
          <a:sx n="135" d="100"/>
          <a:sy n="135" d="100"/>
        </p:scale>
        <p:origin x="1872" y="160"/>
      </p:cViewPr>
      <p:guideLst>
        <p:guide orient="horz" pos="2160"/>
        <p:guide pos="2880"/>
      </p:guideLst>
    </p:cSldViewPr>
  </p:slideViewPr>
  <p:outlineViewPr>
    <p:cViewPr>
      <p:scale>
        <a:sx n="33" d="100"/>
        <a:sy n="33" d="100"/>
      </p:scale>
      <p:origin x="0" y="3744"/>
    </p:cViewPr>
  </p:outlineViewPr>
  <p:notesTextViewPr>
    <p:cViewPr>
      <p:scale>
        <a:sx n="100" d="100"/>
        <a:sy n="100" d="100"/>
      </p:scale>
      <p:origin x="0" y="0"/>
    </p:cViewPr>
  </p:notesTextViewPr>
  <p:sorterViewPr>
    <p:cViewPr>
      <p:scale>
        <a:sx n="180" d="100"/>
        <a:sy n="180" d="100"/>
      </p:scale>
      <p:origin x="0" y="201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lvl1pPr>
          </a:lstStyle>
          <a:p>
            <a:pPr>
              <a:defRPr/>
            </a:pPr>
            <a:fld id="{706E8074-30C1-4324-94E3-12698A5C44C8}" type="datetimeFigureOut">
              <a:rPr lang="en-US"/>
              <a:pPr>
                <a:defRPr/>
              </a:pPr>
              <a:t>11/26/17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smtClean="0"/>
            </a:lvl1pPr>
          </a:lstStyle>
          <a:p>
            <a:pPr>
              <a:defRPr/>
            </a:pPr>
            <a:fld id="{6F1F9B1B-DE99-4072-B630-CE23559F1765}" type="slidenum">
              <a:rPr lang="en-US"/>
              <a:pPr>
                <a:defRPr/>
              </a:pPr>
              <a:t>‹#›</a:t>
            </a:fld>
            <a:endParaRPr lang="en-US"/>
          </a:p>
        </p:txBody>
      </p:sp>
    </p:spTree>
    <p:extLst>
      <p:ext uri="{BB962C8B-B14F-4D97-AF65-F5344CB8AC3E}">
        <p14:creationId xmlns:p14="http://schemas.microsoft.com/office/powerpoint/2010/main" val="12489884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82BB6-7030-4FDF-B251-07B82B5BC204}" type="slidenum">
              <a:rPr lang="en-US" smtClean="0"/>
              <a:t>1</a:t>
            </a:fld>
            <a:endParaRPr lang="en-US"/>
          </a:p>
        </p:txBody>
      </p:sp>
    </p:spTree>
    <p:extLst>
      <p:ext uri="{BB962C8B-B14F-4D97-AF65-F5344CB8AC3E}">
        <p14:creationId xmlns:p14="http://schemas.microsoft.com/office/powerpoint/2010/main" val="1158648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DD9348-8585-451A-B9B4-ECFD3A003DD9}" type="slidenum">
              <a:rPr lang="en-US"/>
              <a:pPr/>
              <a:t>37</a:t>
            </a:fld>
            <a:endParaRPr lang="en-US"/>
          </a:p>
        </p:txBody>
      </p:sp>
    </p:spTree>
    <p:extLst>
      <p:ext uri="{BB962C8B-B14F-4D97-AF65-F5344CB8AC3E}">
        <p14:creationId xmlns:p14="http://schemas.microsoft.com/office/powerpoint/2010/main" val="99874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0FDE7-FE71-46E3-9512-437B13AD5F46}" type="slidenum">
              <a:rPr lang="uk-UA" smtClean="0"/>
              <a:t>5</a:t>
            </a:fld>
            <a:endParaRPr lang="uk-UA"/>
          </a:p>
        </p:txBody>
      </p:sp>
    </p:spTree>
    <p:extLst>
      <p:ext uri="{BB962C8B-B14F-4D97-AF65-F5344CB8AC3E}">
        <p14:creationId xmlns:p14="http://schemas.microsoft.com/office/powerpoint/2010/main" val="25217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0FDE7-FE71-46E3-9512-437B13AD5F46}" type="slidenum">
              <a:rPr lang="uk-UA" smtClean="0"/>
              <a:t>6</a:t>
            </a:fld>
            <a:endParaRPr lang="uk-UA"/>
          </a:p>
        </p:txBody>
      </p:sp>
    </p:spTree>
    <p:extLst>
      <p:ext uri="{BB962C8B-B14F-4D97-AF65-F5344CB8AC3E}">
        <p14:creationId xmlns:p14="http://schemas.microsoft.com/office/powerpoint/2010/main" val="153086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F1F9B1B-DE99-4072-B630-CE23559F1765}" type="slidenum">
              <a:rPr lang="en-US" smtClean="0"/>
              <a:pPr>
                <a:defRPr/>
              </a:pPr>
              <a:t>10</a:t>
            </a:fld>
            <a:endParaRPr lang="en-US"/>
          </a:p>
        </p:txBody>
      </p:sp>
    </p:spTree>
    <p:extLst>
      <p:ext uri="{BB962C8B-B14F-4D97-AF65-F5344CB8AC3E}">
        <p14:creationId xmlns:p14="http://schemas.microsoft.com/office/powerpoint/2010/main" val="211715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F3C6A-00C2-42F0-8EB6-B14FA8E65486}" type="slidenum">
              <a:rPr lang="en-US" smtClean="0"/>
              <a:pPr/>
              <a:t>20</a:t>
            </a:fld>
            <a:endParaRPr lang="en-US"/>
          </a:p>
        </p:txBody>
      </p:sp>
    </p:spTree>
    <p:extLst>
      <p:ext uri="{BB962C8B-B14F-4D97-AF65-F5344CB8AC3E}">
        <p14:creationId xmlns:p14="http://schemas.microsoft.com/office/powerpoint/2010/main" val="1691108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1A2148-36B8-491A-819A-85291305396F}" type="slidenum">
              <a:rPr lang="en-US"/>
              <a:pPr/>
              <a:t>25</a:t>
            </a:fld>
            <a:endParaRPr lang="en-US"/>
          </a:p>
        </p:txBody>
      </p:sp>
    </p:spTree>
    <p:extLst>
      <p:ext uri="{BB962C8B-B14F-4D97-AF65-F5344CB8AC3E}">
        <p14:creationId xmlns:p14="http://schemas.microsoft.com/office/powerpoint/2010/main" val="382210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F3C6A-00C2-42F0-8EB6-B14FA8E65486}" type="slidenum">
              <a:rPr lang="en-US" smtClean="0"/>
              <a:pPr/>
              <a:t>27</a:t>
            </a:fld>
            <a:endParaRPr lang="en-US"/>
          </a:p>
        </p:txBody>
      </p:sp>
    </p:spTree>
    <p:extLst>
      <p:ext uri="{BB962C8B-B14F-4D97-AF65-F5344CB8AC3E}">
        <p14:creationId xmlns:p14="http://schemas.microsoft.com/office/powerpoint/2010/main" val="241753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F3C6A-00C2-42F0-8EB6-B14FA8E65486}" type="slidenum">
              <a:rPr lang="en-US" smtClean="0"/>
              <a:pPr/>
              <a:t>28</a:t>
            </a:fld>
            <a:endParaRPr lang="en-US"/>
          </a:p>
        </p:txBody>
      </p:sp>
    </p:spTree>
    <p:extLst>
      <p:ext uri="{BB962C8B-B14F-4D97-AF65-F5344CB8AC3E}">
        <p14:creationId xmlns:p14="http://schemas.microsoft.com/office/powerpoint/2010/main" val="155307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B6A32-42DC-4681-90A8-9023A7713391}" type="slidenum">
              <a:rPr lang="en-US" smtClean="0"/>
              <a:pPr/>
              <a:t>32</a:t>
            </a:fld>
            <a:endParaRPr lang="en-US"/>
          </a:p>
        </p:txBody>
      </p:sp>
    </p:spTree>
    <p:extLst>
      <p:ext uri="{BB962C8B-B14F-4D97-AF65-F5344CB8AC3E}">
        <p14:creationId xmlns:p14="http://schemas.microsoft.com/office/powerpoint/2010/main" val="747152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sp>
          <p:nvSpPr>
            <p:cNvPr id="5"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a:p>
          </p:txBody>
        </p:sp>
        <p:sp>
          <p:nvSpPr>
            <p:cNvPr id="6"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p>
          </p:txBody>
        </p:sp>
        <p:grpSp>
          <p:nvGrpSpPr>
            <p:cNvPr id="7" name="Group 5"/>
            <p:cNvGrpSpPr>
              <a:grpSpLocks/>
            </p:cNvGrpSpPr>
            <p:nvPr userDrawn="1"/>
          </p:nvGrpSpPr>
          <p:grpSpPr bwMode="auto">
            <a:xfrm>
              <a:off x="0" y="4"/>
              <a:ext cx="5758" cy="4316"/>
              <a:chOff x="0" y="4"/>
              <a:chExt cx="5758" cy="4316"/>
            </a:xfrm>
          </p:grpSpPr>
          <p:sp>
            <p:nvSpPr>
              <p:cNvPr id="8"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p>
            </p:txBody>
          </p:sp>
          <p:sp>
            <p:nvSpPr>
              <p:cNvPr id="9"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sp>
            <p:nvSpPr>
              <p:cNvPr id="10"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p>
            </p:txBody>
          </p:sp>
          <p:sp>
            <p:nvSpPr>
              <p:cNvPr id="11"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a:p>
            </p:txBody>
          </p:sp>
          <p:sp>
            <p:nvSpPr>
              <p:cNvPr id="12"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a:p>
            </p:txBody>
          </p:sp>
          <p:sp>
            <p:nvSpPr>
              <p:cNvPr id="1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a:p>
            </p:txBody>
          </p:sp>
          <p:sp>
            <p:nvSpPr>
              <p:cNvPr id="14"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a:p>
            </p:txBody>
          </p:sp>
          <p:sp>
            <p:nvSpPr>
              <p:cNvPr id="15"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a:p>
            </p:txBody>
          </p:sp>
          <p:sp>
            <p:nvSpPr>
              <p:cNvPr id="1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a:p>
            </p:txBody>
          </p:sp>
        </p:grpSp>
      </p:grpSp>
      <p:grpSp>
        <p:nvGrpSpPr>
          <p:cNvPr id="17" name="Group 2"/>
          <p:cNvGrpSpPr>
            <a:grpSpLocks/>
          </p:cNvGrpSpPr>
          <p:nvPr/>
        </p:nvGrpSpPr>
        <p:grpSpPr bwMode="auto">
          <a:xfrm>
            <a:off x="0" y="6350"/>
            <a:ext cx="9140825" cy="6851650"/>
            <a:chOff x="0" y="4"/>
            <a:chExt cx="5758" cy="4316"/>
          </a:xfrm>
        </p:grpSpPr>
        <p:grpSp>
          <p:nvGrpSpPr>
            <p:cNvPr id="18" name="Group 3"/>
            <p:cNvGrpSpPr>
              <a:grpSpLocks/>
            </p:cNvGrpSpPr>
            <p:nvPr/>
          </p:nvGrpSpPr>
          <p:grpSpPr bwMode="auto">
            <a:xfrm>
              <a:off x="0" y="1161"/>
              <a:ext cx="5758" cy="3159"/>
              <a:chOff x="0" y="1161"/>
              <a:chExt cx="5758" cy="3159"/>
            </a:xfrm>
          </p:grpSpPr>
          <p:sp>
            <p:nvSpPr>
              <p:cNvPr id="29"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a:p>
            </p:txBody>
          </p:sp>
          <p:sp>
            <p:nvSpPr>
              <p:cNvPr id="30"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p>
            </p:txBody>
          </p:sp>
        </p:grpSp>
        <p:sp>
          <p:nvSpPr>
            <p:cNvPr id="19"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a:p>
          </p:txBody>
        </p:sp>
        <p:sp>
          <p:nvSpPr>
            <p:cNvPr id="20"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a:p>
          </p:txBody>
        </p:sp>
        <p:sp>
          <p:nvSpPr>
            <p:cNvPr id="21"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a:p>
          </p:txBody>
        </p:sp>
        <p:grpSp>
          <p:nvGrpSpPr>
            <p:cNvPr id="22" name="Group 9"/>
            <p:cNvGrpSpPr>
              <a:grpSpLocks/>
            </p:cNvGrpSpPr>
            <p:nvPr/>
          </p:nvGrpSpPr>
          <p:grpSpPr bwMode="auto">
            <a:xfrm>
              <a:off x="348" y="4"/>
              <a:ext cx="5410" cy="4316"/>
              <a:chOff x="348" y="4"/>
              <a:chExt cx="5410" cy="4316"/>
            </a:xfrm>
          </p:grpSpPr>
          <p:sp>
            <p:nvSpPr>
              <p:cNvPr id="23"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p>
            </p:txBody>
          </p:sp>
          <p:sp>
            <p:nvSpPr>
              <p:cNvPr id="24"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sp>
            <p:nvSpPr>
              <p:cNvPr id="25"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p>
            </p:txBody>
          </p:sp>
          <p:sp>
            <p:nvSpPr>
              <p:cNvPr id="26"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a:p>
            </p:txBody>
          </p:sp>
          <p:sp>
            <p:nvSpPr>
              <p:cNvPr id="27"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a:p>
            </p:txBody>
          </p:sp>
          <p:sp>
            <p:nvSpPr>
              <p:cNvPr id="28"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a:p>
            </p:txBody>
          </p:sp>
        </p:grpSp>
      </p:grpSp>
      <p:sp>
        <p:nvSpPr>
          <p:cNvPr id="5136"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513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31" name="Rectangle 18"/>
          <p:cNvSpPr>
            <a:spLocks noGrp="1" noChangeArrowheads="1"/>
          </p:cNvSpPr>
          <p:nvPr>
            <p:ph type="dt" sz="quarter" idx="10"/>
          </p:nvPr>
        </p:nvSpPr>
        <p:spPr>
          <a:xfrm>
            <a:off x="1036638" y="6477000"/>
            <a:ext cx="1905000" cy="457200"/>
          </a:xfrm>
        </p:spPr>
        <p:txBody>
          <a:bodyPr/>
          <a:lstStyle>
            <a:lvl1pPr>
              <a:defRPr/>
            </a:lvl1pPr>
          </a:lstStyle>
          <a:p>
            <a:pPr>
              <a:defRPr/>
            </a:pPr>
            <a:r>
              <a:rPr lang="en-US" smtClean="0"/>
              <a:t>11-26-2017</a:t>
            </a:r>
            <a:endParaRPr lang="en-US"/>
          </a:p>
        </p:txBody>
      </p:sp>
      <p:sp>
        <p:nvSpPr>
          <p:cNvPr id="32" name="Rectangle 19"/>
          <p:cNvSpPr>
            <a:spLocks noGrp="1" noChangeArrowheads="1"/>
          </p:cNvSpPr>
          <p:nvPr>
            <p:ph type="ftr" sz="quarter" idx="11"/>
          </p:nvPr>
        </p:nvSpPr>
        <p:spPr>
          <a:xfrm>
            <a:off x="3352800" y="6477000"/>
            <a:ext cx="2895600" cy="457200"/>
          </a:xfrm>
        </p:spPr>
        <p:txBody>
          <a:bodyPr/>
          <a:lstStyle>
            <a:lvl1pPr>
              <a:defRPr/>
            </a:lvl1pPr>
          </a:lstStyle>
          <a:p>
            <a:pPr>
              <a:defRPr/>
            </a:pPr>
            <a:r>
              <a:rPr lang="en-US" smtClean="0"/>
              <a:t>What Do We Believe 11 Marriage</a:t>
            </a:r>
            <a:endParaRPr lang="en-US"/>
          </a:p>
        </p:txBody>
      </p:sp>
      <p:sp>
        <p:nvSpPr>
          <p:cNvPr id="33" name="Rectangle 20"/>
          <p:cNvSpPr>
            <a:spLocks noGrp="1" noChangeArrowheads="1"/>
          </p:cNvSpPr>
          <p:nvPr>
            <p:ph type="sldNum" sz="quarter" idx="12"/>
          </p:nvPr>
        </p:nvSpPr>
        <p:spPr>
          <a:xfrm>
            <a:off x="7010400" y="6400800"/>
            <a:ext cx="1905000" cy="457200"/>
          </a:xfrm>
        </p:spPr>
        <p:txBody>
          <a:bodyPr/>
          <a:lstStyle>
            <a:lvl1pPr>
              <a:defRPr/>
            </a:lvl1pPr>
          </a:lstStyle>
          <a:p>
            <a:pPr>
              <a:defRPr/>
            </a:pPr>
            <a:fld id="{66ABBDEC-7253-4314-9DFA-DCF305D379C0}" type="slidenum">
              <a:rPr lang="en-US"/>
              <a:pPr>
                <a:defRPr/>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t>11-26-2017</a:t>
            </a: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t>What Do We Believe 11 Marriage</a:t>
            </a: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E97CCC2F-A9EF-4E2B-B939-2528C8DBF872}" type="slidenum">
              <a:rPr lang="en-US"/>
              <a:pPr>
                <a:defRPr/>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t>11-26-2017</a:t>
            </a: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t>What Do We Believe 11 Marriage</a:t>
            </a: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49598455-A78C-4C18-A362-86F0956E05A9}" type="slidenum">
              <a:rPr lang="en-US"/>
              <a:pPr>
                <a:defRPr/>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049977" y="2039071"/>
            <a:ext cx="754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xfrm>
            <a:off x="1979" y="6493823"/>
            <a:ext cx="1905000" cy="228600"/>
          </a:xfrm>
          <a:ln/>
        </p:spPr>
        <p:txBody>
          <a:bodyPr/>
          <a:lstStyle>
            <a:lvl1pPr>
              <a:defRPr/>
            </a:lvl1pPr>
          </a:lstStyle>
          <a:p>
            <a:pPr>
              <a:defRPr/>
            </a:pPr>
            <a:r>
              <a:rPr lang="en-US" smtClean="0"/>
              <a:t>11-26-2017</a:t>
            </a:r>
            <a:endParaRPr lang="en-US"/>
          </a:p>
        </p:txBody>
      </p:sp>
      <p:sp>
        <p:nvSpPr>
          <p:cNvPr id="5" name="Rectangle 18"/>
          <p:cNvSpPr>
            <a:spLocks noGrp="1" noChangeArrowheads="1"/>
          </p:cNvSpPr>
          <p:nvPr>
            <p:ph type="ftr" sz="quarter" idx="11"/>
          </p:nvPr>
        </p:nvSpPr>
        <p:spPr>
          <a:xfrm>
            <a:off x="4114800" y="6484916"/>
            <a:ext cx="2895600" cy="228600"/>
          </a:xfrm>
          <a:ln/>
        </p:spPr>
        <p:txBody>
          <a:bodyPr/>
          <a:lstStyle>
            <a:lvl1pPr>
              <a:defRPr/>
            </a:lvl1pPr>
          </a:lstStyle>
          <a:p>
            <a:pPr>
              <a:defRPr/>
            </a:pPr>
            <a:r>
              <a:rPr lang="en-US" smtClean="0"/>
              <a:t>What Do We Believe 11 Marriage</a:t>
            </a:r>
            <a:endParaRPr lang="en-US"/>
          </a:p>
        </p:txBody>
      </p:sp>
      <p:sp>
        <p:nvSpPr>
          <p:cNvPr id="6" name="Rectangle 19"/>
          <p:cNvSpPr>
            <a:spLocks noGrp="1" noChangeArrowheads="1"/>
          </p:cNvSpPr>
          <p:nvPr>
            <p:ph type="sldNum" sz="quarter" idx="12"/>
          </p:nvPr>
        </p:nvSpPr>
        <p:spPr>
          <a:xfrm>
            <a:off x="7086600" y="6475020"/>
            <a:ext cx="1905000" cy="228600"/>
          </a:xfrm>
          <a:ln/>
        </p:spPr>
        <p:txBody>
          <a:bodyPr/>
          <a:lstStyle>
            <a:lvl1pPr>
              <a:defRPr/>
            </a:lvl1pPr>
          </a:lstStyle>
          <a:p>
            <a:pPr>
              <a:defRPr/>
            </a:pPr>
            <a:fld id="{107E4DB5-C10A-463F-A660-BB97120F363E}" type="slidenum">
              <a:rPr lang="en-US"/>
              <a:pPr>
                <a:defRPr/>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t>11-26-2017</a:t>
            </a: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t>What Do We Believe 11 Marriage</a:t>
            </a: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4ACF701B-D06C-45F0-B2BA-95C37A125102}" type="slidenum">
              <a:rPr lang="en-US"/>
              <a:pPr>
                <a:defRPr/>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t>11-26-2017</a:t>
            </a: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t>What Do We Believe 11 Marriage</a:t>
            </a: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96D6B46B-D9C8-4A16-8DEE-957E2CCF9A7F}" type="slidenum">
              <a:rPr lang="en-US"/>
              <a:pPr>
                <a:defRPr/>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r>
              <a:rPr lang="en-US" smtClean="0"/>
              <a:t>11-26-2017</a:t>
            </a: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r>
              <a:rPr lang="en-US" smtClean="0"/>
              <a:t>What Do We Believe 11 Marriage</a:t>
            </a: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98E319C2-AE2E-47E5-BDD3-C71DB0745880}" type="slidenum">
              <a:rPr lang="en-US"/>
              <a:pPr>
                <a:defRPr/>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r>
              <a:rPr lang="en-US" smtClean="0"/>
              <a:t>11-26-2017</a:t>
            </a: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r>
              <a:rPr lang="en-US" smtClean="0"/>
              <a:t>What Do We Believe 11 Marriage</a:t>
            </a: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0DEC8DC5-ACB9-4D7C-A41D-00A19F1C10A0}" type="slidenum">
              <a:rPr lang="en-US"/>
              <a:pPr>
                <a:defRPr/>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smtClean="0"/>
              <a:t>11-26-2017</a:t>
            </a: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r>
              <a:rPr lang="en-US" smtClean="0"/>
              <a:t>What Do We Believe 11 Marriage</a:t>
            </a: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1B2A185C-6290-45C3-87A1-33C80B050DF0}" type="slidenum">
              <a:rPr lang="en-US"/>
              <a:pPr>
                <a:defRPr/>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t>11-26-2017</a:t>
            </a: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t>What Do We Believe 11 Marriage</a:t>
            </a: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D50A9D2A-CBF1-4D3A-8085-F221AD6D2A8E}" type="slidenum">
              <a:rPr lang="en-US"/>
              <a:pPr>
                <a:defRPr/>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t>11-26-2017</a:t>
            </a: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t>What Do We Believe 11 Marriage</a:t>
            </a: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5F824B9E-8A8B-4D67-9624-7E0E8ABC284F}" type="slidenum">
              <a:rPr lang="en-US"/>
              <a:pPr>
                <a:defRPr/>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p>
          </p:txBody>
        </p:sp>
        <p:grpSp>
          <p:nvGrpSpPr>
            <p:cNvPr id="1034"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0"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r>
              <a:rPr lang="en-US" smtClean="0"/>
              <a:t>11-26-2017</a:t>
            </a:r>
            <a:endParaRPr lang="en-US"/>
          </a:p>
        </p:txBody>
      </p:sp>
      <p:sp>
        <p:nvSpPr>
          <p:cNvPr id="4114" name="Rectangle 18"/>
          <p:cNvSpPr>
            <a:spLocks noGrp="1" noChangeArrowheads="1"/>
          </p:cNvSpPr>
          <p:nvPr>
            <p:ph type="ftr" sz="quarter" idx="3"/>
          </p:nvPr>
        </p:nvSpPr>
        <p:spPr bwMode="auto">
          <a:xfrm>
            <a:off x="64770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r>
              <a:rPr lang="en-US" smtClean="0"/>
              <a:t>What Do We Believe 11 Marriage</a:t>
            </a:r>
            <a:endParaRPr lang="en-US"/>
          </a:p>
        </p:txBody>
      </p:sp>
      <p:sp>
        <p:nvSpPr>
          <p:cNvPr id="4115" name="Rectangle 19"/>
          <p:cNvSpPr>
            <a:spLocks noGrp="1" noChangeArrowheads="1"/>
          </p:cNvSpPr>
          <p:nvPr>
            <p:ph type="sldNum" sz="quarter" idx="4"/>
          </p:nvPr>
        </p:nvSpPr>
        <p:spPr bwMode="auto">
          <a:xfrm>
            <a:off x="-1114425" y="5867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1AB38A38-D39E-4966-AD4A-389BDFC762D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11"/>
                                        </p:tgtEl>
                                        <p:attrNameLst>
                                          <p:attrName>style.visibility</p:attrName>
                                        </p:attrNameLst>
                                      </p:cBhvr>
                                      <p:to>
                                        <p:strVal val="visible"/>
                                      </p:to>
                                    </p:set>
                                    <p:anim calcmode="lin" valueType="num">
                                      <p:cBhvr>
                                        <p:cTn id="7" dur="1000" fill="hold"/>
                                        <p:tgtEl>
                                          <p:spTgt spid="4111"/>
                                        </p:tgtEl>
                                        <p:attrNameLst>
                                          <p:attrName>ppt_x</p:attrName>
                                        </p:attrNameLst>
                                      </p:cBhvr>
                                      <p:tavLst>
                                        <p:tav tm="0">
                                          <p:val>
                                            <p:strVal val="#ppt_x-.2"/>
                                          </p:val>
                                        </p:tav>
                                        <p:tav tm="100000">
                                          <p:val>
                                            <p:strVal val="#ppt_x"/>
                                          </p:val>
                                        </p:tav>
                                      </p:tavLst>
                                    </p:anim>
                                    <p:anim calcmode="lin" valueType="num">
                                      <p:cBhvr>
                                        <p:cTn id="8" dur="1000" fill="hold"/>
                                        <p:tgtEl>
                                          <p:spTgt spid="41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11"/>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12">
                                            <p:txEl>
                                              <p:pRg st="0" end="0"/>
                                            </p:txEl>
                                          </p:spTgt>
                                        </p:tgtEl>
                                        <p:attrNameLst>
                                          <p:attrName>style.visibility</p:attrName>
                                        </p:attrNameLst>
                                      </p:cBhvr>
                                      <p:to>
                                        <p:strVal val="visible"/>
                                      </p:to>
                                    </p:set>
                                    <p:animEffect transition="in" filter="fade">
                                      <p:cBhvr>
                                        <p:cTn id="14" dur="500"/>
                                        <p:tgtEl>
                                          <p:spTgt spid="4112">
                                            <p:txEl>
                                              <p:pRg st="0" end="0"/>
                                            </p:txEl>
                                          </p:spTgt>
                                        </p:tgtEl>
                                      </p:cBhvr>
                                    </p:animEffect>
                                    <p:anim calcmode="lin" valueType="num">
                                      <p:cBhvr>
                                        <p:cTn id="15" dur="500" fill="hold"/>
                                        <p:tgtEl>
                                          <p:spTgt spid="411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12">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12">
                                            <p:txEl>
                                              <p:pRg st="1" end="1"/>
                                            </p:txEl>
                                          </p:spTgt>
                                        </p:tgtEl>
                                        <p:attrNameLst>
                                          <p:attrName>style.visibility</p:attrName>
                                        </p:attrNameLst>
                                      </p:cBhvr>
                                      <p:to>
                                        <p:strVal val="visible"/>
                                      </p:to>
                                    </p:set>
                                    <p:animEffect transition="in" filter="fade">
                                      <p:cBhvr>
                                        <p:cTn id="19" dur="500"/>
                                        <p:tgtEl>
                                          <p:spTgt spid="4112">
                                            <p:txEl>
                                              <p:pRg st="1" end="1"/>
                                            </p:txEl>
                                          </p:spTgt>
                                        </p:tgtEl>
                                      </p:cBhvr>
                                    </p:animEffect>
                                    <p:anim calcmode="lin" valueType="num">
                                      <p:cBhvr>
                                        <p:cTn id="20" dur="500" fill="hold"/>
                                        <p:tgtEl>
                                          <p:spTgt spid="411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12">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12">
                                            <p:txEl>
                                              <p:pRg st="2" end="2"/>
                                            </p:txEl>
                                          </p:spTgt>
                                        </p:tgtEl>
                                        <p:attrNameLst>
                                          <p:attrName>style.visibility</p:attrName>
                                        </p:attrNameLst>
                                      </p:cBhvr>
                                      <p:to>
                                        <p:strVal val="visible"/>
                                      </p:to>
                                    </p:set>
                                    <p:animEffect transition="in" filter="fade">
                                      <p:cBhvr>
                                        <p:cTn id="24" dur="500"/>
                                        <p:tgtEl>
                                          <p:spTgt spid="4112">
                                            <p:txEl>
                                              <p:pRg st="2" end="2"/>
                                            </p:txEl>
                                          </p:spTgt>
                                        </p:tgtEl>
                                      </p:cBhvr>
                                    </p:animEffect>
                                    <p:anim calcmode="lin" valueType="num">
                                      <p:cBhvr>
                                        <p:cTn id="25" dur="500" fill="hold"/>
                                        <p:tgtEl>
                                          <p:spTgt spid="411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12">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12">
                                            <p:txEl>
                                              <p:pRg st="3" end="3"/>
                                            </p:txEl>
                                          </p:spTgt>
                                        </p:tgtEl>
                                        <p:attrNameLst>
                                          <p:attrName>style.visibility</p:attrName>
                                        </p:attrNameLst>
                                      </p:cBhvr>
                                      <p:to>
                                        <p:strVal val="visible"/>
                                      </p:to>
                                    </p:set>
                                    <p:animEffect transition="in" filter="fade">
                                      <p:cBhvr>
                                        <p:cTn id="29" dur="500"/>
                                        <p:tgtEl>
                                          <p:spTgt spid="4112">
                                            <p:txEl>
                                              <p:pRg st="3" end="3"/>
                                            </p:txEl>
                                          </p:spTgt>
                                        </p:tgtEl>
                                      </p:cBhvr>
                                    </p:animEffect>
                                    <p:anim calcmode="lin" valueType="num">
                                      <p:cBhvr>
                                        <p:cTn id="30" dur="500" fill="hold"/>
                                        <p:tgtEl>
                                          <p:spTgt spid="4112">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12">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12">
                                            <p:txEl>
                                              <p:pRg st="4" end="4"/>
                                            </p:txEl>
                                          </p:spTgt>
                                        </p:tgtEl>
                                        <p:attrNameLst>
                                          <p:attrName>style.visibility</p:attrName>
                                        </p:attrNameLst>
                                      </p:cBhvr>
                                      <p:to>
                                        <p:strVal val="visible"/>
                                      </p:to>
                                    </p:set>
                                    <p:animEffect transition="in" filter="fade">
                                      <p:cBhvr>
                                        <p:cTn id="34" dur="500"/>
                                        <p:tgtEl>
                                          <p:spTgt spid="4112">
                                            <p:txEl>
                                              <p:pRg st="4" end="4"/>
                                            </p:txEl>
                                          </p:spTgt>
                                        </p:tgtEl>
                                      </p:cBhvr>
                                    </p:animEffect>
                                    <p:anim calcmode="lin" valueType="num">
                                      <p:cBhvr>
                                        <p:cTn id="35" dur="500" fill="hold"/>
                                        <p:tgtEl>
                                          <p:spTgt spid="411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1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 grpId="0"/>
      <p:bldP spid="4112" grpId="0" build="p">
        <p:tmplLst>
          <p:tmpl lvl="1">
            <p:tnLst>
              <p:par>
                <p:cTn presetID="44" presetClass="entr" presetSubtype="0" fill="hold" nodeType="click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Lst>
      </p:bldP>
    </p:bldLst>
  </p:timing>
  <p:hf hdr="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intersecting circles">
            <a:extLst/>
          </p:cNvPr>
          <p:cNvGrpSpPr>
            <a:grpSpLocks noGrp="1" noUngrp="1" noRot="1" noChangeAspect="1" noMove="1" noResize="1"/>
          </p:cNvGrpSpPr>
          <p:nvPr>
            <p:extLst/>
          </p:nvPr>
        </p:nvGrpSpPr>
        <p:grpSpPr>
          <a:xfrm>
            <a:off x="866610" y="498348"/>
            <a:ext cx="7426998" cy="5861304"/>
            <a:chOff x="1155481" y="498348"/>
            <a:chExt cx="9902663" cy="5861304"/>
          </a:xfrm>
        </p:grpSpPr>
        <p:sp>
          <p:nvSpPr>
            <p:cNvPr id="9" name="Oval 5">
              <a:extLst/>
            </p:cNvPr>
            <p:cNvSpPr>
              <a:spLocks noChangeArrowheads="1"/>
            </p:cNvSpPr>
            <p:nvPr>
              <p:extLst/>
            </p:nvPr>
          </p:nvSpPr>
          <p:spPr bwMode="auto">
            <a:xfrm>
              <a:off x="1155481" y="498348"/>
              <a:ext cx="5861304" cy="5861304"/>
            </a:xfrm>
            <a:prstGeom prst="ellipse">
              <a:avLst/>
            </a:prstGeom>
            <a:solidFill>
              <a:schemeClr val="accent1">
                <a:alpha val="55000"/>
              </a:schemeClr>
            </a:solidFill>
            <a:ln>
              <a:noFill/>
            </a:ln>
          </p:spPr>
        </p:sp>
        <p:sp>
          <p:nvSpPr>
            <p:cNvPr id="10" name="Oval 9">
              <a:extLst/>
            </p:cNvPr>
            <p:cNvSpPr>
              <a:spLocks noChangeArrowheads="1"/>
            </p:cNvSpPr>
            <p:nvPr>
              <p:extLst/>
            </p:nvPr>
          </p:nvSpPr>
          <p:spPr bwMode="auto">
            <a:xfrm>
              <a:off x="5196840" y="498348"/>
              <a:ext cx="5861304" cy="5861304"/>
            </a:xfrm>
            <a:prstGeom prst="ellipse">
              <a:avLst/>
            </a:prstGeom>
            <a:solidFill>
              <a:schemeClr val="accent1">
                <a:alpha val="55000"/>
              </a:schemeClr>
            </a:solidFill>
            <a:ln>
              <a:noFill/>
            </a:ln>
          </p:spPr>
        </p:sp>
        <p:sp>
          <p:nvSpPr>
            <p:cNvPr id="11" name="Oval 5">
              <a:extLst/>
            </p:cNvPr>
            <p:cNvSpPr>
              <a:spLocks noChangeArrowheads="1"/>
            </p:cNvSpPr>
            <p:nvPr>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p:cNvPr>
          <p:cNvSpPr>
            <a:spLocks noGrp="1" noRot="1" noChangeAspect="1" noMove="1" noResize="1" noEditPoints="1" noAdjustHandles="1" noChangeArrowheads="1" noChangeShapeType="1" noTextEdit="1"/>
          </p:cNvSpPr>
          <p:nvPr>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2888" y="2676462"/>
            <a:ext cx="8991600" cy="1685988"/>
          </a:xfrm>
        </p:spPr>
        <p:txBody>
          <a:bodyPr anchor="ctr">
            <a:noAutofit/>
          </a:bodyPr>
          <a:lstStyle/>
          <a:p>
            <a:pPr algn="ctr">
              <a:lnSpc>
                <a:spcPct val="90000"/>
              </a:lnSpc>
            </a:pPr>
            <a:r>
              <a:rPr lang="en-US" sz="7200" b="0" dirty="0">
                <a:solidFill>
                  <a:schemeClr val="bg2"/>
                </a:solidFill>
              </a:rPr>
              <a:t>What Do We Believe?</a:t>
            </a:r>
            <a:br>
              <a:rPr lang="en-US" sz="7200" b="0" dirty="0">
                <a:solidFill>
                  <a:schemeClr val="bg2"/>
                </a:solidFill>
              </a:rPr>
            </a:br>
            <a:r>
              <a:rPr lang="en-US" sz="3600" b="0" dirty="0">
                <a:solidFill>
                  <a:schemeClr val="bg2"/>
                </a:solidFill>
              </a:rPr>
              <a:t>The Journey of Every Christian Part 11</a:t>
            </a:r>
            <a:r>
              <a:rPr lang="en-US" sz="2400" i="1" spc="-150" dirty="0">
                <a:solidFill>
                  <a:schemeClr val="bg2"/>
                </a:solidFill>
                <a:latin typeface="Castellar" pitchFamily="18" charset="0"/>
              </a:rPr>
              <a:t/>
            </a:r>
            <a:br>
              <a:rPr lang="en-US" sz="2400" i="1" spc="-150" dirty="0">
                <a:solidFill>
                  <a:schemeClr val="bg2"/>
                </a:solidFill>
                <a:latin typeface="Castellar" pitchFamily="18" charset="0"/>
              </a:rPr>
            </a:br>
            <a:endParaRPr lang="en-US" sz="2400" i="1" spc="-150" dirty="0">
              <a:solidFill>
                <a:schemeClr val="bg2"/>
              </a:solidFill>
              <a:latin typeface="Castellar" pitchFamily="18" charset="0"/>
            </a:endParaRPr>
          </a:p>
        </p:txBody>
      </p:sp>
      <p:sp>
        <p:nvSpPr>
          <p:cNvPr id="4" name="Subtitle 3"/>
          <p:cNvSpPr>
            <a:spLocks noGrp="1"/>
          </p:cNvSpPr>
          <p:nvPr>
            <p:ph type="subTitle" sz="quarter" idx="1"/>
          </p:nvPr>
        </p:nvSpPr>
        <p:spPr>
          <a:xfrm>
            <a:off x="457199" y="5181600"/>
            <a:ext cx="8229600" cy="1752600"/>
          </a:xfrm>
        </p:spPr>
        <p:txBody>
          <a:bodyPr/>
          <a:lstStyle/>
          <a:p>
            <a:pPr algn="ctr"/>
            <a:r>
              <a:rPr lang="en-GB" sz="2000" i="1" dirty="0" smtClean="0"/>
              <a:t>Herein </a:t>
            </a:r>
            <a:r>
              <a:rPr lang="en-GB" sz="2000" i="1" dirty="0"/>
              <a:t>is love, not that we loved God, but </a:t>
            </a:r>
            <a:r>
              <a:rPr lang="en-GB" sz="2000" b="1" i="1" dirty="0"/>
              <a:t>that he loved us, </a:t>
            </a:r>
            <a:r>
              <a:rPr lang="en-GB" sz="2000" i="1" dirty="0"/>
              <a:t>and sent his Son to be the propitiation for our sins. </a:t>
            </a:r>
            <a:r>
              <a:rPr lang="en-GB" sz="2000" i="1" dirty="0" smtClean="0"/>
              <a:t>11 Beloved</a:t>
            </a:r>
            <a:r>
              <a:rPr lang="en-GB" sz="2000" i="1" dirty="0"/>
              <a:t>, if God so loved us, we ought also to love one another</a:t>
            </a:r>
            <a:r>
              <a:rPr lang="en-GB" sz="2000" dirty="0"/>
              <a:t>. </a:t>
            </a:r>
            <a:endParaRPr lang="en-GB" sz="2000" dirty="0" smtClean="0"/>
          </a:p>
          <a:p>
            <a:pPr algn="ctr"/>
            <a:r>
              <a:rPr lang="en-GB" sz="2000" b="1" dirty="0" smtClean="0"/>
              <a:t>I </a:t>
            </a:r>
            <a:r>
              <a:rPr lang="en-GB" sz="2000" b="1" dirty="0"/>
              <a:t>JOHN 4:10-11</a:t>
            </a:r>
          </a:p>
        </p:txBody>
      </p:sp>
      <p:sp>
        <p:nvSpPr>
          <p:cNvPr id="3" name="TextBox 2"/>
          <p:cNvSpPr txBox="1"/>
          <p:nvPr/>
        </p:nvSpPr>
        <p:spPr>
          <a:xfrm>
            <a:off x="2402448" y="4368472"/>
            <a:ext cx="4564135" cy="584775"/>
          </a:xfrm>
          <a:prstGeom prst="rect">
            <a:avLst/>
          </a:prstGeom>
          <a:noFill/>
        </p:spPr>
        <p:txBody>
          <a:bodyPr wrap="none" rtlCol="0">
            <a:spAutoFit/>
          </a:bodyPr>
          <a:lstStyle/>
          <a:p>
            <a:r>
              <a:rPr lang="en-US" sz="3200" i="1" smtClean="0">
                <a:solidFill>
                  <a:schemeClr val="tx2">
                    <a:lumMod val="25000"/>
                  </a:schemeClr>
                </a:solidFill>
                <a:latin typeface="+mj-lt"/>
              </a:rPr>
              <a:t>Christian Marriage Today</a:t>
            </a:r>
            <a:endParaRPr lang="en-US" sz="3200" i="1" dirty="0">
              <a:solidFill>
                <a:schemeClr val="tx2">
                  <a:lumMod val="25000"/>
                </a:schemeClr>
              </a:solidFill>
              <a:latin typeface="+mj-lt"/>
            </a:endParaRPr>
          </a:p>
        </p:txBody>
      </p:sp>
    </p:spTree>
    <p:extLst>
      <p:ext uri="{BB962C8B-B14F-4D97-AF65-F5344CB8AC3E}">
        <p14:creationId xmlns:p14="http://schemas.microsoft.com/office/powerpoint/2010/main" val="33368468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0584"/>
            <a:ext cx="8458200" cy="1584325"/>
          </a:xfrm>
        </p:spPr>
        <p:txBody>
          <a:bodyPr/>
          <a:lstStyle/>
          <a:p>
            <a:r>
              <a:rPr lang="en-US" sz="5400" b="0" i="1" dirty="0" smtClean="0">
                <a:effectLst/>
                <a:cs typeface="Arial" pitchFamily="34" charset="0"/>
              </a:rPr>
              <a:t>Why Do People Get Married?</a:t>
            </a:r>
            <a:endParaRPr lang="en-US" sz="5400" b="0" i="1" dirty="0">
              <a:effectLst/>
              <a:cs typeface="Arial" pitchFamily="34" charset="0"/>
            </a:endParaRPr>
          </a:p>
        </p:txBody>
      </p:sp>
      <p:sp>
        <p:nvSpPr>
          <p:cNvPr id="4" name="Content Placeholder 3"/>
          <p:cNvSpPr>
            <a:spLocks noGrp="1"/>
          </p:cNvSpPr>
          <p:nvPr>
            <p:ph idx="1"/>
          </p:nvPr>
        </p:nvSpPr>
        <p:spPr>
          <a:xfrm>
            <a:off x="914400" y="1923346"/>
            <a:ext cx="8220635" cy="4114800"/>
          </a:xfrm>
        </p:spPr>
        <p:txBody>
          <a:bodyPr/>
          <a:lstStyle/>
          <a:p>
            <a:r>
              <a:rPr lang="en-US" dirty="0" smtClean="0">
                <a:effectLst/>
                <a:latin typeface="+mj-lt"/>
                <a:cs typeface="Arial" pitchFamily="34" charset="0"/>
              </a:rPr>
              <a:t>They have fallen in love;</a:t>
            </a:r>
          </a:p>
          <a:p>
            <a:r>
              <a:rPr lang="en-US" dirty="0" smtClean="0">
                <a:effectLst/>
                <a:latin typeface="+mj-lt"/>
                <a:cs typeface="Arial" pitchFamily="34" charset="0"/>
              </a:rPr>
              <a:t>They feel they are expected to;</a:t>
            </a:r>
          </a:p>
          <a:p>
            <a:r>
              <a:rPr lang="en-US" dirty="0" smtClean="0">
                <a:effectLst/>
                <a:latin typeface="+mj-lt"/>
                <a:cs typeface="Arial" pitchFamily="34" charset="0"/>
              </a:rPr>
              <a:t>They desire a family to repeat a life pattern 	or to start a positive one;</a:t>
            </a:r>
          </a:p>
          <a:p>
            <a:r>
              <a:rPr lang="en-US" spc="-150" dirty="0" smtClean="0">
                <a:effectLst/>
                <a:latin typeface="+mj-lt"/>
                <a:cs typeface="Arial" pitchFamily="34" charset="0"/>
              </a:rPr>
              <a:t>They want to get away from a bad situation;</a:t>
            </a:r>
          </a:p>
          <a:p>
            <a:r>
              <a:rPr lang="en-US" spc="-150" dirty="0">
                <a:effectLst/>
                <a:latin typeface="+mj-lt"/>
                <a:cs typeface="Arial" pitchFamily="34" charset="0"/>
              </a:rPr>
              <a:t>D</a:t>
            </a:r>
            <a:r>
              <a:rPr lang="en-US" spc="-150" dirty="0" smtClean="0">
                <a:effectLst/>
                <a:latin typeface="+mj-lt"/>
                <a:cs typeface="Arial" pitchFamily="34" charset="0"/>
              </a:rPr>
              <a:t>esire to care for or be cared for by someone.</a:t>
            </a:r>
            <a:endParaRPr lang="en-US" spc="-150" dirty="0">
              <a:effectLst/>
              <a:latin typeface="+mj-lt"/>
              <a:cs typeface="Arial" pitchFamily="34" charset="0"/>
            </a:endParaRPr>
          </a:p>
        </p:txBody>
      </p:sp>
      <p:sp>
        <p:nvSpPr>
          <p:cNvPr id="3" name="Date Placeholder 2"/>
          <p:cNvSpPr>
            <a:spLocks noGrp="1"/>
          </p:cNvSpPr>
          <p:nvPr>
            <p:ph type="dt" sz="half" idx="10"/>
          </p:nvPr>
        </p:nvSpPr>
        <p:spPr/>
        <p:txBody>
          <a:bodyPr/>
          <a:lstStyle/>
          <a:p>
            <a:pPr>
              <a:defRPr/>
            </a:pPr>
            <a:r>
              <a:rPr lang="en-US" smtClean="0"/>
              <a:t>11-26-2017</a:t>
            </a:r>
            <a:endParaRPr lang="en-US"/>
          </a:p>
        </p:txBody>
      </p:sp>
      <p:sp>
        <p:nvSpPr>
          <p:cNvPr id="5" name="Footer Placeholder 4"/>
          <p:cNvSpPr>
            <a:spLocks noGrp="1"/>
          </p:cNvSpPr>
          <p:nvPr>
            <p:ph type="ftr" sz="quarter" idx="11"/>
          </p:nvPr>
        </p:nvSpPr>
        <p:spPr/>
        <p:txBody>
          <a:bodyPr/>
          <a:lstStyle/>
          <a:p>
            <a:pPr>
              <a:defRPr/>
            </a:pPr>
            <a:r>
              <a:rPr lang="en-US" smtClean="0"/>
              <a:t>What Do We Believe 11 Marriage</a:t>
            </a:r>
            <a:endParaRPr lang="en-US"/>
          </a:p>
        </p:txBody>
      </p:sp>
      <p:sp>
        <p:nvSpPr>
          <p:cNvPr id="6" name="Slide Number Placeholder 5"/>
          <p:cNvSpPr>
            <a:spLocks noGrp="1"/>
          </p:cNvSpPr>
          <p:nvPr>
            <p:ph type="sldNum" sz="quarter" idx="12"/>
          </p:nvPr>
        </p:nvSpPr>
        <p:spPr/>
        <p:txBody>
          <a:bodyPr/>
          <a:lstStyle/>
          <a:p>
            <a:pPr>
              <a:defRPr/>
            </a:pPr>
            <a:fld id="{107E4DB5-C10A-463F-A660-BB97120F363E}" type="slidenum">
              <a:rPr lang="en-US" smtClean="0"/>
              <a:pPr>
                <a:defRPr/>
              </a:pPr>
              <a:t>10</a:t>
            </a:fld>
            <a:endParaRPr lang="en-US"/>
          </a:p>
        </p:txBody>
      </p:sp>
    </p:spTree>
    <p:extLst>
      <p:ext uri="{BB962C8B-B14F-4D97-AF65-F5344CB8AC3E}">
        <p14:creationId xmlns:p14="http://schemas.microsoft.com/office/powerpoint/2010/main" val="210778260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11</a:t>
            </a:fld>
            <a:endParaRPr lang="en-US"/>
          </a:p>
        </p:txBody>
      </p:sp>
      <p:sp>
        <p:nvSpPr>
          <p:cNvPr id="5" name="Rectangle 4"/>
          <p:cNvSpPr/>
          <p:nvPr/>
        </p:nvSpPr>
        <p:spPr>
          <a:xfrm>
            <a:off x="1066800" y="1981200"/>
            <a:ext cx="7848600" cy="3539430"/>
          </a:xfrm>
          <a:prstGeom prst="rect">
            <a:avLst/>
          </a:prstGeom>
        </p:spPr>
        <p:txBody>
          <a:bodyPr wrap="square">
            <a:spAutoFit/>
          </a:bodyPr>
          <a:lstStyle/>
          <a:p>
            <a:r>
              <a:rPr lang="en-US" sz="3200" dirty="0" smtClean="0">
                <a:latin typeface="+mj-lt"/>
                <a:ea typeface="Calibri" charset="0"/>
                <a:cs typeface="Times New Roman" charset="0"/>
              </a:rPr>
              <a:t>	“If </a:t>
            </a:r>
            <a:r>
              <a:rPr lang="en-US" sz="3200" dirty="0">
                <a:latin typeface="+mj-lt"/>
                <a:ea typeface="Calibri" charset="0"/>
                <a:cs typeface="Times New Roman" charset="0"/>
              </a:rPr>
              <a:t>you look at the trends we've seen in this country in the past twenty to thirty years, my guess is that she is far from an aberration and that many who have married in the past two generations (at least) have relied on the knowledge </a:t>
            </a:r>
            <a:r>
              <a:rPr lang="en-US" sz="3200" dirty="0" smtClean="0">
                <a:latin typeface="+mj-lt"/>
                <a:ea typeface="Calibri" charset="0"/>
                <a:cs typeface="Times New Roman" charset="0"/>
              </a:rPr>
              <a:t>that divorce</a:t>
            </a:r>
            <a:r>
              <a:rPr lang="en-US" sz="3200" dirty="0">
                <a:latin typeface="+mj-lt"/>
                <a:ea typeface="Calibri" charset="0"/>
                <a:cs typeface="Times New Roman" charset="0"/>
              </a:rPr>
              <a:t> is an option if things don't work out</a:t>
            </a:r>
            <a:r>
              <a:rPr lang="en-US" sz="3200" dirty="0" smtClean="0">
                <a:latin typeface="+mj-lt"/>
                <a:ea typeface="Calibri" charset="0"/>
                <a:cs typeface="Times New Roman" charset="0"/>
              </a:rPr>
              <a:t>.” </a:t>
            </a:r>
            <a:endParaRPr lang="en-US" sz="3200" dirty="0">
              <a:latin typeface="+mj-lt"/>
            </a:endParaRPr>
          </a:p>
        </p:txBody>
      </p:sp>
      <p:sp>
        <p:nvSpPr>
          <p:cNvPr id="6" name="Rectangle 5"/>
          <p:cNvSpPr/>
          <p:nvPr/>
        </p:nvSpPr>
        <p:spPr>
          <a:xfrm>
            <a:off x="948690" y="228600"/>
            <a:ext cx="7962900" cy="1459374"/>
          </a:xfrm>
          <a:prstGeom prst="rect">
            <a:avLst/>
          </a:prstGeom>
        </p:spPr>
        <p:txBody>
          <a:bodyPr wrap="square">
            <a:spAutoFit/>
          </a:bodyPr>
          <a:lstStyle/>
          <a:p>
            <a:pPr marL="0" marR="0">
              <a:lnSpc>
                <a:spcPts val="3150"/>
              </a:lnSpc>
              <a:spcBef>
                <a:spcPts val="0"/>
              </a:spcBef>
              <a:spcAft>
                <a:spcPts val="450"/>
              </a:spcAft>
            </a:pPr>
            <a:r>
              <a:rPr lang="en-US" sz="4400" dirty="0">
                <a:latin typeface="+mj-lt"/>
                <a:ea typeface="Times New Roman" charset="0"/>
                <a:cs typeface="Times New Roman" charset="0"/>
              </a:rPr>
              <a:t>Does Marriage Still Matter?</a:t>
            </a:r>
            <a:endParaRPr lang="en-US" dirty="0">
              <a:latin typeface="+mj-lt"/>
              <a:ea typeface="Calibri" charset="0"/>
              <a:cs typeface="Times New Roman" charset="0"/>
            </a:endParaRPr>
          </a:p>
          <a:p>
            <a:pPr marL="0" marR="0">
              <a:spcBef>
                <a:spcPts val="0"/>
              </a:spcBef>
              <a:spcAft>
                <a:spcPts val="0"/>
              </a:spcAft>
            </a:pPr>
            <a:r>
              <a:rPr lang="en-US" sz="2400" dirty="0" smtClean="0">
                <a:latin typeface="+mj-lt"/>
                <a:ea typeface="Times New Roman" charset="0"/>
                <a:cs typeface="Times New Roman" charset="0"/>
              </a:rPr>
              <a:t>We Marry For Different Reasons Today But It Is Still An Important Institution</a:t>
            </a:r>
            <a:endParaRPr lang="en-US" dirty="0" smtClean="0">
              <a:latin typeface="+mj-lt"/>
              <a:ea typeface="Calibri" charset="0"/>
              <a:cs typeface="Times New Roman" charset="0"/>
            </a:endParaRPr>
          </a:p>
          <a:p>
            <a:pPr marL="0" marR="0">
              <a:lnSpc>
                <a:spcPts val="1200"/>
              </a:lnSpc>
              <a:spcBef>
                <a:spcPts val="0"/>
              </a:spcBef>
              <a:spcAft>
                <a:spcPts val="0"/>
              </a:spcAft>
            </a:pPr>
            <a:r>
              <a:rPr lang="en-US" sz="1200" dirty="0" smtClean="0">
                <a:latin typeface="Arial" charset="0"/>
                <a:ea typeface="Times New Roman" charset="0"/>
                <a:cs typeface="Times New Roman" charset="0"/>
              </a:rPr>
              <a:t> </a:t>
            </a:r>
            <a:r>
              <a:rPr lang="en-US" sz="1200" dirty="0">
                <a:latin typeface="Arial" charset="0"/>
                <a:ea typeface="Times New Roman" charset="0"/>
                <a:cs typeface="Times New Roman" charset="0"/>
              </a:rPr>
              <a:t>Jun 20, 2010</a:t>
            </a:r>
            <a:endParaRPr lang="en-US" dirty="0">
              <a:effectLst/>
              <a:latin typeface="Calibri" charset="0"/>
              <a:ea typeface="Calibri" charset="0"/>
              <a:cs typeface="Times New Roman" charset="0"/>
            </a:endParaRPr>
          </a:p>
        </p:txBody>
      </p:sp>
    </p:spTree>
    <p:extLst>
      <p:ext uri="{BB962C8B-B14F-4D97-AF65-F5344CB8AC3E}">
        <p14:creationId xmlns:p14="http://schemas.microsoft.com/office/powerpoint/2010/main" val="73915419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12</a:t>
            </a:fld>
            <a:endParaRPr lang="en-US"/>
          </a:p>
        </p:txBody>
      </p:sp>
      <p:sp>
        <p:nvSpPr>
          <p:cNvPr id="5" name="Rectangle 4"/>
          <p:cNvSpPr/>
          <p:nvPr/>
        </p:nvSpPr>
        <p:spPr>
          <a:xfrm>
            <a:off x="304800" y="193227"/>
            <a:ext cx="8836152" cy="6494085"/>
          </a:xfrm>
          <a:prstGeom prst="rect">
            <a:avLst/>
          </a:prstGeom>
          <a:solidFill>
            <a:schemeClr val="tx2">
              <a:lumMod val="25000"/>
            </a:schemeClr>
          </a:solidFill>
        </p:spPr>
        <p:txBody>
          <a:bodyPr wrap="square">
            <a:spAutoFit/>
          </a:bodyPr>
          <a:lstStyle/>
          <a:p>
            <a:pPr marL="0" marR="0">
              <a:spcBef>
                <a:spcPts val="0"/>
              </a:spcBef>
              <a:spcAft>
                <a:spcPts val="0"/>
              </a:spcAft>
            </a:pPr>
            <a:r>
              <a:rPr lang="en-US" sz="2800" smtClean="0">
                <a:latin typeface="+mj-lt"/>
                <a:ea typeface="Calibri" charset="0"/>
                <a:cs typeface="Times New Roman" charset="0"/>
              </a:rPr>
              <a:t>	US </a:t>
            </a:r>
            <a:r>
              <a:rPr lang="en-US" sz="3200" smtClean="0">
                <a:latin typeface="+mj-lt"/>
                <a:ea typeface="Calibri" charset="0"/>
                <a:cs typeface="Times New Roman" charset="0"/>
              </a:rPr>
              <a:t>Demographics </a:t>
            </a:r>
            <a:r>
              <a:rPr lang="en-US" sz="3200" dirty="0" smtClean="0">
                <a:latin typeface="+mj-lt"/>
                <a:ea typeface="Calibri" charset="0"/>
                <a:cs typeface="Times New Roman" charset="0"/>
              </a:rPr>
              <a:t>[have] changed </a:t>
            </a:r>
            <a:r>
              <a:rPr lang="en-US" sz="3200" dirty="0">
                <a:latin typeface="+mj-lt"/>
                <a:ea typeface="Calibri" charset="0"/>
                <a:cs typeface="Times New Roman" charset="0"/>
              </a:rPr>
              <a:t>and, in 2005, for the first time in history, the scales tipped away from the two parent head of household toward the single parent head of </a:t>
            </a:r>
            <a:r>
              <a:rPr lang="en-US" sz="3200" dirty="0" smtClean="0">
                <a:latin typeface="+mj-lt"/>
                <a:ea typeface="Calibri" charset="0"/>
                <a:cs typeface="Times New Roman" charset="0"/>
              </a:rPr>
              <a:t>household. People </a:t>
            </a:r>
            <a:r>
              <a:rPr lang="en-US" sz="3200" dirty="0">
                <a:latin typeface="+mj-lt"/>
                <a:ea typeface="Calibri" charset="0"/>
                <a:cs typeface="Times New Roman" charset="0"/>
              </a:rPr>
              <a:t>no longer marry to have children and no longer have children when they marry. </a:t>
            </a:r>
            <a:endParaRPr lang="en-US" sz="3200" dirty="0" smtClean="0">
              <a:latin typeface="+mj-lt"/>
              <a:ea typeface="Calibri" charset="0"/>
              <a:cs typeface="Times New Roman" charset="0"/>
            </a:endParaRPr>
          </a:p>
          <a:p>
            <a:pPr marL="0" marR="0">
              <a:spcBef>
                <a:spcPts val="0"/>
              </a:spcBef>
              <a:spcAft>
                <a:spcPts val="0"/>
              </a:spcAft>
            </a:pPr>
            <a:r>
              <a:rPr lang="en-US" sz="3200" dirty="0">
                <a:latin typeface="+mj-lt"/>
                <a:ea typeface="Calibri" charset="0"/>
                <a:cs typeface="Times New Roman" charset="0"/>
              </a:rPr>
              <a:t>	</a:t>
            </a:r>
            <a:r>
              <a:rPr lang="en-US" sz="3200" dirty="0" smtClean="0">
                <a:latin typeface="+mj-lt"/>
                <a:ea typeface="Calibri" charset="0"/>
                <a:cs typeface="Times New Roman" charset="0"/>
              </a:rPr>
              <a:t>There </a:t>
            </a:r>
            <a:r>
              <a:rPr lang="en-US" sz="3200" dirty="0">
                <a:latin typeface="+mj-lt"/>
                <a:ea typeface="Calibri" charset="0"/>
                <a:cs typeface="Times New Roman" charset="0"/>
              </a:rPr>
              <a:t>are different reasons for marriage these days and a variety of types of marriages that we see. Given how long we live and how many choices we have in the world today, we no longer have an expectation that we will be with our same spouse until we die.</a:t>
            </a:r>
            <a:endParaRPr lang="en-US" sz="3200" dirty="0">
              <a:effectLst/>
              <a:latin typeface="+mj-lt"/>
              <a:ea typeface="Calibri" charset="0"/>
              <a:cs typeface="Times New Roman" charset="0"/>
            </a:endParaRPr>
          </a:p>
        </p:txBody>
      </p:sp>
    </p:spTree>
    <p:extLst>
      <p:ext uri="{BB962C8B-B14F-4D97-AF65-F5344CB8AC3E}">
        <p14:creationId xmlns:p14="http://schemas.microsoft.com/office/powerpoint/2010/main" val="13249276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13</a:t>
            </a:fld>
            <a:endParaRPr lang="en-US"/>
          </a:p>
        </p:txBody>
      </p:sp>
      <p:sp>
        <p:nvSpPr>
          <p:cNvPr id="5" name="Rectangle 4"/>
          <p:cNvSpPr/>
          <p:nvPr/>
        </p:nvSpPr>
        <p:spPr>
          <a:xfrm>
            <a:off x="1066800" y="228600"/>
            <a:ext cx="7848600" cy="6001643"/>
          </a:xfrm>
          <a:prstGeom prst="rect">
            <a:avLst/>
          </a:prstGeom>
          <a:solidFill>
            <a:schemeClr val="tx2">
              <a:lumMod val="25000"/>
            </a:schemeClr>
          </a:solidFill>
        </p:spPr>
        <p:txBody>
          <a:bodyPr wrap="square">
            <a:spAutoFit/>
          </a:bodyPr>
          <a:lstStyle/>
          <a:p>
            <a:pPr marL="0" marR="0">
              <a:spcBef>
                <a:spcPts val="0"/>
              </a:spcBef>
              <a:spcAft>
                <a:spcPts val="0"/>
              </a:spcAft>
            </a:pPr>
            <a:r>
              <a:rPr lang="en-US" sz="3200" dirty="0" smtClean="0">
                <a:latin typeface="+mj-lt"/>
                <a:ea typeface="Calibri" charset="0"/>
                <a:cs typeface="Times New Roman" charset="0"/>
              </a:rPr>
              <a:t>	As </a:t>
            </a:r>
            <a:r>
              <a:rPr lang="en-US" sz="3200" dirty="0">
                <a:latin typeface="+mj-lt"/>
                <a:ea typeface="Calibri" charset="0"/>
                <a:cs typeface="Times New Roman" charset="0"/>
              </a:rPr>
              <a:t>much as anyone marrying today may hope in the moment to be with their spouse forever, there are fewer who do so blindly or rigidly - that is, without knowing that divorce is a very real possibility.</a:t>
            </a:r>
          </a:p>
          <a:p>
            <a:r>
              <a:rPr lang="en-US" sz="3200" dirty="0" smtClean="0">
                <a:latin typeface="+mj-lt"/>
                <a:ea typeface="Calibri" charset="0"/>
                <a:cs typeface="Times New Roman" charset="0"/>
              </a:rPr>
              <a:t>	Marriage </a:t>
            </a:r>
            <a:r>
              <a:rPr lang="en-US" sz="3200" dirty="0">
                <a:latin typeface="+mj-lt"/>
                <a:ea typeface="Calibri" charset="0"/>
                <a:cs typeface="Times New Roman" charset="0"/>
              </a:rPr>
              <a:t>is a wonderful institution in many ways, but the conclusion that I draw is that it is incredibly </a:t>
            </a:r>
            <a:r>
              <a:rPr lang="en-US" sz="3200" dirty="0" err="1">
                <a:latin typeface="+mj-lt"/>
                <a:ea typeface="Calibri" charset="0"/>
                <a:cs typeface="Times New Roman" charset="0"/>
              </a:rPr>
              <a:t>out-dated</a:t>
            </a:r>
            <a:r>
              <a:rPr lang="en-US" sz="3200" dirty="0">
                <a:latin typeface="+mj-lt"/>
                <a:ea typeface="Calibri" charset="0"/>
                <a:cs typeface="Times New Roman" charset="0"/>
              </a:rPr>
              <a:t> as it is. I think it's time we start acknowledging and accepting what is really going on versus what is supposed to happen per the fairy tales we all read as children</a:t>
            </a:r>
            <a:r>
              <a:rPr lang="en-US" sz="3200" dirty="0" smtClean="0">
                <a:latin typeface="+mj-lt"/>
                <a:ea typeface="Calibri" charset="0"/>
                <a:cs typeface="Times New Roman" charset="0"/>
              </a:rPr>
              <a:t>.” </a:t>
            </a:r>
            <a:endParaRPr lang="en-US" sz="3200" dirty="0">
              <a:latin typeface="+mj-lt"/>
            </a:endParaRPr>
          </a:p>
        </p:txBody>
      </p:sp>
    </p:spTree>
    <p:extLst>
      <p:ext uri="{BB962C8B-B14F-4D97-AF65-F5344CB8AC3E}">
        <p14:creationId xmlns:p14="http://schemas.microsoft.com/office/powerpoint/2010/main" val="1711020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14</a:t>
            </a:fld>
            <a:endParaRPr lang="en-US"/>
          </a:p>
        </p:txBody>
      </p:sp>
      <p:pic>
        <p:nvPicPr>
          <p:cNvPr id="5" name="Picture 4"/>
          <p:cNvPicPr>
            <a:picLocks noChangeAspect="1"/>
          </p:cNvPicPr>
          <p:nvPr/>
        </p:nvPicPr>
        <p:blipFill>
          <a:blip r:embed="rId2"/>
          <a:stretch>
            <a:fillRect/>
          </a:stretch>
        </p:blipFill>
        <p:spPr>
          <a:xfrm>
            <a:off x="0" y="228600"/>
            <a:ext cx="9144000" cy="5867400"/>
          </a:xfrm>
          <a:prstGeom prst="rect">
            <a:avLst/>
          </a:prstGeom>
        </p:spPr>
      </p:pic>
    </p:spTree>
    <p:extLst>
      <p:ext uri="{BB962C8B-B14F-4D97-AF65-F5344CB8AC3E}">
        <p14:creationId xmlns:p14="http://schemas.microsoft.com/office/powerpoint/2010/main" val="9810052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15</a:t>
            </a:fld>
            <a:endParaRPr lang="en-US"/>
          </a:p>
        </p:txBody>
      </p:sp>
      <p:sp>
        <p:nvSpPr>
          <p:cNvPr id="5" name="Rectangle 4"/>
          <p:cNvSpPr/>
          <p:nvPr/>
        </p:nvSpPr>
        <p:spPr>
          <a:xfrm>
            <a:off x="990600" y="95499"/>
            <a:ext cx="8077200" cy="6617196"/>
          </a:xfrm>
          <a:prstGeom prst="rect">
            <a:avLst/>
          </a:prstGeom>
          <a:solidFill>
            <a:schemeClr val="bg2"/>
          </a:solidFill>
        </p:spPr>
        <p:txBody>
          <a:bodyPr wrap="square">
            <a:spAutoFit/>
          </a:bodyPr>
          <a:lstStyle/>
          <a:p>
            <a:r>
              <a:rPr lang="en-US" sz="4000" b="1" spc="-150" dirty="0" smtClean="0">
                <a:latin typeface="+mj-lt"/>
              </a:rPr>
              <a:t>FROM.THE.BEGINNING.IT.WASN'T.SO</a:t>
            </a:r>
          </a:p>
          <a:p>
            <a:r>
              <a:rPr lang="en-US" sz="3200" dirty="0">
                <a:latin typeface="+mj-lt"/>
              </a:rPr>
              <a:t>	</a:t>
            </a:r>
            <a:r>
              <a:rPr lang="en-US" sz="3200" dirty="0" smtClean="0">
                <a:latin typeface="+mj-lt"/>
              </a:rPr>
              <a:t>14 </a:t>
            </a:r>
            <a:r>
              <a:rPr lang="en-US" sz="3200" dirty="0">
                <a:latin typeface="+mj-lt"/>
              </a:rPr>
              <a:t>God, as we have taught Him that He is infinite. </a:t>
            </a:r>
            <a:r>
              <a:rPr lang="en-US" sz="3200" dirty="0" smtClean="0">
                <a:latin typeface="+mj-lt"/>
              </a:rPr>
              <a:t>And </a:t>
            </a:r>
            <a:r>
              <a:rPr lang="en-US" sz="3200" dirty="0">
                <a:latin typeface="+mj-lt"/>
              </a:rPr>
              <a:t>I hope you're getting this tape; it'll be short, but catch it please. </a:t>
            </a:r>
            <a:r>
              <a:rPr lang="en-US" sz="3200" dirty="0" smtClean="0">
                <a:latin typeface="+mj-lt"/>
              </a:rPr>
              <a:t>And </a:t>
            </a:r>
            <a:r>
              <a:rPr lang="en-US" sz="3200" dirty="0">
                <a:latin typeface="+mj-lt"/>
              </a:rPr>
              <a:t>when God says anything, it must forever be that way. Don't never lose that precious treasure from your heart. </a:t>
            </a:r>
            <a:endParaRPr lang="en-US" sz="3200" dirty="0" smtClean="0">
              <a:latin typeface="+mj-lt"/>
            </a:endParaRPr>
          </a:p>
          <a:p>
            <a:r>
              <a:rPr lang="en-US" sz="3200" dirty="0">
                <a:latin typeface="+mj-lt"/>
              </a:rPr>
              <a:t>	</a:t>
            </a:r>
            <a:r>
              <a:rPr lang="en-US" sz="3200" dirty="0" smtClean="0">
                <a:latin typeface="+mj-lt"/>
              </a:rPr>
              <a:t>That </a:t>
            </a:r>
            <a:r>
              <a:rPr lang="en-US" sz="3200" dirty="0">
                <a:latin typeface="+mj-lt"/>
              </a:rPr>
              <a:t>when God says </a:t>
            </a:r>
            <a:r>
              <a:rPr lang="en-US" sz="3200" dirty="0" smtClean="0">
                <a:latin typeface="+mj-lt"/>
              </a:rPr>
              <a:t>anything, He can-not </a:t>
            </a:r>
            <a:r>
              <a:rPr lang="en-US" sz="3200" dirty="0">
                <a:latin typeface="+mj-lt"/>
              </a:rPr>
              <a:t>improve it; it's perfectly spoke; </a:t>
            </a:r>
            <a:r>
              <a:rPr lang="en-US" sz="3200" dirty="0" smtClean="0">
                <a:latin typeface="+mj-lt"/>
              </a:rPr>
              <a:t>it </a:t>
            </a:r>
            <a:r>
              <a:rPr lang="en-US" sz="3200" dirty="0">
                <a:latin typeface="+mj-lt"/>
              </a:rPr>
              <a:t>will be forever that way. </a:t>
            </a:r>
            <a:r>
              <a:rPr lang="en-US" sz="3200" dirty="0" smtClean="0">
                <a:latin typeface="+mj-lt"/>
              </a:rPr>
              <a:t>So Jesus </a:t>
            </a:r>
            <a:r>
              <a:rPr lang="en-US" sz="3200" dirty="0">
                <a:latin typeface="+mj-lt"/>
              </a:rPr>
              <a:t>referred back on this subject. As we know they were teaching, giving </a:t>
            </a:r>
            <a:r>
              <a:rPr lang="en-US" sz="3200" dirty="0" smtClean="0">
                <a:latin typeface="+mj-lt"/>
              </a:rPr>
              <a:t>men </a:t>
            </a:r>
            <a:r>
              <a:rPr lang="en-US" sz="3200" dirty="0">
                <a:latin typeface="+mj-lt"/>
              </a:rPr>
              <a:t>rights to divorce their </a:t>
            </a:r>
            <a:r>
              <a:rPr lang="en-US" sz="3200" dirty="0" smtClean="0">
                <a:latin typeface="+mj-lt"/>
              </a:rPr>
              <a:t>wives. </a:t>
            </a:r>
            <a:r>
              <a:rPr lang="en-US" sz="3200" dirty="0">
                <a:latin typeface="+mj-lt"/>
              </a:rPr>
              <a:t>And Jesus said, "</a:t>
            </a:r>
            <a:r>
              <a:rPr lang="en-US" sz="3200" i="1" dirty="0">
                <a:latin typeface="+mj-lt"/>
              </a:rPr>
              <a:t>From the beginning it wasn't so</a:t>
            </a:r>
            <a:r>
              <a:rPr lang="en-US" sz="3200" i="1" dirty="0" smtClean="0">
                <a:latin typeface="+mj-lt"/>
              </a:rPr>
              <a:t>."</a:t>
            </a:r>
            <a:endParaRPr lang="en-US" sz="3200" i="1" dirty="0">
              <a:latin typeface="+mj-lt"/>
            </a:endParaRPr>
          </a:p>
        </p:txBody>
      </p:sp>
    </p:spTree>
    <p:extLst>
      <p:ext uri="{BB962C8B-B14F-4D97-AF65-F5344CB8AC3E}">
        <p14:creationId xmlns:p14="http://schemas.microsoft.com/office/powerpoint/2010/main" val="180259287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16</a:t>
            </a:fld>
            <a:endParaRPr lang="en-US"/>
          </a:p>
        </p:txBody>
      </p:sp>
      <p:sp>
        <p:nvSpPr>
          <p:cNvPr id="5" name="Rectangle 4"/>
          <p:cNvSpPr/>
          <p:nvPr/>
        </p:nvSpPr>
        <p:spPr>
          <a:xfrm>
            <a:off x="970255" y="228600"/>
            <a:ext cx="7924800" cy="6001643"/>
          </a:xfrm>
          <a:prstGeom prst="rect">
            <a:avLst/>
          </a:prstGeom>
          <a:solidFill>
            <a:schemeClr val="bg2"/>
          </a:solidFill>
        </p:spPr>
        <p:txBody>
          <a:bodyPr wrap="square">
            <a:spAutoFit/>
          </a:bodyPr>
          <a:lstStyle/>
          <a:p>
            <a:r>
              <a:rPr lang="en-US" sz="3200" dirty="0" smtClean="0">
                <a:latin typeface="+mj-lt"/>
              </a:rPr>
              <a:t>	They </a:t>
            </a:r>
            <a:r>
              <a:rPr lang="en-US" sz="3200" dirty="0">
                <a:latin typeface="+mj-lt"/>
              </a:rPr>
              <a:t>said, "</a:t>
            </a:r>
            <a:r>
              <a:rPr lang="en-US" sz="3200" i="1" dirty="0">
                <a:latin typeface="+mj-lt"/>
              </a:rPr>
              <a:t>Moses told us that we might have a writing of a divorce if we wish to put our wife away."</a:t>
            </a:r>
          </a:p>
          <a:p>
            <a:r>
              <a:rPr lang="en-US" sz="3200" dirty="0" smtClean="0">
                <a:latin typeface="+mj-lt"/>
              </a:rPr>
              <a:t>	Jesus </a:t>
            </a:r>
            <a:r>
              <a:rPr lang="en-US" sz="3200" dirty="0">
                <a:latin typeface="+mj-lt"/>
              </a:rPr>
              <a:t>said, "Moses did it because of the hardness of your hearts. But it wasn't so from the beginning. Because God said at the beginning, 'For this cause a man shall leave his father, his mother, and cleave to his wife.'"</a:t>
            </a:r>
          </a:p>
          <a:p>
            <a:r>
              <a:rPr lang="en-US" sz="3200" dirty="0" smtClean="0">
                <a:latin typeface="+mj-lt"/>
              </a:rPr>
              <a:t>	So </a:t>
            </a:r>
            <a:r>
              <a:rPr lang="en-US" sz="3200" dirty="0">
                <a:latin typeface="+mj-lt"/>
              </a:rPr>
              <a:t>when God said that at the beginning, it can never be changed by anything. </a:t>
            </a:r>
          </a:p>
          <a:p>
            <a:pPr algn="r"/>
            <a:r>
              <a:rPr lang="en-US" sz="3200" dirty="0">
                <a:latin typeface="+mj-lt"/>
              </a:rPr>
              <a:t>59-1125</a:t>
            </a:r>
          </a:p>
        </p:txBody>
      </p:sp>
    </p:spTree>
    <p:extLst>
      <p:ext uri="{BB962C8B-B14F-4D97-AF65-F5344CB8AC3E}">
        <p14:creationId xmlns:p14="http://schemas.microsoft.com/office/powerpoint/2010/main" val="37842627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11-26-2017</a:t>
            </a:r>
            <a:endParaRPr lang="en-US"/>
          </a:p>
        </p:txBody>
      </p:sp>
      <p:sp>
        <p:nvSpPr>
          <p:cNvPr id="5" name="Footer Placeholder 4"/>
          <p:cNvSpPr>
            <a:spLocks noGrp="1"/>
          </p:cNvSpPr>
          <p:nvPr>
            <p:ph type="ftr" sz="quarter" idx="11"/>
          </p:nvPr>
        </p:nvSpPr>
        <p:spPr/>
        <p:txBody>
          <a:bodyPr/>
          <a:lstStyle/>
          <a:p>
            <a:pPr>
              <a:defRPr/>
            </a:pPr>
            <a:r>
              <a:rPr lang="en-US" smtClean="0"/>
              <a:t>What Do We Believe 11 Marriage</a:t>
            </a:r>
            <a:endParaRPr lang="en-US"/>
          </a:p>
        </p:txBody>
      </p:sp>
      <p:sp>
        <p:nvSpPr>
          <p:cNvPr id="6" name="Slide Number Placeholder 5"/>
          <p:cNvSpPr>
            <a:spLocks noGrp="1"/>
          </p:cNvSpPr>
          <p:nvPr>
            <p:ph type="sldNum" sz="quarter" idx="12"/>
          </p:nvPr>
        </p:nvSpPr>
        <p:spPr/>
        <p:txBody>
          <a:bodyPr/>
          <a:lstStyle/>
          <a:p>
            <a:pPr>
              <a:defRPr/>
            </a:pPr>
            <a:fld id="{107E4DB5-C10A-463F-A660-BB97120F363E}" type="slidenum">
              <a:rPr lang="en-US" smtClean="0"/>
              <a:pPr>
                <a:defRPr/>
              </a:pPr>
              <a:t>17</a:t>
            </a:fld>
            <a:endParaRPr lang="en-US"/>
          </a:p>
        </p:txBody>
      </p:sp>
      <p:pic>
        <p:nvPicPr>
          <p:cNvPr id="7" name="Picture 6"/>
          <p:cNvPicPr>
            <a:picLocks noChangeAspect="1"/>
          </p:cNvPicPr>
          <p:nvPr/>
        </p:nvPicPr>
        <p:blipFill>
          <a:blip r:embed="rId2"/>
          <a:stretch>
            <a:fillRect/>
          </a:stretch>
        </p:blipFill>
        <p:spPr>
          <a:xfrm>
            <a:off x="1600200" y="685799"/>
            <a:ext cx="5791200" cy="5112733"/>
          </a:xfrm>
          <a:prstGeom prst="rect">
            <a:avLst/>
          </a:prstGeom>
        </p:spPr>
      </p:pic>
    </p:spTree>
    <p:extLst>
      <p:ext uri="{BB962C8B-B14F-4D97-AF65-F5344CB8AC3E}">
        <p14:creationId xmlns:p14="http://schemas.microsoft.com/office/powerpoint/2010/main" val="122982258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89106"/>
            <a:ext cx="8077200" cy="4708981"/>
          </a:xfrm>
          <a:prstGeom prst="rect">
            <a:avLst/>
          </a:prstGeom>
        </p:spPr>
        <p:txBody>
          <a:bodyPr wrap="square">
            <a:spAutoFit/>
          </a:bodyPr>
          <a:lstStyle/>
          <a:p>
            <a:r>
              <a:rPr lang="en-US" sz="2800" dirty="0">
                <a:latin typeface="Cambria"/>
                <a:cs typeface="Cambria"/>
              </a:rPr>
              <a:t>	</a:t>
            </a:r>
            <a:r>
              <a:rPr lang="en-US" sz="3000" i="1" dirty="0" smtClean="0">
                <a:latin typeface="Cambria"/>
                <a:cs typeface="Cambria"/>
              </a:rPr>
              <a:t>18 </a:t>
            </a:r>
            <a:r>
              <a:rPr lang="en-US" sz="3000" i="1" dirty="0">
                <a:latin typeface="Cambria"/>
                <a:cs typeface="Cambria"/>
              </a:rPr>
              <a:t>And the LORD God said, It is not good that the man should be alone; I will make him an help meet for him</a:t>
            </a:r>
            <a:r>
              <a:rPr lang="en-US" sz="3000" i="1" dirty="0" smtClean="0">
                <a:latin typeface="Cambria"/>
                <a:cs typeface="Cambria"/>
              </a:rPr>
              <a:t>. 19 And </a:t>
            </a:r>
            <a:r>
              <a:rPr lang="en-US" sz="3000" i="1" dirty="0">
                <a:latin typeface="Cambria"/>
                <a:cs typeface="Cambria"/>
              </a:rPr>
              <a:t>out of the ground the LORD God formed every beast of the field, and every fowl of the air; and brought them unto Adam to see what he would call them: and whatsoever Adam called every living creature, that was the name thereof</a:t>
            </a:r>
            <a:r>
              <a:rPr lang="en-US" sz="3000" i="1" dirty="0" smtClean="0">
                <a:latin typeface="Cambria"/>
                <a:cs typeface="Cambria"/>
              </a:rPr>
              <a:t>. </a:t>
            </a:r>
            <a:r>
              <a:rPr lang="en-US" sz="3000" i="1" dirty="0">
                <a:latin typeface="Cambria"/>
                <a:cs typeface="Cambria"/>
              </a:rPr>
              <a:t>20 </a:t>
            </a:r>
            <a:r>
              <a:rPr lang="en-US" sz="3000" i="1" dirty="0" smtClean="0">
                <a:latin typeface="Cambria"/>
                <a:cs typeface="Cambria"/>
              </a:rPr>
              <a:t>And </a:t>
            </a:r>
            <a:r>
              <a:rPr lang="en-US" sz="3000" i="1" dirty="0">
                <a:latin typeface="Cambria"/>
                <a:cs typeface="Cambria"/>
              </a:rPr>
              <a:t>Adam gave names to all cattle, and to the fowl of the air, and to every beast of the field; </a:t>
            </a:r>
          </a:p>
        </p:txBody>
      </p:sp>
      <p:sp>
        <p:nvSpPr>
          <p:cNvPr id="3" name="Rectangle 2"/>
          <p:cNvSpPr/>
          <p:nvPr/>
        </p:nvSpPr>
        <p:spPr>
          <a:xfrm>
            <a:off x="1066800" y="234555"/>
            <a:ext cx="5272982" cy="1508105"/>
          </a:xfrm>
          <a:prstGeom prst="rect">
            <a:avLst/>
          </a:prstGeom>
        </p:spPr>
        <p:txBody>
          <a:bodyPr wrap="none">
            <a:spAutoFit/>
          </a:bodyPr>
          <a:lstStyle/>
          <a:p>
            <a:r>
              <a:rPr lang="en-US" sz="4800" b="1" dirty="0" smtClean="0">
                <a:latin typeface="Cambria"/>
                <a:cs typeface="Cambria"/>
              </a:rPr>
              <a:t>God’s Foundation:</a:t>
            </a:r>
          </a:p>
          <a:p>
            <a:r>
              <a:rPr lang="en-US" sz="4400" dirty="0" smtClean="0">
                <a:latin typeface="Cambria"/>
                <a:cs typeface="Cambria"/>
              </a:rPr>
              <a:t>Gen. </a:t>
            </a:r>
            <a:r>
              <a:rPr lang="en-US" sz="4400" dirty="0">
                <a:latin typeface="Cambria"/>
                <a:cs typeface="Cambria"/>
              </a:rPr>
              <a:t>2:18-25</a:t>
            </a:r>
          </a:p>
        </p:txBody>
      </p:sp>
      <p:sp>
        <p:nvSpPr>
          <p:cNvPr id="4" name="Date Placeholder 3"/>
          <p:cNvSpPr>
            <a:spLocks noGrp="1"/>
          </p:cNvSpPr>
          <p:nvPr>
            <p:ph type="dt" sz="half" idx="10"/>
          </p:nvPr>
        </p:nvSpPr>
        <p:spPr/>
        <p:txBody>
          <a:bodyPr/>
          <a:lstStyle/>
          <a:p>
            <a:pPr>
              <a:defRPr/>
            </a:pPr>
            <a:r>
              <a:rPr lang="en-US" smtClean="0"/>
              <a:t>11-26-2017</a:t>
            </a:r>
            <a:endParaRPr lang="en-US"/>
          </a:p>
        </p:txBody>
      </p:sp>
      <p:sp>
        <p:nvSpPr>
          <p:cNvPr id="5" name="Footer Placeholder 4"/>
          <p:cNvSpPr>
            <a:spLocks noGrp="1"/>
          </p:cNvSpPr>
          <p:nvPr>
            <p:ph type="ftr" sz="quarter" idx="11"/>
          </p:nvPr>
        </p:nvSpPr>
        <p:spPr/>
        <p:txBody>
          <a:bodyPr/>
          <a:lstStyle/>
          <a:p>
            <a:pPr>
              <a:defRPr/>
            </a:pPr>
            <a:r>
              <a:rPr lang="en-US" smtClean="0"/>
              <a:t>What Do We Believe 11 Marriage</a:t>
            </a:r>
            <a:endParaRPr lang="en-US"/>
          </a:p>
        </p:txBody>
      </p:sp>
      <p:sp>
        <p:nvSpPr>
          <p:cNvPr id="6" name="Slide Number Placeholder 5"/>
          <p:cNvSpPr>
            <a:spLocks noGrp="1"/>
          </p:cNvSpPr>
          <p:nvPr>
            <p:ph type="sldNum" sz="quarter" idx="12"/>
          </p:nvPr>
        </p:nvSpPr>
        <p:spPr/>
        <p:txBody>
          <a:bodyPr/>
          <a:lstStyle/>
          <a:p>
            <a:pPr>
              <a:defRPr/>
            </a:pPr>
            <a:fld id="{1B2A185C-6290-45C3-87A1-33C80B050DF0}" type="slidenum">
              <a:rPr lang="en-US" smtClean="0"/>
              <a:pPr>
                <a:defRPr/>
              </a:pPr>
              <a:t>18</a:t>
            </a:fld>
            <a:endParaRPr lang="en-US"/>
          </a:p>
        </p:txBody>
      </p:sp>
    </p:spTree>
    <p:extLst>
      <p:ext uri="{BB962C8B-B14F-4D97-AF65-F5344CB8AC3E}">
        <p14:creationId xmlns:p14="http://schemas.microsoft.com/office/powerpoint/2010/main" val="34248865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905000"/>
            <a:ext cx="7924800" cy="4524315"/>
          </a:xfrm>
          <a:prstGeom prst="rect">
            <a:avLst/>
          </a:prstGeom>
        </p:spPr>
        <p:txBody>
          <a:bodyPr wrap="square">
            <a:spAutoFit/>
          </a:bodyPr>
          <a:lstStyle/>
          <a:p>
            <a:r>
              <a:rPr lang="en-US" sz="3200" i="1" dirty="0" smtClean="0">
                <a:latin typeface="Cambria"/>
                <a:cs typeface="Cambria"/>
              </a:rPr>
              <a:t>	</a:t>
            </a:r>
            <a:r>
              <a:rPr lang="en-US" sz="3200" i="1" dirty="0">
                <a:latin typeface="Cambria"/>
                <a:cs typeface="Cambria"/>
              </a:rPr>
              <a:t>but for Adam there was not found an help meet for him... </a:t>
            </a:r>
            <a:r>
              <a:rPr lang="en-US" sz="3200" i="1" dirty="0" smtClean="0">
                <a:latin typeface="Cambria"/>
                <a:cs typeface="Cambria"/>
              </a:rPr>
              <a:t>23 </a:t>
            </a:r>
            <a:r>
              <a:rPr lang="en-US" sz="3200" i="1" dirty="0">
                <a:latin typeface="Cambria"/>
                <a:cs typeface="Cambria"/>
              </a:rPr>
              <a:t>And Adam said, This is now bone of my bones, and flesh of my flesh: she shall be called Woman, because she was taken out of Man. 24 </a:t>
            </a:r>
            <a:r>
              <a:rPr lang="en-US" sz="3200" i="1" dirty="0">
                <a:solidFill>
                  <a:srgbClr val="FFFF00"/>
                </a:solidFill>
                <a:latin typeface="Cambria"/>
                <a:cs typeface="Cambria"/>
              </a:rPr>
              <a:t>Therefore shall a man leave his father and his mother, and shall cleave unto his wife: and they shall be one flesh</a:t>
            </a:r>
            <a:r>
              <a:rPr lang="en-US" sz="3200" i="1" dirty="0">
                <a:latin typeface="Cambria"/>
                <a:cs typeface="Cambria"/>
              </a:rPr>
              <a:t>. 25 And they were both naked, the man and his wife, and were not ashamed.</a:t>
            </a:r>
          </a:p>
        </p:txBody>
      </p:sp>
      <p:sp>
        <p:nvSpPr>
          <p:cNvPr id="3" name="Date Placeholder 2"/>
          <p:cNvSpPr>
            <a:spLocks noGrp="1"/>
          </p:cNvSpPr>
          <p:nvPr>
            <p:ph type="dt" sz="half" idx="10"/>
          </p:nvPr>
        </p:nvSpPr>
        <p:spPr/>
        <p:txBody>
          <a:bodyPr/>
          <a:lstStyle/>
          <a:p>
            <a:pPr>
              <a:defRPr/>
            </a:pPr>
            <a:r>
              <a:rPr lang="en-US" smtClean="0"/>
              <a:t>11-26-2017</a:t>
            </a:r>
            <a:endParaRPr lang="en-US"/>
          </a:p>
        </p:txBody>
      </p:sp>
      <p:sp>
        <p:nvSpPr>
          <p:cNvPr id="4" name="Footer Placeholder 3"/>
          <p:cNvSpPr>
            <a:spLocks noGrp="1"/>
          </p:cNvSpPr>
          <p:nvPr>
            <p:ph type="ftr" sz="quarter" idx="11"/>
          </p:nvPr>
        </p:nvSpPr>
        <p:spPr/>
        <p:txBody>
          <a:bodyPr/>
          <a:lstStyle/>
          <a:p>
            <a:pPr>
              <a:defRPr/>
            </a:pPr>
            <a:r>
              <a:rPr lang="en-US" smtClean="0"/>
              <a:t>What Do We Believe 11 Marriage</a:t>
            </a:r>
            <a:endParaRPr lang="en-US"/>
          </a:p>
        </p:txBody>
      </p:sp>
      <p:sp>
        <p:nvSpPr>
          <p:cNvPr id="5" name="Slide Number Placeholder 4"/>
          <p:cNvSpPr>
            <a:spLocks noGrp="1"/>
          </p:cNvSpPr>
          <p:nvPr>
            <p:ph type="sldNum" sz="quarter" idx="12"/>
          </p:nvPr>
        </p:nvSpPr>
        <p:spPr/>
        <p:txBody>
          <a:bodyPr/>
          <a:lstStyle/>
          <a:p>
            <a:pPr>
              <a:defRPr/>
            </a:pPr>
            <a:fld id="{1B2A185C-6290-45C3-87A1-33C80B050DF0}" type="slidenum">
              <a:rPr lang="en-US" smtClean="0"/>
              <a:pPr>
                <a:defRPr/>
              </a:pPr>
              <a:t>19</a:t>
            </a:fld>
            <a:endParaRPr lang="en-US"/>
          </a:p>
        </p:txBody>
      </p:sp>
    </p:spTree>
    <p:extLst>
      <p:ext uri="{BB962C8B-B14F-4D97-AF65-F5344CB8AC3E}">
        <p14:creationId xmlns:p14="http://schemas.microsoft.com/office/powerpoint/2010/main" val="95061701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924800" cy="1431925"/>
          </a:xfrm>
        </p:spPr>
        <p:txBody>
          <a:bodyPr/>
          <a:lstStyle/>
          <a:p>
            <a:pPr algn="ctr"/>
            <a:r>
              <a:rPr lang="en-US" dirty="0" smtClean="0"/>
              <a:t>Birthdays &amp; Anniversaries</a:t>
            </a:r>
            <a:endParaRPr lang="en-US" dirty="0"/>
          </a:p>
        </p:txBody>
      </p:sp>
      <p:sp>
        <p:nvSpPr>
          <p:cNvPr id="3" name="Content Placeholder 2"/>
          <p:cNvSpPr>
            <a:spLocks noGrp="1"/>
          </p:cNvSpPr>
          <p:nvPr>
            <p:ph idx="1"/>
          </p:nvPr>
        </p:nvSpPr>
        <p:spPr/>
        <p:txBody>
          <a:bodyPr/>
          <a:lstStyle/>
          <a:p>
            <a:pPr algn="ctr"/>
            <a:r>
              <a:rPr lang="en-US" sz="4000" dirty="0" smtClean="0"/>
              <a:t>Nov. 28</a:t>
            </a:r>
            <a:r>
              <a:rPr lang="en-US" sz="4000" baseline="30000" dirty="0" smtClean="0"/>
              <a:t>th</a:t>
            </a:r>
            <a:r>
              <a:rPr lang="en-US" sz="4000" dirty="0" smtClean="0"/>
              <a:t> Madeline Irish</a:t>
            </a:r>
          </a:p>
          <a:p>
            <a:pPr algn="ctr"/>
            <a:r>
              <a:rPr lang="en-US" sz="4000" dirty="0" smtClean="0"/>
              <a:t>Dec. 1</a:t>
            </a:r>
            <a:r>
              <a:rPr lang="en-US" sz="4000" baseline="30000" dirty="0" smtClean="0"/>
              <a:t>st</a:t>
            </a:r>
            <a:r>
              <a:rPr lang="en-US" sz="4000" dirty="0" smtClean="0"/>
              <a:t>. Allen &amp;Hannah Gunter</a:t>
            </a:r>
            <a:endParaRPr lang="en-US" sz="4000" dirty="0"/>
          </a:p>
        </p:txBody>
      </p:sp>
      <p:sp>
        <p:nvSpPr>
          <p:cNvPr id="4" name="Date Placeholder 3"/>
          <p:cNvSpPr>
            <a:spLocks noGrp="1"/>
          </p:cNvSpPr>
          <p:nvPr>
            <p:ph type="dt" sz="half" idx="10"/>
          </p:nvPr>
        </p:nvSpPr>
        <p:spPr/>
        <p:txBody>
          <a:bodyPr/>
          <a:lstStyle/>
          <a:p>
            <a:pPr>
              <a:defRPr/>
            </a:pPr>
            <a:r>
              <a:rPr lang="en-US" smtClean="0"/>
              <a:t>11-26-2017</a:t>
            </a:r>
            <a:endParaRPr lang="en-US"/>
          </a:p>
        </p:txBody>
      </p:sp>
      <p:sp>
        <p:nvSpPr>
          <p:cNvPr id="5" name="Footer Placeholder 4"/>
          <p:cNvSpPr>
            <a:spLocks noGrp="1"/>
          </p:cNvSpPr>
          <p:nvPr>
            <p:ph type="ftr" sz="quarter" idx="11"/>
          </p:nvPr>
        </p:nvSpPr>
        <p:spPr/>
        <p:txBody>
          <a:bodyPr/>
          <a:lstStyle/>
          <a:p>
            <a:pPr>
              <a:defRPr/>
            </a:pPr>
            <a:r>
              <a:rPr lang="en-US" smtClean="0"/>
              <a:t>What Do We Believe 11 Marriage</a:t>
            </a:r>
            <a:endParaRPr lang="en-US"/>
          </a:p>
        </p:txBody>
      </p:sp>
      <p:sp>
        <p:nvSpPr>
          <p:cNvPr id="6" name="Slide Number Placeholder 5"/>
          <p:cNvSpPr>
            <a:spLocks noGrp="1"/>
          </p:cNvSpPr>
          <p:nvPr>
            <p:ph type="sldNum" sz="quarter" idx="12"/>
          </p:nvPr>
        </p:nvSpPr>
        <p:spPr/>
        <p:txBody>
          <a:bodyPr/>
          <a:lstStyle/>
          <a:p>
            <a:pPr>
              <a:defRPr/>
            </a:pPr>
            <a:fld id="{107E4DB5-C10A-463F-A660-BB97120F363E}" type="slidenum">
              <a:rPr lang="en-US" smtClean="0"/>
              <a:pPr>
                <a:defRPr/>
              </a:pPr>
              <a:t>2</a:t>
            </a:fld>
            <a:endParaRPr lang="en-US"/>
          </a:p>
        </p:txBody>
      </p:sp>
    </p:spTree>
    <p:extLst>
      <p:ext uri="{BB962C8B-B14F-4D97-AF65-F5344CB8AC3E}">
        <p14:creationId xmlns:p14="http://schemas.microsoft.com/office/powerpoint/2010/main" val="154915556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620000" cy="1252728"/>
          </a:xfrm>
        </p:spPr>
        <p:txBody>
          <a:bodyPr>
            <a:normAutofit/>
          </a:bodyPr>
          <a:lstStyle/>
          <a:p>
            <a:r>
              <a:rPr lang="en-US" sz="4800" b="1" dirty="0" smtClean="0"/>
              <a:t>Foundational Principles</a:t>
            </a:r>
            <a:endParaRPr lang="en-US" sz="4800" b="1" dirty="0"/>
          </a:p>
        </p:txBody>
      </p:sp>
      <p:sp>
        <p:nvSpPr>
          <p:cNvPr id="3" name="Content Placeholder 2"/>
          <p:cNvSpPr>
            <a:spLocks noGrp="1"/>
          </p:cNvSpPr>
          <p:nvPr>
            <p:ph idx="1"/>
          </p:nvPr>
        </p:nvSpPr>
        <p:spPr>
          <a:xfrm>
            <a:off x="933893" y="1981200"/>
            <a:ext cx="8229600" cy="4625609"/>
          </a:xfrm>
        </p:spPr>
        <p:txBody>
          <a:bodyPr>
            <a:normAutofit/>
          </a:bodyPr>
          <a:lstStyle/>
          <a:p>
            <a:r>
              <a:rPr lang="en-US" b="1" dirty="0" smtClean="0">
                <a:solidFill>
                  <a:srgbClr val="FFFF00"/>
                </a:solidFill>
              </a:rPr>
              <a:t>Independent Union:</a:t>
            </a:r>
            <a:r>
              <a:rPr lang="en-US" b="1" dirty="0" smtClean="0"/>
              <a:t> </a:t>
            </a:r>
            <a:r>
              <a:rPr lang="en-US" dirty="0" smtClean="0"/>
              <a:t>Based on Genesis 2:24, a new relationship is established, a new family unit with its own physical, financial and  emotional independence;</a:t>
            </a:r>
          </a:p>
          <a:p>
            <a:r>
              <a:rPr lang="en-US" b="1" dirty="0" smtClean="0">
                <a:solidFill>
                  <a:srgbClr val="FFFF00"/>
                </a:solidFill>
              </a:rPr>
              <a:t>Cleave:</a:t>
            </a:r>
            <a:r>
              <a:rPr lang="en-US" dirty="0" smtClean="0"/>
              <a:t> Good marriages are the result of 2 independent adults clinging tightly to each other. Like plywood!</a:t>
            </a:r>
          </a:p>
          <a:p>
            <a:endParaRPr lang="en-US" sz="3600" dirty="0"/>
          </a:p>
        </p:txBody>
      </p:sp>
      <p:sp>
        <p:nvSpPr>
          <p:cNvPr id="4" name="Date Placeholder 3"/>
          <p:cNvSpPr>
            <a:spLocks noGrp="1"/>
          </p:cNvSpPr>
          <p:nvPr>
            <p:ph type="dt" sz="half" idx="10"/>
          </p:nvPr>
        </p:nvSpPr>
        <p:spPr/>
        <p:txBody>
          <a:bodyPr/>
          <a:lstStyle/>
          <a:p>
            <a:r>
              <a:rPr lang="en-US" smtClean="0"/>
              <a:t>11-26-2017</a:t>
            </a:r>
            <a:endParaRPr lang="en-US"/>
          </a:p>
        </p:txBody>
      </p:sp>
      <p:sp>
        <p:nvSpPr>
          <p:cNvPr id="6" name="Footer Placeholder 5"/>
          <p:cNvSpPr>
            <a:spLocks noGrp="1"/>
          </p:cNvSpPr>
          <p:nvPr>
            <p:ph type="ftr" sz="quarter" idx="11"/>
          </p:nvPr>
        </p:nvSpPr>
        <p:spPr/>
        <p:txBody>
          <a:bodyPr/>
          <a:lstStyle/>
          <a:p>
            <a:r>
              <a:rPr lang="en-US" smtClean="0"/>
              <a:t>What Do We Believe 11 Marriage</a:t>
            </a:r>
            <a:endParaRPr lang="en-US" dirty="0"/>
          </a:p>
        </p:txBody>
      </p:sp>
      <p:sp>
        <p:nvSpPr>
          <p:cNvPr id="5" name="Slide Number Placeholder 4"/>
          <p:cNvSpPr>
            <a:spLocks noGrp="1"/>
          </p:cNvSpPr>
          <p:nvPr>
            <p:ph type="sldNum" sz="quarter" idx="12"/>
          </p:nvPr>
        </p:nvSpPr>
        <p:spPr/>
        <p:txBody>
          <a:bodyPr/>
          <a:lstStyle/>
          <a:p>
            <a:fld id="{D1B5CA4E-9831-4CA6-9E0D-87121557B069}" type="slidenum">
              <a:rPr lang="en-US" smtClean="0"/>
              <a:pPr/>
              <a:t>20</a:t>
            </a:fld>
            <a:endParaRPr lang="en-US"/>
          </a:p>
        </p:txBody>
      </p:sp>
    </p:spTree>
    <p:extLst>
      <p:ext uri="{BB962C8B-B14F-4D97-AF65-F5344CB8AC3E}">
        <p14:creationId xmlns:p14="http://schemas.microsoft.com/office/powerpoint/2010/main" val="108195603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11-26-2017</a:t>
            </a:r>
            <a:endParaRPr lang="en-US"/>
          </a:p>
        </p:txBody>
      </p:sp>
      <p:sp>
        <p:nvSpPr>
          <p:cNvPr id="5" name="Footer Placeholder 4"/>
          <p:cNvSpPr>
            <a:spLocks noGrp="1"/>
          </p:cNvSpPr>
          <p:nvPr>
            <p:ph type="ftr" sz="quarter" idx="11"/>
          </p:nvPr>
        </p:nvSpPr>
        <p:spPr/>
        <p:txBody>
          <a:bodyPr/>
          <a:lstStyle/>
          <a:p>
            <a:pPr>
              <a:defRPr/>
            </a:pPr>
            <a:r>
              <a:rPr lang="en-US" smtClean="0"/>
              <a:t>What Do We Believe 11 Marriage</a:t>
            </a:r>
            <a:endParaRPr lang="en-US"/>
          </a:p>
        </p:txBody>
      </p:sp>
      <p:sp>
        <p:nvSpPr>
          <p:cNvPr id="6" name="Slide Number Placeholder 5"/>
          <p:cNvSpPr>
            <a:spLocks noGrp="1"/>
          </p:cNvSpPr>
          <p:nvPr>
            <p:ph type="sldNum" sz="quarter" idx="12"/>
          </p:nvPr>
        </p:nvSpPr>
        <p:spPr/>
        <p:txBody>
          <a:bodyPr/>
          <a:lstStyle/>
          <a:p>
            <a:pPr>
              <a:defRPr/>
            </a:pPr>
            <a:fld id="{107E4DB5-C10A-463F-A660-BB97120F363E}" type="slidenum">
              <a:rPr lang="en-US" smtClean="0"/>
              <a:pPr>
                <a:defRPr/>
              </a:pPr>
              <a:t>21</a:t>
            </a:fld>
            <a:endParaRPr lang="en-US"/>
          </a:p>
        </p:txBody>
      </p:sp>
      <p:sp>
        <p:nvSpPr>
          <p:cNvPr id="7" name="Rectangle 6"/>
          <p:cNvSpPr/>
          <p:nvPr/>
        </p:nvSpPr>
        <p:spPr>
          <a:xfrm>
            <a:off x="952500" y="1066800"/>
            <a:ext cx="8039100" cy="5663089"/>
          </a:xfrm>
          <a:prstGeom prst="rect">
            <a:avLst/>
          </a:prstGeom>
          <a:solidFill>
            <a:schemeClr val="bg2"/>
          </a:solidFill>
        </p:spPr>
        <p:txBody>
          <a:bodyPr wrap="square">
            <a:spAutoFit/>
          </a:bodyPr>
          <a:lstStyle/>
          <a:p>
            <a:r>
              <a:rPr lang="en-US" sz="3200" i="1" dirty="0" smtClean="0">
                <a:latin typeface="Cambria" panose="02040503050406030204" pitchFamily="18" charset="0"/>
              </a:rPr>
              <a:t>	</a:t>
            </a:r>
            <a:r>
              <a:rPr lang="en-US" sz="3000" i="1" dirty="0" smtClean="0">
                <a:latin typeface="Cambria" panose="02040503050406030204" pitchFamily="18" charset="0"/>
              </a:rPr>
              <a:t>But </a:t>
            </a:r>
            <a:r>
              <a:rPr lang="en-US" sz="3000" i="1" dirty="0">
                <a:latin typeface="Cambria" panose="02040503050406030204" pitchFamily="18" charset="0"/>
              </a:rPr>
              <a:t>he went in, and stood before his master. And Elisha said unto him, Whence </a:t>
            </a:r>
            <a:r>
              <a:rPr lang="en-US" sz="3000" i="1" dirty="0" err="1">
                <a:latin typeface="Cambria" panose="02040503050406030204" pitchFamily="18" charset="0"/>
              </a:rPr>
              <a:t>comest</a:t>
            </a:r>
            <a:r>
              <a:rPr lang="en-US" sz="3000" i="1" dirty="0">
                <a:latin typeface="Cambria" panose="02040503050406030204" pitchFamily="18" charset="0"/>
              </a:rPr>
              <a:t> thou, </a:t>
            </a:r>
            <a:r>
              <a:rPr lang="en-US" sz="3000" i="1" dirty="0" err="1">
                <a:latin typeface="Cambria" panose="02040503050406030204" pitchFamily="18" charset="0"/>
              </a:rPr>
              <a:t>Gehazi</a:t>
            </a:r>
            <a:r>
              <a:rPr lang="en-US" sz="3000" i="1" dirty="0">
                <a:latin typeface="Cambria" panose="02040503050406030204" pitchFamily="18" charset="0"/>
              </a:rPr>
              <a:t>? And he said, Thy servant went no whither</a:t>
            </a:r>
            <a:r>
              <a:rPr lang="en-US" sz="3000" i="1" dirty="0" smtClean="0">
                <a:latin typeface="Cambria" panose="02040503050406030204" pitchFamily="18" charset="0"/>
              </a:rPr>
              <a:t>. </a:t>
            </a:r>
            <a:r>
              <a:rPr lang="en-US" sz="3000" i="1" dirty="0">
                <a:latin typeface="Cambria" panose="02040503050406030204" pitchFamily="18" charset="0"/>
              </a:rPr>
              <a:t>26 </a:t>
            </a:r>
            <a:r>
              <a:rPr lang="en-US" sz="3000" i="1" dirty="0" smtClean="0">
                <a:latin typeface="Cambria" panose="02040503050406030204" pitchFamily="18" charset="0"/>
              </a:rPr>
              <a:t>And </a:t>
            </a:r>
            <a:r>
              <a:rPr lang="en-US" sz="3000" i="1" dirty="0">
                <a:latin typeface="Cambria" panose="02040503050406030204" pitchFamily="18" charset="0"/>
              </a:rPr>
              <a:t>he said unto him, Went not mine heart with thee, when the man turned again from his chariot to meet thee? Is it a time to receive money, and to receive garments, and </a:t>
            </a:r>
            <a:r>
              <a:rPr lang="en-US" sz="3000" i="1" dirty="0" err="1">
                <a:latin typeface="Cambria" panose="02040503050406030204" pitchFamily="18" charset="0"/>
              </a:rPr>
              <a:t>oliveyards</a:t>
            </a:r>
            <a:r>
              <a:rPr lang="en-US" sz="3000" i="1" dirty="0">
                <a:latin typeface="Cambria" panose="02040503050406030204" pitchFamily="18" charset="0"/>
              </a:rPr>
              <a:t>, and vineyards, and sheep, and oxen, and menservants, and maidservants</a:t>
            </a:r>
            <a:r>
              <a:rPr lang="en-US" sz="3000" i="1" dirty="0" smtClean="0">
                <a:latin typeface="Cambria" panose="02040503050406030204" pitchFamily="18" charset="0"/>
              </a:rPr>
              <a:t>? 27 </a:t>
            </a:r>
            <a:r>
              <a:rPr lang="en-US" sz="3000" i="1" dirty="0">
                <a:latin typeface="Cambria" panose="02040503050406030204" pitchFamily="18" charset="0"/>
              </a:rPr>
              <a:t>The leprosy therefore of </a:t>
            </a:r>
            <a:r>
              <a:rPr lang="en-US" sz="3000" i="1" dirty="0" err="1">
                <a:latin typeface="Cambria" panose="02040503050406030204" pitchFamily="18" charset="0"/>
              </a:rPr>
              <a:t>Naaman</a:t>
            </a:r>
            <a:r>
              <a:rPr lang="en-US" sz="3000" i="1" dirty="0">
                <a:latin typeface="Cambria" panose="02040503050406030204" pitchFamily="18" charset="0"/>
              </a:rPr>
              <a:t> shall </a:t>
            </a:r>
            <a:r>
              <a:rPr lang="en-US" sz="3000" i="1" dirty="0">
                <a:solidFill>
                  <a:srgbClr val="FFFF00"/>
                </a:solidFill>
                <a:latin typeface="Cambria" panose="02040503050406030204" pitchFamily="18" charset="0"/>
              </a:rPr>
              <a:t>cleave unto thee, </a:t>
            </a:r>
            <a:r>
              <a:rPr lang="en-US" sz="3000" i="1" dirty="0">
                <a:latin typeface="Cambria" panose="02040503050406030204" pitchFamily="18" charset="0"/>
              </a:rPr>
              <a:t>and unto thy seed for ever. And he went out from his presence a leper as white as snow.</a:t>
            </a:r>
          </a:p>
        </p:txBody>
      </p:sp>
      <p:sp>
        <p:nvSpPr>
          <p:cNvPr id="8" name="Rectangle 7"/>
          <p:cNvSpPr/>
          <p:nvPr/>
        </p:nvSpPr>
        <p:spPr>
          <a:xfrm>
            <a:off x="952500" y="152400"/>
            <a:ext cx="4851008" cy="830997"/>
          </a:xfrm>
          <a:prstGeom prst="rect">
            <a:avLst/>
          </a:prstGeom>
        </p:spPr>
        <p:txBody>
          <a:bodyPr wrap="none">
            <a:spAutoFit/>
          </a:bodyPr>
          <a:lstStyle/>
          <a:p>
            <a:r>
              <a:rPr lang="en-US" sz="4800" b="1" dirty="0">
                <a:latin typeface="Cambria" panose="02040503050406030204" pitchFamily="18" charset="0"/>
              </a:rPr>
              <a:t>II KINGS 5:25-27</a:t>
            </a:r>
          </a:p>
        </p:txBody>
      </p:sp>
    </p:spTree>
    <p:extLst>
      <p:ext uri="{BB962C8B-B14F-4D97-AF65-F5344CB8AC3E}">
        <p14:creationId xmlns:p14="http://schemas.microsoft.com/office/powerpoint/2010/main" val="51153342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22</a:t>
            </a:fld>
            <a:endParaRPr lang="en-US"/>
          </a:p>
        </p:txBody>
      </p:sp>
      <p:sp>
        <p:nvSpPr>
          <p:cNvPr id="5" name="Rectangle 4"/>
          <p:cNvSpPr/>
          <p:nvPr/>
        </p:nvSpPr>
        <p:spPr>
          <a:xfrm>
            <a:off x="152400" y="76200"/>
            <a:ext cx="8839200" cy="6678751"/>
          </a:xfrm>
          <a:prstGeom prst="rect">
            <a:avLst/>
          </a:prstGeom>
          <a:solidFill>
            <a:schemeClr val="bg2"/>
          </a:solidFill>
        </p:spPr>
        <p:txBody>
          <a:bodyPr wrap="square">
            <a:spAutoFit/>
          </a:bodyPr>
          <a:lstStyle/>
          <a:p>
            <a:r>
              <a:rPr lang="en-US" sz="3200" dirty="0" smtClean="0">
                <a:latin typeface="+mj-lt"/>
              </a:rPr>
              <a:t>QUESTIONS.AND.ANSWERS.3</a:t>
            </a:r>
          </a:p>
          <a:p>
            <a:r>
              <a:rPr lang="en-US" sz="3200" dirty="0">
                <a:latin typeface="+mj-lt"/>
              </a:rPr>
              <a:t>	</a:t>
            </a:r>
            <a:r>
              <a:rPr lang="en-US" sz="2800" dirty="0" smtClean="0">
                <a:latin typeface="+mj-lt"/>
              </a:rPr>
              <a:t>304  </a:t>
            </a:r>
            <a:r>
              <a:rPr lang="en-US" sz="2800" i="1" dirty="0" smtClean="0">
                <a:latin typeface="+mj-lt"/>
              </a:rPr>
              <a:t>But </a:t>
            </a:r>
            <a:r>
              <a:rPr lang="en-US" sz="2800" i="1" dirty="0">
                <a:latin typeface="+mj-lt"/>
              </a:rPr>
              <a:t>if they cannot contain, let them marry: for it is better to marry than to burn.</a:t>
            </a:r>
          </a:p>
          <a:p>
            <a:r>
              <a:rPr lang="en-US" sz="2800" dirty="0">
                <a:latin typeface="+mj-lt"/>
              </a:rPr>
              <a:t>	</a:t>
            </a:r>
            <a:r>
              <a:rPr lang="en-US" sz="2800" dirty="0" smtClean="0">
                <a:latin typeface="+mj-lt"/>
              </a:rPr>
              <a:t>That's </a:t>
            </a:r>
            <a:r>
              <a:rPr lang="en-US" sz="2800" dirty="0">
                <a:latin typeface="+mj-lt"/>
              </a:rPr>
              <a:t>for just dirty </a:t>
            </a:r>
            <a:r>
              <a:rPr lang="en-US" sz="2800" dirty="0" smtClean="0">
                <a:latin typeface="+mj-lt"/>
              </a:rPr>
              <a:t>living</a:t>
            </a:r>
            <a:r>
              <a:rPr lang="mr-IN" sz="2800" dirty="0" smtClean="0">
                <a:latin typeface="+mj-lt"/>
              </a:rPr>
              <a:t>…</a:t>
            </a:r>
            <a:r>
              <a:rPr lang="en-US" sz="2800" dirty="0" smtClean="0">
                <a:latin typeface="+mj-lt"/>
              </a:rPr>
              <a:t> when </a:t>
            </a:r>
            <a:r>
              <a:rPr lang="en-US" sz="2800" dirty="0">
                <a:latin typeface="+mj-lt"/>
              </a:rPr>
              <a:t>they're going together </a:t>
            </a:r>
            <a:r>
              <a:rPr lang="en-US" sz="2800" dirty="0" smtClean="0">
                <a:latin typeface="+mj-lt"/>
              </a:rPr>
              <a:t>and </a:t>
            </a:r>
            <a:r>
              <a:rPr lang="en-US" sz="2800" dirty="0">
                <a:latin typeface="+mj-lt"/>
              </a:rPr>
              <a:t>they know that they should be married, go ahead and get married</a:t>
            </a:r>
            <a:r>
              <a:rPr lang="en-US" sz="2800" dirty="0" smtClean="0">
                <a:latin typeface="+mj-lt"/>
              </a:rPr>
              <a:t>. Don't </a:t>
            </a:r>
            <a:r>
              <a:rPr lang="en-US" sz="2800" dirty="0">
                <a:latin typeface="+mj-lt"/>
              </a:rPr>
              <a:t>just live a dirty little life there, </a:t>
            </a:r>
            <a:r>
              <a:rPr lang="en-US" sz="2800" dirty="0" err="1">
                <a:latin typeface="+mj-lt"/>
              </a:rPr>
              <a:t>'cause</a:t>
            </a:r>
            <a:r>
              <a:rPr lang="en-US" sz="2800" dirty="0">
                <a:latin typeface="+mj-lt"/>
              </a:rPr>
              <a:t> it's not right. </a:t>
            </a:r>
            <a:r>
              <a:rPr lang="en-US" sz="2800" dirty="0" smtClean="0">
                <a:latin typeface="+mj-lt"/>
              </a:rPr>
              <a:t>That's </a:t>
            </a:r>
            <a:r>
              <a:rPr lang="en-US" sz="2800" dirty="0">
                <a:latin typeface="+mj-lt"/>
              </a:rPr>
              <a:t>your sister in one </a:t>
            </a:r>
            <a:r>
              <a:rPr lang="en-US" sz="2800" dirty="0" smtClean="0">
                <a:latin typeface="+mj-lt"/>
              </a:rPr>
              <a:t>sense, if </a:t>
            </a:r>
            <a:r>
              <a:rPr lang="en-US" sz="2800" dirty="0">
                <a:latin typeface="+mj-lt"/>
              </a:rPr>
              <a:t>you're a Christian. Now, if it's the </a:t>
            </a:r>
            <a:r>
              <a:rPr lang="en-US" sz="2800" dirty="0" smtClean="0">
                <a:latin typeface="+mj-lt"/>
              </a:rPr>
              <a:t>world: </a:t>
            </a:r>
            <a:r>
              <a:rPr lang="en-US" sz="2800" dirty="0">
                <a:latin typeface="+mj-lt"/>
              </a:rPr>
              <a:t>dog eat dog. But this girl that you're going with, that's your sister too. That will be the mother of </a:t>
            </a:r>
            <a:r>
              <a:rPr lang="en-US" sz="2800" dirty="0" smtClean="0">
                <a:latin typeface="+mj-lt"/>
              </a:rPr>
              <a:t>your children </a:t>
            </a:r>
            <a:r>
              <a:rPr lang="en-US" sz="2800" dirty="0">
                <a:latin typeface="+mj-lt"/>
              </a:rPr>
              <a:t>that will come. Don't live a dirty little life around her, show that you're a real Christian gentleman. Live like a Christian gentleman ought to. </a:t>
            </a:r>
            <a:r>
              <a:rPr lang="en-US" sz="2800" dirty="0" smtClean="0">
                <a:latin typeface="+mj-lt"/>
              </a:rPr>
              <a:t>And </a:t>
            </a:r>
            <a:r>
              <a:rPr lang="en-US" sz="2800" dirty="0">
                <a:latin typeface="+mj-lt"/>
              </a:rPr>
              <a:t>treat her like your sister, and when you get married, still treat her that way</a:t>
            </a:r>
            <a:r>
              <a:rPr lang="en-US" sz="2800" dirty="0" smtClean="0">
                <a:latin typeface="+mj-lt"/>
              </a:rPr>
              <a:t>.</a:t>
            </a:r>
          </a:p>
          <a:p>
            <a:pPr algn="r"/>
            <a:r>
              <a:rPr lang="en-US" sz="2800" dirty="0" smtClean="0"/>
              <a:t>64-0830</a:t>
            </a:r>
            <a:endParaRPr lang="en-US" sz="2800" dirty="0">
              <a:latin typeface="+mj-lt"/>
            </a:endParaRPr>
          </a:p>
        </p:txBody>
      </p:sp>
    </p:spTree>
    <p:extLst>
      <p:ext uri="{BB962C8B-B14F-4D97-AF65-F5344CB8AC3E}">
        <p14:creationId xmlns:p14="http://schemas.microsoft.com/office/powerpoint/2010/main" val="63568376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23</a:t>
            </a:fld>
            <a:endParaRPr lang="en-US"/>
          </a:p>
        </p:txBody>
      </p:sp>
      <p:sp>
        <p:nvSpPr>
          <p:cNvPr id="5" name="Rectangle 4"/>
          <p:cNvSpPr/>
          <p:nvPr/>
        </p:nvSpPr>
        <p:spPr>
          <a:xfrm>
            <a:off x="914400" y="152400"/>
            <a:ext cx="8077200" cy="6124754"/>
          </a:xfrm>
          <a:prstGeom prst="rect">
            <a:avLst/>
          </a:prstGeom>
          <a:solidFill>
            <a:schemeClr val="bg2"/>
          </a:solidFill>
        </p:spPr>
        <p:txBody>
          <a:bodyPr wrap="square">
            <a:spAutoFit/>
          </a:bodyPr>
          <a:lstStyle/>
          <a:p>
            <a:r>
              <a:rPr lang="en-US" sz="4000" b="1" dirty="0" smtClean="0">
                <a:latin typeface="+mj-lt"/>
              </a:rPr>
              <a:t>QUESTIONS.AND.ANSWERS.3</a:t>
            </a:r>
          </a:p>
          <a:p>
            <a:r>
              <a:rPr lang="en-US" sz="3200" dirty="0" smtClean="0">
                <a:latin typeface="+mj-lt"/>
              </a:rPr>
              <a:t>	32 And </a:t>
            </a:r>
            <a:r>
              <a:rPr lang="en-US" sz="3200" dirty="0">
                <a:latin typeface="+mj-lt"/>
              </a:rPr>
              <a:t>you husbands to your wives, when they're in that time of life, </a:t>
            </a:r>
            <a:r>
              <a:rPr lang="en-US" sz="3200" dirty="0" smtClean="0">
                <a:latin typeface="+mj-lt"/>
              </a:rPr>
              <a:t>if </a:t>
            </a:r>
            <a:r>
              <a:rPr lang="en-US" sz="3200" dirty="0">
                <a:latin typeface="+mj-lt"/>
              </a:rPr>
              <a:t>she ever was your sweetheart, you let her be right then, </a:t>
            </a:r>
            <a:r>
              <a:rPr lang="en-US" sz="3200" dirty="0" err="1">
                <a:latin typeface="+mj-lt"/>
              </a:rPr>
              <a:t>'cause</a:t>
            </a:r>
            <a:r>
              <a:rPr lang="en-US" sz="3200" dirty="0">
                <a:latin typeface="+mj-lt"/>
              </a:rPr>
              <a:t> she needs you. She really needs your help; she needs somebody to help her and understand her. Talk to her, take her up in your arms </a:t>
            </a:r>
            <a:r>
              <a:rPr lang="en-US" sz="3200" dirty="0" smtClean="0">
                <a:latin typeface="+mj-lt"/>
              </a:rPr>
              <a:t>like </a:t>
            </a:r>
            <a:r>
              <a:rPr lang="en-US" sz="3200" dirty="0">
                <a:latin typeface="+mj-lt"/>
              </a:rPr>
              <a:t>she was your sweetheart, and she should be. </a:t>
            </a:r>
            <a:r>
              <a:rPr lang="en-US" sz="3200" dirty="0" smtClean="0">
                <a:latin typeface="+mj-lt"/>
              </a:rPr>
              <a:t>And </a:t>
            </a:r>
            <a:r>
              <a:rPr lang="en-US" sz="3200" dirty="0">
                <a:latin typeface="+mj-lt"/>
              </a:rPr>
              <a:t>understand her, because she's going through a time that her entire make-up is changing, and you must be good to her at that time</a:t>
            </a:r>
            <a:r>
              <a:rPr lang="en-US" sz="3200" dirty="0" smtClean="0">
                <a:latin typeface="+mj-lt"/>
              </a:rPr>
              <a:t>.</a:t>
            </a:r>
            <a:r>
              <a:rPr lang="en-US" sz="3200" dirty="0"/>
              <a:t> </a:t>
            </a:r>
            <a:endParaRPr lang="en-US" sz="3200" dirty="0" smtClean="0"/>
          </a:p>
        </p:txBody>
      </p:sp>
    </p:spTree>
    <p:extLst>
      <p:ext uri="{BB962C8B-B14F-4D97-AF65-F5344CB8AC3E}">
        <p14:creationId xmlns:p14="http://schemas.microsoft.com/office/powerpoint/2010/main" val="96520142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24</a:t>
            </a:fld>
            <a:endParaRPr lang="en-US"/>
          </a:p>
        </p:txBody>
      </p:sp>
      <p:sp>
        <p:nvSpPr>
          <p:cNvPr id="5" name="Rectangle 4"/>
          <p:cNvSpPr/>
          <p:nvPr/>
        </p:nvSpPr>
        <p:spPr>
          <a:xfrm>
            <a:off x="228600" y="152400"/>
            <a:ext cx="8763000" cy="6494085"/>
          </a:xfrm>
          <a:prstGeom prst="rect">
            <a:avLst/>
          </a:prstGeom>
          <a:solidFill>
            <a:schemeClr val="bg2"/>
          </a:solidFill>
        </p:spPr>
        <p:txBody>
          <a:bodyPr wrap="square">
            <a:spAutoFit/>
          </a:bodyPr>
          <a:lstStyle/>
          <a:p>
            <a:r>
              <a:rPr lang="en-US" sz="3200" dirty="0" smtClean="0">
                <a:latin typeface="+mj-lt"/>
              </a:rPr>
              <a:t>	309 Understand</a:t>
            </a:r>
            <a:r>
              <a:rPr lang="en-US" sz="3200" dirty="0">
                <a:latin typeface="+mj-lt"/>
              </a:rPr>
              <a:t>, talk to your wife. </a:t>
            </a:r>
            <a:r>
              <a:rPr lang="en-US" sz="3200" dirty="0" smtClean="0">
                <a:latin typeface="+mj-lt"/>
              </a:rPr>
              <a:t>If </a:t>
            </a:r>
            <a:r>
              <a:rPr lang="en-US" sz="3200" dirty="0">
                <a:latin typeface="+mj-lt"/>
              </a:rPr>
              <a:t>one nature is to you and another nature to her, talk it with her. </a:t>
            </a:r>
            <a:r>
              <a:rPr lang="en-US" sz="3200" dirty="0" smtClean="0">
                <a:latin typeface="+mj-lt"/>
              </a:rPr>
              <a:t>You </a:t>
            </a:r>
            <a:r>
              <a:rPr lang="en-US" sz="3200" dirty="0">
                <a:latin typeface="+mj-lt"/>
              </a:rPr>
              <a:t>try to do the same thing to him, sister. </a:t>
            </a:r>
            <a:r>
              <a:rPr lang="en-US" sz="3200" dirty="0" smtClean="0">
                <a:latin typeface="+mj-lt"/>
              </a:rPr>
              <a:t>Understand </a:t>
            </a:r>
            <a:r>
              <a:rPr lang="en-US" sz="3200" dirty="0">
                <a:latin typeface="+mj-lt"/>
              </a:rPr>
              <a:t>one another and </a:t>
            </a:r>
            <a:r>
              <a:rPr lang="en-US" sz="3200" dirty="0" smtClean="0">
                <a:latin typeface="+mj-lt"/>
              </a:rPr>
              <a:t>be </a:t>
            </a:r>
            <a:r>
              <a:rPr lang="en-US" sz="3200" dirty="0">
                <a:latin typeface="+mj-lt"/>
              </a:rPr>
              <a:t>real Christian gentlemen and real Christian ladies</a:t>
            </a:r>
            <a:r>
              <a:rPr lang="en-US" sz="3200" dirty="0" smtClean="0">
                <a:latin typeface="+mj-lt"/>
              </a:rPr>
              <a:t>, </a:t>
            </a:r>
            <a:r>
              <a:rPr lang="en-US" sz="3200" dirty="0">
                <a:latin typeface="+mj-lt"/>
              </a:rPr>
              <a:t>brother and sister with one another. Always remember, you're God's children</a:t>
            </a:r>
            <a:r>
              <a:rPr lang="en-US" sz="3200" dirty="0" smtClean="0">
                <a:latin typeface="+mj-lt"/>
              </a:rPr>
              <a:t>, </a:t>
            </a:r>
            <a:r>
              <a:rPr lang="en-US" sz="3200" dirty="0">
                <a:latin typeface="+mj-lt"/>
              </a:rPr>
              <a:t>you're from a royal </a:t>
            </a:r>
            <a:r>
              <a:rPr lang="en-US" sz="3200" dirty="0" smtClean="0">
                <a:latin typeface="+mj-lt"/>
              </a:rPr>
              <a:t>family</a:t>
            </a:r>
            <a:r>
              <a:rPr lang="mr-IN" sz="3200" dirty="0" smtClean="0">
                <a:latin typeface="+mj-lt"/>
              </a:rPr>
              <a:t>…</a:t>
            </a:r>
            <a:r>
              <a:rPr lang="en-US" sz="3200" dirty="0" smtClean="0">
                <a:latin typeface="+mj-lt"/>
              </a:rPr>
              <a:t> there's </a:t>
            </a:r>
            <a:r>
              <a:rPr lang="en-US" sz="3200" dirty="0">
                <a:latin typeface="+mj-lt"/>
              </a:rPr>
              <a:t>no better blood in the world than yours. </a:t>
            </a:r>
            <a:r>
              <a:rPr lang="en-US" sz="3200" dirty="0" smtClean="0">
                <a:latin typeface="+mj-lt"/>
              </a:rPr>
              <a:t>And </a:t>
            </a:r>
            <a:r>
              <a:rPr lang="en-US" sz="3200" dirty="0">
                <a:latin typeface="+mj-lt"/>
              </a:rPr>
              <a:t>a royal blood shows itself</a:t>
            </a:r>
            <a:r>
              <a:rPr lang="en-US" sz="3200" dirty="0" smtClean="0">
                <a:latin typeface="+mj-lt"/>
              </a:rPr>
              <a:t>. I'm </a:t>
            </a:r>
            <a:r>
              <a:rPr lang="en-US" sz="3200" dirty="0">
                <a:latin typeface="+mj-lt"/>
              </a:rPr>
              <a:t>a son of a King; I'm the son of the King. My wife's a daughter of a King. How would I treat that King's daughter? How would she treat that King's son? See what I mean? </a:t>
            </a:r>
            <a:r>
              <a:rPr lang="en-US" sz="3200" dirty="0" smtClean="0">
                <a:latin typeface="+mj-lt"/>
              </a:rPr>
              <a:t>					</a:t>
            </a:r>
            <a:r>
              <a:rPr lang="en-US" sz="2000" dirty="0" smtClean="0"/>
              <a:t>64-0830</a:t>
            </a:r>
            <a:endParaRPr lang="en-US" sz="3200" dirty="0"/>
          </a:p>
        </p:txBody>
      </p:sp>
    </p:spTree>
    <p:extLst>
      <p:ext uri="{BB962C8B-B14F-4D97-AF65-F5344CB8AC3E}">
        <p14:creationId xmlns:p14="http://schemas.microsoft.com/office/powerpoint/2010/main" val="33470851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bwMode="auto">
          <a:xfrm>
            <a:off x="4876800" y="3048000"/>
            <a:ext cx="1828800" cy="990600"/>
          </a:xfrm>
          <a:prstGeom prst="flowChartProcess">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b="1" dirty="0" smtClean="0"/>
          </a:p>
          <a:p>
            <a:pPr algn="ctr" eaLnBrk="0" hangingPunct="0">
              <a:defRPr/>
            </a:pPr>
            <a:r>
              <a:rPr lang="en-US" b="1" dirty="0" smtClean="0"/>
              <a:t>Respect</a:t>
            </a:r>
            <a:endParaRPr lang="en-US" b="1" dirty="0"/>
          </a:p>
        </p:txBody>
      </p:sp>
      <p:sp>
        <p:nvSpPr>
          <p:cNvPr id="3" name="Flowchart: Process 2"/>
          <p:cNvSpPr/>
          <p:nvPr/>
        </p:nvSpPr>
        <p:spPr bwMode="auto">
          <a:xfrm>
            <a:off x="4876800" y="5029200"/>
            <a:ext cx="1828800" cy="990600"/>
          </a:xfrm>
          <a:prstGeom prst="flowChartProcess">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b="1" dirty="0" smtClean="0"/>
          </a:p>
          <a:p>
            <a:pPr algn="ctr" eaLnBrk="0" hangingPunct="0">
              <a:defRPr/>
            </a:pPr>
            <a:r>
              <a:rPr lang="en-US" b="1" dirty="0" smtClean="0"/>
              <a:t>Leadership</a:t>
            </a:r>
            <a:endParaRPr lang="en-US" b="1" dirty="0"/>
          </a:p>
        </p:txBody>
      </p:sp>
      <p:sp>
        <p:nvSpPr>
          <p:cNvPr id="4" name="Flowchart: Process 3"/>
          <p:cNvSpPr/>
          <p:nvPr/>
        </p:nvSpPr>
        <p:spPr bwMode="auto">
          <a:xfrm>
            <a:off x="3886200" y="2057400"/>
            <a:ext cx="1828800" cy="990600"/>
          </a:xfrm>
          <a:prstGeom prst="flowChartProcess">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b="1" dirty="0" smtClean="0"/>
              <a:t>Unconditional </a:t>
            </a:r>
            <a:r>
              <a:rPr lang="en-US" b="1" dirty="0"/>
              <a:t>Love</a:t>
            </a:r>
          </a:p>
        </p:txBody>
      </p:sp>
      <p:sp>
        <p:nvSpPr>
          <p:cNvPr id="5" name="Flowchart: Process 4"/>
          <p:cNvSpPr/>
          <p:nvPr/>
        </p:nvSpPr>
        <p:spPr bwMode="auto">
          <a:xfrm>
            <a:off x="5791200" y="4038600"/>
            <a:ext cx="1828800" cy="990600"/>
          </a:xfrm>
          <a:prstGeom prst="flowChartProcess">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600" b="1" dirty="0" smtClean="0"/>
          </a:p>
          <a:p>
            <a:pPr algn="ctr" eaLnBrk="0" hangingPunct="0">
              <a:defRPr/>
            </a:pPr>
            <a:r>
              <a:rPr lang="en-US" sz="1600" b="1" dirty="0" smtClean="0"/>
              <a:t>Communication</a:t>
            </a:r>
            <a:endParaRPr lang="en-US" sz="1600" b="1" dirty="0"/>
          </a:p>
        </p:txBody>
      </p:sp>
      <p:sp>
        <p:nvSpPr>
          <p:cNvPr id="6" name="Flowchart: Process 5"/>
          <p:cNvSpPr/>
          <p:nvPr/>
        </p:nvSpPr>
        <p:spPr bwMode="auto">
          <a:xfrm>
            <a:off x="3962400" y="4038600"/>
            <a:ext cx="1828800" cy="990600"/>
          </a:xfrm>
          <a:prstGeom prst="flowChartProcess">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b="1" dirty="0" smtClean="0"/>
          </a:p>
          <a:p>
            <a:pPr algn="ctr" eaLnBrk="0" hangingPunct="0">
              <a:defRPr/>
            </a:pPr>
            <a:r>
              <a:rPr lang="en-US" b="1" dirty="0" smtClean="0"/>
              <a:t>Intimacy</a:t>
            </a:r>
            <a:endParaRPr lang="en-US" b="1" dirty="0"/>
          </a:p>
        </p:txBody>
      </p:sp>
      <p:sp>
        <p:nvSpPr>
          <p:cNvPr id="7" name="Flowchart: Process 6"/>
          <p:cNvSpPr/>
          <p:nvPr/>
        </p:nvSpPr>
        <p:spPr bwMode="auto">
          <a:xfrm>
            <a:off x="1219200" y="5029200"/>
            <a:ext cx="1828800" cy="990600"/>
          </a:xfrm>
          <a:prstGeom prst="flowChartProcess">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b="1" dirty="0" smtClean="0"/>
              <a:t>Independent Union</a:t>
            </a:r>
            <a:endParaRPr lang="en-US" b="1" dirty="0"/>
          </a:p>
        </p:txBody>
      </p:sp>
      <p:sp>
        <p:nvSpPr>
          <p:cNvPr id="8" name="Flowchart: Process 7"/>
          <p:cNvSpPr/>
          <p:nvPr/>
        </p:nvSpPr>
        <p:spPr bwMode="auto">
          <a:xfrm>
            <a:off x="3048000" y="5029200"/>
            <a:ext cx="1828800" cy="990600"/>
          </a:xfrm>
          <a:prstGeom prst="flowChartProcess">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b="1" dirty="0" smtClean="0"/>
          </a:p>
          <a:p>
            <a:pPr algn="ctr" eaLnBrk="0" hangingPunct="0">
              <a:defRPr/>
            </a:pPr>
            <a:r>
              <a:rPr lang="en-US" b="1" dirty="0" smtClean="0"/>
              <a:t>Priorities</a:t>
            </a:r>
            <a:endParaRPr lang="en-US" b="1" dirty="0"/>
          </a:p>
        </p:txBody>
      </p:sp>
      <p:sp>
        <p:nvSpPr>
          <p:cNvPr id="9" name="Flowchart: Process 8"/>
          <p:cNvSpPr/>
          <p:nvPr/>
        </p:nvSpPr>
        <p:spPr bwMode="auto">
          <a:xfrm>
            <a:off x="2133600" y="4038600"/>
            <a:ext cx="1828800" cy="990600"/>
          </a:xfrm>
          <a:prstGeom prst="flowChartProcess">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b="1" dirty="0" smtClean="0"/>
          </a:p>
          <a:p>
            <a:pPr algn="ctr" eaLnBrk="0" hangingPunct="0">
              <a:defRPr/>
            </a:pPr>
            <a:r>
              <a:rPr lang="en-US" b="1" dirty="0" smtClean="0"/>
              <a:t>Stewardship</a:t>
            </a:r>
            <a:endParaRPr lang="en-US" b="1" dirty="0"/>
          </a:p>
        </p:txBody>
      </p:sp>
      <p:sp>
        <p:nvSpPr>
          <p:cNvPr id="10" name="Flowchart: Process 9"/>
          <p:cNvSpPr/>
          <p:nvPr/>
        </p:nvSpPr>
        <p:spPr bwMode="auto">
          <a:xfrm>
            <a:off x="6705600" y="5029200"/>
            <a:ext cx="1828800" cy="990600"/>
          </a:xfrm>
          <a:prstGeom prst="flowChartProcess">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b="1" dirty="0"/>
              <a:t>Spiritual </a:t>
            </a:r>
            <a:r>
              <a:rPr lang="en-US" sz="1600" b="1" dirty="0"/>
              <a:t>Companionship</a:t>
            </a:r>
            <a:endParaRPr lang="en-US" b="1" dirty="0"/>
          </a:p>
        </p:txBody>
      </p:sp>
      <p:sp>
        <p:nvSpPr>
          <p:cNvPr id="11" name="Flowchart: Process 10"/>
          <p:cNvSpPr/>
          <p:nvPr/>
        </p:nvSpPr>
        <p:spPr bwMode="auto">
          <a:xfrm>
            <a:off x="3048000" y="3048000"/>
            <a:ext cx="1828800" cy="990600"/>
          </a:xfrm>
          <a:prstGeom prst="flowChartProcess">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b="1" dirty="0" smtClean="0"/>
          </a:p>
          <a:p>
            <a:pPr algn="ctr" eaLnBrk="0" hangingPunct="0">
              <a:defRPr/>
            </a:pPr>
            <a:r>
              <a:rPr lang="en-US" b="1" dirty="0" smtClean="0"/>
              <a:t>Commitment</a:t>
            </a:r>
          </a:p>
          <a:p>
            <a:pPr algn="ctr" eaLnBrk="0" hangingPunct="0">
              <a:defRPr/>
            </a:pPr>
            <a:r>
              <a:rPr lang="en-US" b="1" dirty="0" smtClean="0"/>
              <a:t>(Cleave)</a:t>
            </a:r>
            <a:endParaRPr lang="en-US" b="1" dirty="0"/>
          </a:p>
        </p:txBody>
      </p:sp>
      <p:sp>
        <p:nvSpPr>
          <p:cNvPr id="28683" name="TextBox 11"/>
          <p:cNvSpPr txBox="1">
            <a:spLocks noChangeArrowheads="1"/>
          </p:cNvSpPr>
          <p:nvPr/>
        </p:nvSpPr>
        <p:spPr bwMode="auto">
          <a:xfrm>
            <a:off x="1524000" y="754559"/>
            <a:ext cx="7396300" cy="769441"/>
          </a:xfrm>
          <a:prstGeom prst="rect">
            <a:avLst/>
          </a:prstGeom>
          <a:noFill/>
          <a:ln w="9525">
            <a:noFill/>
            <a:miter lim="800000"/>
            <a:headEnd/>
            <a:tailEnd/>
          </a:ln>
        </p:spPr>
        <p:txBody>
          <a:bodyPr wrap="none">
            <a:spAutoFit/>
          </a:bodyPr>
          <a:lstStyle/>
          <a:p>
            <a:pPr eaLnBrk="0" hangingPunct="0"/>
            <a:r>
              <a:rPr lang="en-US" sz="4400" b="1" dirty="0">
                <a:latin typeface="Rockwell Condensed" pitchFamily="18" charset="0"/>
              </a:rPr>
              <a:t>10 Biblical Building Blocks</a:t>
            </a:r>
          </a:p>
        </p:txBody>
      </p:sp>
      <p:sp>
        <p:nvSpPr>
          <p:cNvPr id="12" name="Date Placeholder 11"/>
          <p:cNvSpPr>
            <a:spLocks noGrp="1"/>
          </p:cNvSpPr>
          <p:nvPr>
            <p:ph type="dt" sz="half" idx="10"/>
          </p:nvPr>
        </p:nvSpPr>
        <p:spPr/>
        <p:txBody>
          <a:bodyPr/>
          <a:lstStyle/>
          <a:p>
            <a:pPr>
              <a:defRPr/>
            </a:pPr>
            <a:r>
              <a:rPr lang="en-US" smtClean="0"/>
              <a:t>11-26-2017</a:t>
            </a:r>
            <a:endParaRPr lang="en-US"/>
          </a:p>
        </p:txBody>
      </p:sp>
      <p:sp>
        <p:nvSpPr>
          <p:cNvPr id="13" name="Footer Placeholder 12"/>
          <p:cNvSpPr>
            <a:spLocks noGrp="1"/>
          </p:cNvSpPr>
          <p:nvPr>
            <p:ph type="ftr" sz="quarter" idx="11"/>
          </p:nvPr>
        </p:nvSpPr>
        <p:spPr/>
        <p:txBody>
          <a:bodyPr/>
          <a:lstStyle/>
          <a:p>
            <a:pPr>
              <a:defRPr/>
            </a:pPr>
            <a:r>
              <a:rPr lang="en-US" smtClean="0"/>
              <a:t>What Do We Believe 11 Marriage</a:t>
            </a:r>
            <a:endParaRPr lang="en-US"/>
          </a:p>
        </p:txBody>
      </p:sp>
      <p:sp>
        <p:nvSpPr>
          <p:cNvPr id="14" name="Slide Number Placeholder 13"/>
          <p:cNvSpPr>
            <a:spLocks noGrp="1"/>
          </p:cNvSpPr>
          <p:nvPr>
            <p:ph type="sldNum" sz="quarter" idx="12"/>
          </p:nvPr>
        </p:nvSpPr>
        <p:spPr/>
        <p:txBody>
          <a:bodyPr/>
          <a:lstStyle/>
          <a:p>
            <a:pPr>
              <a:defRPr/>
            </a:pPr>
            <a:fld id="{1B2A185C-6290-45C3-87A1-33C80B050DF0}" type="slidenum">
              <a:rPr lang="en-US" smtClean="0"/>
              <a:pPr>
                <a:defRPr/>
              </a:pPr>
              <a:t>25</a:t>
            </a:fld>
            <a:endParaRPr lang="en-US"/>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162800" cy="1431925"/>
          </a:xfrm>
        </p:spPr>
        <p:txBody>
          <a:bodyPr/>
          <a:lstStyle/>
          <a:p>
            <a:r>
              <a:rPr lang="en-US" sz="6600" b="0" dirty="0" smtClean="0"/>
              <a:t>My House</a:t>
            </a:r>
            <a:r>
              <a:rPr lang="en-US" sz="5400" b="0" dirty="0" smtClean="0"/>
              <a:t>	</a:t>
            </a:r>
            <a:endParaRPr lang="en-US" sz="5400" b="0" dirty="0"/>
          </a:p>
        </p:txBody>
      </p:sp>
      <p:sp>
        <p:nvSpPr>
          <p:cNvPr id="3" name="Content Placeholder 2"/>
          <p:cNvSpPr>
            <a:spLocks noGrp="1"/>
          </p:cNvSpPr>
          <p:nvPr>
            <p:ph idx="1"/>
          </p:nvPr>
        </p:nvSpPr>
        <p:spPr>
          <a:xfrm>
            <a:off x="914400" y="3048000"/>
            <a:ext cx="8153400" cy="4419600"/>
          </a:xfrm>
        </p:spPr>
        <p:txBody>
          <a:bodyPr>
            <a:normAutofit/>
          </a:bodyPr>
          <a:lstStyle/>
          <a:p>
            <a:r>
              <a:rPr lang="en-US" sz="3600" dirty="0" smtClean="0"/>
              <a:t>A place where the Holy Spirit is always welcome;</a:t>
            </a:r>
          </a:p>
          <a:p>
            <a:r>
              <a:rPr lang="en-US" sz="3600" dirty="0" smtClean="0"/>
              <a:t>A place separate from Sodom;</a:t>
            </a:r>
          </a:p>
          <a:p>
            <a:r>
              <a:rPr lang="en-US" sz="3600" dirty="0" smtClean="0"/>
              <a:t>A place where Preparations are Made to leave this world. </a:t>
            </a:r>
            <a:endParaRPr lang="en-US" sz="3600" dirty="0"/>
          </a:p>
        </p:txBody>
      </p:sp>
      <p:sp>
        <p:nvSpPr>
          <p:cNvPr id="4" name="Date Placeholder 3"/>
          <p:cNvSpPr>
            <a:spLocks noGrp="1"/>
          </p:cNvSpPr>
          <p:nvPr>
            <p:ph type="dt" sz="half" idx="10"/>
          </p:nvPr>
        </p:nvSpPr>
        <p:spPr/>
        <p:txBody>
          <a:bodyPr/>
          <a:lstStyle/>
          <a:p>
            <a:r>
              <a:rPr lang="en-US" smtClean="0"/>
              <a:t>11-26-2017</a:t>
            </a:r>
            <a:endParaRPr lang="en-US"/>
          </a:p>
        </p:txBody>
      </p:sp>
      <p:sp>
        <p:nvSpPr>
          <p:cNvPr id="5" name="Slide Number Placeholder 4"/>
          <p:cNvSpPr>
            <a:spLocks noGrp="1"/>
          </p:cNvSpPr>
          <p:nvPr>
            <p:ph type="sldNum" sz="quarter" idx="12"/>
          </p:nvPr>
        </p:nvSpPr>
        <p:spPr/>
        <p:txBody>
          <a:bodyPr/>
          <a:lstStyle/>
          <a:p>
            <a:fld id="{A2E1A891-ECB8-4C6E-8BB7-6914136E7681}"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What Do We Believe 11 Marriage</a:t>
            </a:r>
            <a:endParaRPr lang="en-US"/>
          </a:p>
        </p:txBody>
      </p:sp>
      <p:sp>
        <p:nvSpPr>
          <p:cNvPr id="7" name="Rectangle 6"/>
          <p:cNvSpPr/>
          <p:nvPr/>
        </p:nvSpPr>
        <p:spPr>
          <a:xfrm>
            <a:off x="685800" y="1836242"/>
            <a:ext cx="8382000" cy="1200328"/>
          </a:xfrm>
          <a:prstGeom prst="rect">
            <a:avLst/>
          </a:prstGeom>
        </p:spPr>
        <p:txBody>
          <a:bodyPr wrap="square">
            <a:spAutoFit/>
          </a:bodyPr>
          <a:lstStyle/>
          <a:p>
            <a:pPr algn="ctr"/>
            <a:r>
              <a:rPr lang="en-US" sz="2400" b="1" dirty="0">
                <a:latin typeface="Cambria"/>
                <a:cs typeface="Cambria"/>
              </a:rPr>
              <a:t>PSALM 101:2</a:t>
            </a:r>
          </a:p>
          <a:p>
            <a:pPr algn="ctr"/>
            <a:r>
              <a:rPr lang="en-US" sz="2400" i="1" dirty="0" smtClean="0">
                <a:latin typeface="Cambria"/>
                <a:cs typeface="Cambria"/>
              </a:rPr>
              <a:t>I </a:t>
            </a:r>
            <a:r>
              <a:rPr lang="en-US" sz="2400" i="1" dirty="0">
                <a:latin typeface="Cambria"/>
                <a:cs typeface="Cambria"/>
              </a:rPr>
              <a:t>will behave myself wisely in a perfect way. O when wilt thou come unto me? I will walk within my house with a perfect heart.</a:t>
            </a:r>
          </a:p>
        </p:txBody>
      </p:sp>
    </p:spTree>
    <p:extLst>
      <p:ext uri="{BB962C8B-B14F-4D97-AF65-F5344CB8AC3E}">
        <p14:creationId xmlns:p14="http://schemas.microsoft.com/office/powerpoint/2010/main" val="46139054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137" y="228600"/>
            <a:ext cx="7239000" cy="1252728"/>
          </a:xfrm>
        </p:spPr>
        <p:txBody>
          <a:bodyPr>
            <a:normAutofit/>
          </a:bodyPr>
          <a:lstStyle/>
          <a:p>
            <a:r>
              <a:rPr lang="en-US" sz="5400" dirty="0" smtClean="0"/>
              <a:t>My</a:t>
            </a:r>
            <a:r>
              <a:rPr lang="en-US" sz="5400" b="1" dirty="0" smtClean="0"/>
              <a:t> House</a:t>
            </a:r>
            <a:endParaRPr lang="en-US" sz="5400" b="1" dirty="0"/>
          </a:p>
        </p:txBody>
      </p:sp>
      <p:sp>
        <p:nvSpPr>
          <p:cNvPr id="3" name="Content Placeholder 2"/>
          <p:cNvSpPr>
            <a:spLocks noGrp="1"/>
          </p:cNvSpPr>
          <p:nvPr>
            <p:ph idx="1"/>
          </p:nvPr>
        </p:nvSpPr>
        <p:spPr>
          <a:xfrm>
            <a:off x="838200" y="1981200"/>
            <a:ext cx="8325293" cy="4625609"/>
          </a:xfrm>
        </p:spPr>
        <p:txBody>
          <a:bodyPr>
            <a:normAutofit/>
          </a:bodyPr>
          <a:lstStyle/>
          <a:p>
            <a:r>
              <a:rPr lang="en-US" b="1" dirty="0">
                <a:solidFill>
                  <a:srgbClr val="FFFF00"/>
                </a:solidFill>
              </a:rPr>
              <a:t>Spiritual Priorities:</a:t>
            </a:r>
            <a:r>
              <a:rPr lang="en-US" b="1" dirty="0"/>
              <a:t> </a:t>
            </a:r>
            <a:r>
              <a:rPr lang="en-US" dirty="0"/>
              <a:t>Begin with Faith, 	Adding Virtues, </a:t>
            </a:r>
            <a:r>
              <a:rPr lang="en-US" dirty="0" smtClean="0"/>
              <a:t>Showing </a:t>
            </a:r>
            <a:r>
              <a:rPr lang="en-US" dirty="0"/>
              <a:t>Christ;</a:t>
            </a:r>
          </a:p>
          <a:p>
            <a:r>
              <a:rPr lang="en-US" b="1" dirty="0" smtClean="0">
                <a:solidFill>
                  <a:srgbClr val="FFFF00"/>
                </a:solidFill>
              </a:rPr>
              <a:t>Raising Children</a:t>
            </a:r>
            <a:r>
              <a:rPr lang="en-US" dirty="0" smtClean="0">
                <a:solidFill>
                  <a:srgbClr val="FFFF00"/>
                </a:solidFill>
              </a:rPr>
              <a:t>: </a:t>
            </a:r>
            <a:r>
              <a:rPr lang="en-US" dirty="0" smtClean="0"/>
              <a:t>Discipline, 	Development of Core Values, Respect 	&amp; Morality;</a:t>
            </a:r>
          </a:p>
          <a:p>
            <a:r>
              <a:rPr lang="en-US" b="1" dirty="0" smtClean="0">
                <a:solidFill>
                  <a:srgbClr val="FFFF00"/>
                </a:solidFill>
              </a:rPr>
              <a:t>Stewardship:</a:t>
            </a:r>
            <a:r>
              <a:rPr lang="en-US" b="1" dirty="0" smtClean="0"/>
              <a:t> </a:t>
            </a:r>
            <a:r>
              <a:rPr lang="en-US" dirty="0" smtClean="0"/>
              <a:t>Work Ethic, Integrity, 	Finances &amp; Accountability;</a:t>
            </a:r>
          </a:p>
          <a:p>
            <a:endParaRPr lang="en-US" sz="3600" dirty="0"/>
          </a:p>
        </p:txBody>
      </p:sp>
      <p:sp>
        <p:nvSpPr>
          <p:cNvPr id="4" name="Date Placeholder 3"/>
          <p:cNvSpPr>
            <a:spLocks noGrp="1"/>
          </p:cNvSpPr>
          <p:nvPr>
            <p:ph type="dt" sz="half" idx="10"/>
          </p:nvPr>
        </p:nvSpPr>
        <p:spPr/>
        <p:txBody>
          <a:bodyPr/>
          <a:lstStyle/>
          <a:p>
            <a:r>
              <a:rPr lang="en-US" smtClean="0"/>
              <a:t>11-26-2017</a:t>
            </a:r>
            <a:endParaRPr lang="en-US"/>
          </a:p>
        </p:txBody>
      </p:sp>
      <p:sp>
        <p:nvSpPr>
          <p:cNvPr id="6" name="Footer Placeholder 5"/>
          <p:cNvSpPr>
            <a:spLocks noGrp="1"/>
          </p:cNvSpPr>
          <p:nvPr>
            <p:ph type="ftr" sz="quarter" idx="11"/>
          </p:nvPr>
        </p:nvSpPr>
        <p:spPr/>
        <p:txBody>
          <a:bodyPr/>
          <a:lstStyle/>
          <a:p>
            <a:r>
              <a:rPr lang="en-US" smtClean="0"/>
              <a:t>What Do We Believe 11 Marriage</a:t>
            </a:r>
            <a:endParaRPr lang="en-US" dirty="0"/>
          </a:p>
        </p:txBody>
      </p:sp>
      <p:sp>
        <p:nvSpPr>
          <p:cNvPr id="5" name="Slide Number Placeholder 4"/>
          <p:cNvSpPr>
            <a:spLocks noGrp="1"/>
          </p:cNvSpPr>
          <p:nvPr>
            <p:ph type="sldNum" sz="quarter" idx="12"/>
          </p:nvPr>
        </p:nvSpPr>
        <p:spPr/>
        <p:txBody>
          <a:bodyPr/>
          <a:lstStyle/>
          <a:p>
            <a:fld id="{D1B5CA4E-9831-4CA6-9E0D-87121557B069}" type="slidenum">
              <a:rPr lang="en-US" smtClean="0"/>
              <a:pPr/>
              <a:t>27</a:t>
            </a:fld>
            <a:endParaRPr lang="en-US"/>
          </a:p>
        </p:txBody>
      </p:sp>
    </p:spTree>
    <p:extLst>
      <p:ext uri="{BB962C8B-B14F-4D97-AF65-F5344CB8AC3E}">
        <p14:creationId xmlns:p14="http://schemas.microsoft.com/office/powerpoint/2010/main" val="417941430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620000" cy="1252728"/>
          </a:xfrm>
        </p:spPr>
        <p:txBody>
          <a:bodyPr>
            <a:normAutofit/>
          </a:bodyPr>
          <a:lstStyle/>
          <a:p>
            <a:r>
              <a:rPr lang="en-US" sz="4800" b="1" dirty="0" smtClean="0"/>
              <a:t>Foundational Principles</a:t>
            </a:r>
            <a:endParaRPr lang="en-US" sz="4800" b="1" dirty="0"/>
          </a:p>
        </p:txBody>
      </p:sp>
      <p:sp>
        <p:nvSpPr>
          <p:cNvPr id="3" name="Content Placeholder 2"/>
          <p:cNvSpPr>
            <a:spLocks noGrp="1"/>
          </p:cNvSpPr>
          <p:nvPr>
            <p:ph idx="1"/>
          </p:nvPr>
        </p:nvSpPr>
        <p:spPr>
          <a:xfrm>
            <a:off x="685800" y="1981200"/>
            <a:ext cx="8477693" cy="4625609"/>
          </a:xfrm>
        </p:spPr>
        <p:txBody>
          <a:bodyPr>
            <a:normAutofit/>
          </a:bodyPr>
          <a:lstStyle/>
          <a:p>
            <a:r>
              <a:rPr lang="en-US" b="1" dirty="0" smtClean="0">
                <a:solidFill>
                  <a:srgbClr val="FFFF00"/>
                </a:solidFill>
              </a:rPr>
              <a:t>Companionship:</a:t>
            </a:r>
            <a:r>
              <a:rPr lang="en-US" b="1" dirty="0" smtClean="0"/>
              <a:t> </a:t>
            </a:r>
            <a:r>
              <a:rPr lang="en-US" dirty="0" smtClean="0"/>
              <a:t>Strong marriages have an emphasis on deep friendship;</a:t>
            </a:r>
          </a:p>
          <a:p>
            <a:r>
              <a:rPr lang="en-US" b="1" dirty="0" smtClean="0">
                <a:solidFill>
                  <a:srgbClr val="FFFF00"/>
                </a:solidFill>
              </a:rPr>
              <a:t>Priorities:</a:t>
            </a:r>
            <a:r>
              <a:rPr lang="en-US" b="1" dirty="0" smtClean="0"/>
              <a:t> </a:t>
            </a:r>
            <a:r>
              <a:rPr lang="en-US" dirty="0" smtClean="0"/>
              <a:t>Adam &amp; Eve had a sole focus: 	each other;</a:t>
            </a:r>
          </a:p>
          <a:p>
            <a:r>
              <a:rPr lang="en-US" b="1" dirty="0" smtClean="0">
                <a:solidFill>
                  <a:srgbClr val="FFFF00"/>
                </a:solidFill>
              </a:rPr>
              <a:t>Leadership:</a:t>
            </a:r>
            <a:r>
              <a:rPr lang="en-US" b="1" dirty="0" smtClean="0"/>
              <a:t> </a:t>
            </a:r>
            <a:r>
              <a:rPr lang="en-US" dirty="0" smtClean="0"/>
              <a:t>Husbands need to step up 	and lead. (Not a statement about worth, but the establishment of roles</a:t>
            </a:r>
            <a:r>
              <a:rPr lang="en-US" dirty="0"/>
              <a:t>.</a:t>
            </a:r>
            <a:r>
              <a:rPr lang="en-US" dirty="0" smtClean="0"/>
              <a:t>)</a:t>
            </a:r>
          </a:p>
          <a:p>
            <a:endParaRPr lang="en-US" sz="3600" dirty="0"/>
          </a:p>
        </p:txBody>
      </p:sp>
      <p:sp>
        <p:nvSpPr>
          <p:cNvPr id="4" name="Date Placeholder 3"/>
          <p:cNvSpPr>
            <a:spLocks noGrp="1"/>
          </p:cNvSpPr>
          <p:nvPr>
            <p:ph type="dt" sz="half" idx="10"/>
          </p:nvPr>
        </p:nvSpPr>
        <p:spPr/>
        <p:txBody>
          <a:bodyPr/>
          <a:lstStyle/>
          <a:p>
            <a:r>
              <a:rPr lang="en-US" smtClean="0"/>
              <a:t>11-26-2017</a:t>
            </a:r>
            <a:endParaRPr lang="en-US"/>
          </a:p>
        </p:txBody>
      </p:sp>
      <p:sp>
        <p:nvSpPr>
          <p:cNvPr id="6" name="Footer Placeholder 5"/>
          <p:cNvSpPr>
            <a:spLocks noGrp="1"/>
          </p:cNvSpPr>
          <p:nvPr>
            <p:ph type="ftr" sz="quarter" idx="11"/>
          </p:nvPr>
        </p:nvSpPr>
        <p:spPr/>
        <p:txBody>
          <a:bodyPr/>
          <a:lstStyle/>
          <a:p>
            <a:r>
              <a:rPr lang="en-US" smtClean="0"/>
              <a:t>What Do We Believe 11 Marriage</a:t>
            </a:r>
            <a:endParaRPr lang="en-US" dirty="0"/>
          </a:p>
        </p:txBody>
      </p:sp>
      <p:sp>
        <p:nvSpPr>
          <p:cNvPr id="5" name="Slide Number Placeholder 4"/>
          <p:cNvSpPr>
            <a:spLocks noGrp="1"/>
          </p:cNvSpPr>
          <p:nvPr>
            <p:ph type="sldNum" sz="quarter" idx="12"/>
          </p:nvPr>
        </p:nvSpPr>
        <p:spPr/>
        <p:txBody>
          <a:bodyPr/>
          <a:lstStyle/>
          <a:p>
            <a:fld id="{D1B5CA4E-9831-4CA6-9E0D-87121557B069}" type="slidenum">
              <a:rPr lang="en-US" smtClean="0"/>
              <a:pPr/>
              <a:t>28</a:t>
            </a:fld>
            <a:endParaRPr lang="en-US"/>
          </a:p>
        </p:txBody>
      </p:sp>
      <p:sp>
        <p:nvSpPr>
          <p:cNvPr id="7" name="TextBox 6"/>
          <p:cNvSpPr txBox="1"/>
          <p:nvPr/>
        </p:nvSpPr>
        <p:spPr>
          <a:xfrm>
            <a:off x="1289984" y="-226202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9842754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29</a:t>
            </a:fld>
            <a:endParaRPr lang="en-US"/>
          </a:p>
        </p:txBody>
      </p:sp>
      <p:sp>
        <p:nvSpPr>
          <p:cNvPr id="5" name="Rectangle 4"/>
          <p:cNvSpPr/>
          <p:nvPr/>
        </p:nvSpPr>
        <p:spPr>
          <a:xfrm>
            <a:off x="930002" y="1061621"/>
            <a:ext cx="8213998" cy="5262979"/>
          </a:xfrm>
          <a:prstGeom prst="rect">
            <a:avLst/>
          </a:prstGeom>
          <a:solidFill>
            <a:schemeClr val="bg2"/>
          </a:solidFill>
        </p:spPr>
        <p:txBody>
          <a:bodyPr wrap="square">
            <a:spAutoFit/>
          </a:bodyPr>
          <a:lstStyle/>
          <a:p>
            <a:r>
              <a:rPr lang="en-US" sz="2800" dirty="0" smtClean="0">
                <a:latin typeface="+mj-lt"/>
              </a:rPr>
              <a:t>	"</a:t>
            </a:r>
            <a:r>
              <a:rPr lang="en-US" sz="2800" dirty="0">
                <a:latin typeface="+mj-lt"/>
              </a:rPr>
              <a:t>Commitment" is </a:t>
            </a:r>
            <a:r>
              <a:rPr lang="en-US" sz="2800" dirty="0" smtClean="0">
                <a:latin typeface="+mj-lt"/>
              </a:rPr>
              <a:t>not popular </a:t>
            </a:r>
            <a:r>
              <a:rPr lang="en-US" sz="2800" dirty="0">
                <a:latin typeface="+mj-lt"/>
              </a:rPr>
              <a:t>in our culture. Our society emphasizes individual rights, personal </a:t>
            </a:r>
            <a:r>
              <a:rPr lang="en-US" sz="2800" dirty="0" smtClean="0">
                <a:latin typeface="+mj-lt"/>
              </a:rPr>
              <a:t>freedom, independence </a:t>
            </a:r>
            <a:r>
              <a:rPr lang="en-US" sz="2800" dirty="0">
                <a:latin typeface="+mj-lt"/>
              </a:rPr>
              <a:t>and mobility. The idea of giving these up because of dedication to another person or loyalty to a relationship makes a lot of people feel trapped</a:t>
            </a:r>
            <a:r>
              <a:rPr lang="en-US" sz="2800" dirty="0" smtClean="0">
                <a:latin typeface="+mj-lt"/>
              </a:rPr>
              <a:t>.</a:t>
            </a:r>
            <a:endParaRPr lang="en-US" sz="2800" dirty="0">
              <a:latin typeface="+mj-lt"/>
            </a:endParaRPr>
          </a:p>
          <a:p>
            <a:r>
              <a:rPr lang="en-US" sz="2800" dirty="0" smtClean="0">
                <a:latin typeface="+mj-lt"/>
              </a:rPr>
              <a:t>	But </a:t>
            </a:r>
            <a:r>
              <a:rPr lang="en-US" sz="2800" dirty="0">
                <a:latin typeface="+mj-lt"/>
              </a:rPr>
              <a:t>you </a:t>
            </a:r>
            <a:r>
              <a:rPr lang="en-US" sz="2800" dirty="0" smtClean="0">
                <a:latin typeface="+mj-lt"/>
              </a:rPr>
              <a:t>can’t </a:t>
            </a:r>
            <a:r>
              <a:rPr lang="en-US" sz="2800" dirty="0">
                <a:latin typeface="+mj-lt"/>
              </a:rPr>
              <a:t>have it both ways. You can't build a divorce-proof marriage and remain unbending toward your personal rights. That doesn't mean you give up all your freedoms or choices, but it does mean your commitment to the relationship supersedes your individual rights. </a:t>
            </a:r>
          </a:p>
        </p:txBody>
      </p:sp>
      <p:sp>
        <p:nvSpPr>
          <p:cNvPr id="6" name="Rectangle 5"/>
          <p:cNvSpPr/>
          <p:nvPr/>
        </p:nvSpPr>
        <p:spPr>
          <a:xfrm>
            <a:off x="952500" y="76200"/>
            <a:ext cx="4564519" cy="1015663"/>
          </a:xfrm>
          <a:prstGeom prst="rect">
            <a:avLst/>
          </a:prstGeom>
        </p:spPr>
        <p:txBody>
          <a:bodyPr wrap="none">
            <a:spAutoFit/>
          </a:bodyPr>
          <a:lstStyle/>
          <a:p>
            <a:r>
              <a:rPr lang="en-US" sz="6000" i="1" dirty="0" smtClean="0">
                <a:latin typeface="+mj-lt"/>
              </a:rPr>
              <a:t>Commitment</a:t>
            </a:r>
            <a:r>
              <a:rPr lang="en-US" sz="6000" dirty="0" smtClean="0"/>
              <a:t> </a:t>
            </a:r>
            <a:endParaRPr lang="en-US" sz="6000" dirty="0"/>
          </a:p>
        </p:txBody>
      </p:sp>
    </p:spTree>
    <p:extLst>
      <p:ext uri="{BB962C8B-B14F-4D97-AF65-F5344CB8AC3E}">
        <p14:creationId xmlns:p14="http://schemas.microsoft.com/office/powerpoint/2010/main" val="366709564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11/19/2017</a:t>
            </a:r>
            <a:endParaRPr lang="en-US"/>
          </a:p>
        </p:txBody>
      </p:sp>
      <p:sp>
        <p:nvSpPr>
          <p:cNvPr id="3" name="Slide Number Placeholder 2"/>
          <p:cNvSpPr>
            <a:spLocks noGrp="1"/>
          </p:cNvSpPr>
          <p:nvPr>
            <p:ph type="sldNum" sz="quarter" idx="11"/>
          </p:nvPr>
        </p:nvSpPr>
        <p:spPr/>
        <p:txBody>
          <a:bodyPr/>
          <a:lstStyle/>
          <a:p>
            <a:fld id="{1CA3E4CE-2BD0-48F5-B45E-CC386E7F3C58}" type="slidenum">
              <a:rPr lang="en-US" smtClean="0"/>
              <a:t>3</a:t>
            </a:fld>
            <a:endParaRPr lang="en-US"/>
          </a:p>
        </p:txBody>
      </p:sp>
      <p:sp>
        <p:nvSpPr>
          <p:cNvPr id="4" name="Footer Placeholder 3"/>
          <p:cNvSpPr>
            <a:spLocks noGrp="1"/>
          </p:cNvSpPr>
          <p:nvPr>
            <p:ph type="ftr" sz="quarter" idx="12"/>
          </p:nvPr>
        </p:nvSpPr>
        <p:spPr>
          <a:xfrm>
            <a:off x="2781300" y="6441141"/>
            <a:ext cx="1905000" cy="457200"/>
          </a:xfrm>
        </p:spPr>
        <p:txBody>
          <a:bodyPr/>
          <a:lstStyle/>
          <a:p>
            <a:r>
              <a:rPr lang="en-US" smtClean="0"/>
              <a:t>What Do We Believe 10</a:t>
            </a:r>
            <a:endParaRPr lang="en-US"/>
          </a:p>
        </p:txBody>
      </p:sp>
      <p:sp>
        <p:nvSpPr>
          <p:cNvPr id="5" name="Rectangle 4"/>
          <p:cNvSpPr/>
          <p:nvPr/>
        </p:nvSpPr>
        <p:spPr>
          <a:xfrm>
            <a:off x="990600" y="228600"/>
            <a:ext cx="7772400" cy="5816977"/>
          </a:xfrm>
          <a:prstGeom prst="rect">
            <a:avLst/>
          </a:prstGeom>
          <a:solidFill>
            <a:schemeClr val="bg1"/>
          </a:solidFill>
        </p:spPr>
        <p:txBody>
          <a:bodyPr wrap="square">
            <a:spAutoFit/>
          </a:bodyPr>
          <a:lstStyle/>
          <a:p>
            <a:r>
              <a:rPr lang="en-US" sz="4800" b="1" dirty="0" smtClean="0">
                <a:latin typeface="+mj-lt"/>
              </a:rPr>
              <a:t>THE.MESSIAH</a:t>
            </a:r>
            <a:r>
              <a:rPr lang="en-US" sz="4000" dirty="0" smtClean="0">
                <a:latin typeface="+mj-lt"/>
              </a:rPr>
              <a:t>	</a:t>
            </a:r>
          </a:p>
          <a:p>
            <a:r>
              <a:rPr lang="en-US" sz="4000" dirty="0">
                <a:latin typeface="+mj-lt"/>
              </a:rPr>
              <a:t>	</a:t>
            </a:r>
            <a:r>
              <a:rPr lang="en-US" sz="3600" dirty="0" smtClean="0">
                <a:latin typeface="+mj-lt"/>
              </a:rPr>
              <a:t>40 </a:t>
            </a:r>
            <a:r>
              <a:rPr lang="en-US" sz="3600" dirty="0">
                <a:latin typeface="+mj-lt"/>
              </a:rPr>
              <a:t>See, that's the thing that delivers the Word. The Word goes right out, and the Holy Spirit follows the </a:t>
            </a:r>
            <a:r>
              <a:rPr lang="en-US" sz="3600" dirty="0" smtClean="0">
                <a:latin typeface="+mj-lt"/>
              </a:rPr>
              <a:t>Word… </a:t>
            </a:r>
            <a:endParaRPr lang="en-US" sz="3600" dirty="0">
              <a:latin typeface="+mj-lt"/>
            </a:endParaRPr>
          </a:p>
          <a:p>
            <a:r>
              <a:rPr lang="en-US" sz="3600" dirty="0" smtClean="0">
                <a:latin typeface="+mj-lt"/>
              </a:rPr>
              <a:t>	 </a:t>
            </a:r>
            <a:r>
              <a:rPr lang="en-US" sz="3600" dirty="0">
                <a:latin typeface="+mj-lt"/>
              </a:rPr>
              <a:t>Oh, I like that. </a:t>
            </a:r>
            <a:r>
              <a:rPr lang="en-US" sz="3600" dirty="0">
                <a:solidFill>
                  <a:srgbClr val="FFFF00"/>
                </a:solidFill>
                <a:latin typeface="+mj-lt"/>
              </a:rPr>
              <a:t>I like sound Bible teaching, and the Bible Holy Ghost coming back confirming Bible teaching</a:t>
            </a:r>
            <a:r>
              <a:rPr lang="en-US" sz="3600" dirty="0" smtClean="0">
                <a:solidFill>
                  <a:srgbClr val="FFFF00"/>
                </a:solidFill>
                <a:latin typeface="+mj-lt"/>
              </a:rPr>
              <a:t>.</a:t>
            </a:r>
          </a:p>
          <a:p>
            <a:pPr algn="r"/>
            <a:r>
              <a:rPr lang="en-US" sz="2800" dirty="0" smtClean="0">
                <a:latin typeface="+mj-lt"/>
              </a:rPr>
              <a:t>61-0117</a:t>
            </a:r>
            <a:endParaRPr lang="en-US" sz="2800" dirty="0">
              <a:latin typeface="+mj-lt"/>
            </a:endParaRPr>
          </a:p>
        </p:txBody>
      </p:sp>
    </p:spTree>
    <p:extLst>
      <p:ext uri="{BB962C8B-B14F-4D97-AF65-F5344CB8AC3E}">
        <p14:creationId xmlns:p14="http://schemas.microsoft.com/office/powerpoint/2010/main" val="7701362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30</a:t>
            </a:fld>
            <a:endParaRPr lang="en-US"/>
          </a:p>
        </p:txBody>
      </p:sp>
      <p:sp>
        <p:nvSpPr>
          <p:cNvPr id="5" name="Rectangle 4"/>
          <p:cNvSpPr/>
          <p:nvPr/>
        </p:nvSpPr>
        <p:spPr>
          <a:xfrm>
            <a:off x="990600" y="76200"/>
            <a:ext cx="8001000" cy="5693866"/>
          </a:xfrm>
          <a:prstGeom prst="rect">
            <a:avLst/>
          </a:prstGeom>
          <a:solidFill>
            <a:schemeClr val="bg2"/>
          </a:solidFill>
        </p:spPr>
        <p:txBody>
          <a:bodyPr wrap="square">
            <a:spAutoFit/>
          </a:bodyPr>
          <a:lstStyle/>
          <a:p>
            <a:r>
              <a:rPr lang="en-US" sz="4400" b="1" dirty="0" smtClean="0">
                <a:latin typeface="+mj-lt"/>
              </a:rPr>
              <a:t>LIFE.STORY</a:t>
            </a:r>
          </a:p>
          <a:p>
            <a:r>
              <a:rPr lang="en-US" sz="3200" dirty="0">
                <a:latin typeface="+mj-lt"/>
              </a:rPr>
              <a:t>	</a:t>
            </a:r>
            <a:r>
              <a:rPr lang="en-US" sz="3200" dirty="0" smtClean="0">
                <a:latin typeface="+mj-lt"/>
              </a:rPr>
              <a:t>70 "Why, they're </a:t>
            </a:r>
            <a:r>
              <a:rPr lang="en-US" sz="3200" dirty="0">
                <a:latin typeface="+mj-lt"/>
              </a:rPr>
              <a:t>the happiest people in the world. They're not ashamed of their religion. They just scream, shout, just as free as the water </a:t>
            </a:r>
            <a:r>
              <a:rPr lang="en-US" sz="3200" dirty="0" smtClean="0">
                <a:latin typeface="+mj-lt"/>
              </a:rPr>
              <a:t>runs. I </a:t>
            </a:r>
            <a:r>
              <a:rPr lang="en-US" sz="3200" dirty="0">
                <a:latin typeface="+mj-lt"/>
              </a:rPr>
              <a:t>like that."</a:t>
            </a:r>
          </a:p>
          <a:p>
            <a:r>
              <a:rPr lang="en-US" sz="3200" dirty="0" smtClean="0">
                <a:latin typeface="+mj-lt"/>
              </a:rPr>
              <a:t>	She </a:t>
            </a:r>
            <a:r>
              <a:rPr lang="en-US" sz="3200" dirty="0">
                <a:latin typeface="+mj-lt"/>
              </a:rPr>
              <a:t>said, "It's just what other churches has kicked </a:t>
            </a:r>
            <a:r>
              <a:rPr lang="en-US" sz="3200" dirty="0" smtClean="0">
                <a:latin typeface="+mj-lt"/>
              </a:rPr>
              <a:t>out. It's </a:t>
            </a:r>
            <a:r>
              <a:rPr lang="en-US" sz="3200" dirty="0">
                <a:latin typeface="+mj-lt"/>
              </a:rPr>
              <a:t>nothing but a bunch of trash</a:t>
            </a:r>
            <a:r>
              <a:rPr lang="en-US" sz="3200" dirty="0" smtClean="0">
                <a:latin typeface="+mj-lt"/>
              </a:rPr>
              <a:t>.” I </a:t>
            </a:r>
            <a:r>
              <a:rPr lang="en-US" sz="3200" dirty="0">
                <a:latin typeface="+mj-lt"/>
              </a:rPr>
              <a:t>come to </a:t>
            </a:r>
            <a:r>
              <a:rPr lang="en-US" sz="3200" dirty="0" smtClean="0">
                <a:latin typeface="+mj-lt"/>
              </a:rPr>
              <a:t>find </a:t>
            </a:r>
            <a:r>
              <a:rPr lang="en-US" sz="3200" dirty="0">
                <a:latin typeface="+mj-lt"/>
              </a:rPr>
              <a:t>out, what she called trash, is the cream of the crop. </a:t>
            </a:r>
            <a:r>
              <a:rPr lang="en-US" sz="3200" dirty="0" smtClean="0">
                <a:latin typeface="+mj-lt"/>
              </a:rPr>
              <a:t>So </a:t>
            </a:r>
            <a:r>
              <a:rPr lang="en-US" sz="3200" dirty="0">
                <a:latin typeface="+mj-lt"/>
              </a:rPr>
              <a:t>I said, </a:t>
            </a:r>
            <a:r>
              <a:rPr lang="en-US" sz="3200" dirty="0" smtClean="0">
                <a:latin typeface="+mj-lt"/>
              </a:rPr>
              <a:t>"Well</a:t>
            </a:r>
            <a:r>
              <a:rPr lang="en-US" sz="3200" dirty="0">
                <a:latin typeface="+mj-lt"/>
              </a:rPr>
              <a:t>, that's my wife."</a:t>
            </a:r>
          </a:p>
          <a:p>
            <a:r>
              <a:rPr lang="en-US" sz="3200" dirty="0">
                <a:latin typeface="+mj-lt"/>
              </a:rPr>
              <a:t>	</a:t>
            </a:r>
          </a:p>
        </p:txBody>
      </p:sp>
    </p:spTree>
    <p:extLst>
      <p:ext uri="{BB962C8B-B14F-4D97-AF65-F5344CB8AC3E}">
        <p14:creationId xmlns:p14="http://schemas.microsoft.com/office/powerpoint/2010/main" val="139643103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31</a:t>
            </a:fld>
            <a:endParaRPr lang="en-US"/>
          </a:p>
        </p:txBody>
      </p:sp>
      <p:sp>
        <p:nvSpPr>
          <p:cNvPr id="5" name="Rectangle 4"/>
          <p:cNvSpPr/>
          <p:nvPr/>
        </p:nvSpPr>
        <p:spPr>
          <a:xfrm>
            <a:off x="990600" y="586800"/>
            <a:ext cx="8001000" cy="5509200"/>
          </a:xfrm>
          <a:prstGeom prst="rect">
            <a:avLst/>
          </a:prstGeom>
          <a:solidFill>
            <a:schemeClr val="bg2"/>
          </a:solidFill>
        </p:spPr>
        <p:txBody>
          <a:bodyPr wrap="square">
            <a:spAutoFit/>
          </a:bodyPr>
          <a:lstStyle/>
          <a:p>
            <a:r>
              <a:rPr lang="en-US" sz="3200" dirty="0">
                <a:latin typeface="+mj-lt"/>
              </a:rPr>
              <a:t>She said, "But, it's my daughter. She can go. If she goes, her mother will go to a grave broken-hearted.” Then Hope started crying. </a:t>
            </a:r>
          </a:p>
          <a:p>
            <a:r>
              <a:rPr lang="en-US" sz="3200" dirty="0" smtClean="0">
                <a:latin typeface="+mj-lt"/>
              </a:rPr>
              <a:t>	She </a:t>
            </a:r>
            <a:r>
              <a:rPr lang="en-US" sz="3200" dirty="0">
                <a:latin typeface="+mj-lt"/>
              </a:rPr>
              <a:t>said, "That's where I made my fatal mistake, right there."</a:t>
            </a:r>
          </a:p>
          <a:p>
            <a:r>
              <a:rPr lang="en-US" sz="3200" dirty="0" smtClean="0">
                <a:latin typeface="+mj-lt"/>
              </a:rPr>
              <a:t>	So </a:t>
            </a:r>
            <a:r>
              <a:rPr lang="en-US" sz="3200" dirty="0">
                <a:latin typeface="+mj-lt"/>
              </a:rPr>
              <a:t>she said, "Well, if you want to, if you want to go, I'll go with you."</a:t>
            </a:r>
          </a:p>
          <a:p>
            <a:r>
              <a:rPr lang="en-US" sz="3200" dirty="0" smtClean="0">
                <a:latin typeface="+mj-lt"/>
              </a:rPr>
              <a:t>	71 </a:t>
            </a:r>
            <a:r>
              <a:rPr lang="en-US" sz="3200" dirty="0">
                <a:latin typeface="+mj-lt"/>
              </a:rPr>
              <a:t>And we went on, talked it over. Instead of listening to God, I listened to the woman.</a:t>
            </a:r>
          </a:p>
          <a:p>
            <a:pPr algn="r"/>
            <a:r>
              <a:rPr lang="en-US" sz="3200" dirty="0">
                <a:latin typeface="+mj-lt"/>
              </a:rPr>
              <a:t>53-1108A</a:t>
            </a:r>
          </a:p>
        </p:txBody>
      </p:sp>
    </p:spTree>
    <p:extLst>
      <p:ext uri="{BB962C8B-B14F-4D97-AF65-F5344CB8AC3E}">
        <p14:creationId xmlns:p14="http://schemas.microsoft.com/office/powerpoint/2010/main" val="33807169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11-26-2017</a:t>
            </a:r>
            <a:endParaRPr lang="en-US"/>
          </a:p>
        </p:txBody>
      </p:sp>
      <p:sp>
        <p:nvSpPr>
          <p:cNvPr id="3" name="Footer Placeholder 2"/>
          <p:cNvSpPr>
            <a:spLocks noGrp="1"/>
          </p:cNvSpPr>
          <p:nvPr>
            <p:ph type="ftr" sz="quarter" idx="11"/>
          </p:nvPr>
        </p:nvSpPr>
        <p:spPr/>
        <p:txBody>
          <a:bodyPr/>
          <a:lstStyle/>
          <a:p>
            <a:r>
              <a:rPr lang="en-US" smtClean="0"/>
              <a:t>What Do We Believe 11 Marriage</a:t>
            </a:r>
            <a:endParaRPr lang="en-US"/>
          </a:p>
        </p:txBody>
      </p:sp>
      <p:sp>
        <p:nvSpPr>
          <p:cNvPr id="4" name="Slide Number Placeholder 3"/>
          <p:cNvSpPr>
            <a:spLocks noGrp="1"/>
          </p:cNvSpPr>
          <p:nvPr>
            <p:ph type="sldNum" sz="quarter" idx="12"/>
          </p:nvPr>
        </p:nvSpPr>
        <p:spPr/>
        <p:txBody>
          <a:bodyPr/>
          <a:lstStyle/>
          <a:p>
            <a:fld id="{98ED6CC6-D53B-4C4E-B6F6-E6063D548121}" type="slidenum">
              <a:rPr lang="en-US" smtClean="0"/>
              <a:pPr/>
              <a:t>32</a:t>
            </a:fld>
            <a:endParaRPr lang="en-US"/>
          </a:p>
        </p:txBody>
      </p:sp>
      <p:sp>
        <p:nvSpPr>
          <p:cNvPr id="5" name="Rectangle 4"/>
          <p:cNvSpPr/>
          <p:nvPr/>
        </p:nvSpPr>
        <p:spPr>
          <a:xfrm>
            <a:off x="228600" y="1163061"/>
            <a:ext cx="8837690" cy="5509200"/>
          </a:xfrm>
          <a:prstGeom prst="rect">
            <a:avLst/>
          </a:prstGeom>
          <a:solidFill>
            <a:schemeClr val="tx2">
              <a:lumMod val="10000"/>
            </a:schemeClr>
          </a:solidFill>
        </p:spPr>
        <p:txBody>
          <a:bodyPr wrap="square">
            <a:spAutoFit/>
          </a:bodyPr>
          <a:lstStyle/>
          <a:p>
            <a:r>
              <a:rPr lang="en-US" sz="3200" dirty="0" smtClean="0">
                <a:latin typeface="Cambria" pitchFamily="18" charset="0"/>
              </a:rPr>
              <a:t>	</a:t>
            </a:r>
            <a:r>
              <a:rPr lang="en-US" sz="3200" i="1" dirty="0" smtClean="0">
                <a:latin typeface="Cambria" pitchFamily="18" charset="0"/>
              </a:rPr>
              <a:t>“But we got other things to do. The children has got to be taken care of. We can't go to church, too many kiddies to get ready." </a:t>
            </a:r>
            <a:r>
              <a:rPr lang="en-US" sz="3200" dirty="0" smtClean="0">
                <a:latin typeface="Cambria" pitchFamily="18" charset="0"/>
              </a:rPr>
              <a:t>Take them, anyhow. "Well, the neighbors will say something." What do you care what the neighbors says? </a:t>
            </a:r>
          </a:p>
          <a:p>
            <a:r>
              <a:rPr lang="en-US" sz="3200" dirty="0" smtClean="0">
                <a:latin typeface="Cambria" pitchFamily="18" charset="0"/>
              </a:rPr>
              <a:t>	</a:t>
            </a:r>
            <a:r>
              <a:rPr lang="en-US" sz="3200" dirty="0" smtClean="0">
                <a:solidFill>
                  <a:srgbClr val="FFFF00"/>
                </a:solidFill>
                <a:latin typeface="Cambria" pitchFamily="18" charset="0"/>
              </a:rPr>
              <a:t>Use every opportunity. Get to Jesus; that's the main thing. Don't be took up with the affairs of the world. We spend too much time on those things. Make your way to Him. </a:t>
            </a:r>
            <a:r>
              <a:rPr lang="en-US" sz="3200" dirty="0" smtClean="0">
                <a:latin typeface="Cambria" pitchFamily="18" charset="0"/>
              </a:rPr>
              <a:t>And when you get there, pour out your soul to Him.</a:t>
            </a:r>
          </a:p>
          <a:p>
            <a:pPr algn="r"/>
            <a:r>
              <a:rPr lang="en-US" sz="3200" dirty="0">
                <a:latin typeface="Cambria" pitchFamily="18" charset="0"/>
              </a:rPr>
              <a:t>55-0911</a:t>
            </a:r>
          </a:p>
        </p:txBody>
      </p:sp>
      <p:sp>
        <p:nvSpPr>
          <p:cNvPr id="6" name="Rectangle 5"/>
          <p:cNvSpPr/>
          <p:nvPr/>
        </p:nvSpPr>
        <p:spPr>
          <a:xfrm>
            <a:off x="228600" y="228600"/>
            <a:ext cx="7316618" cy="769441"/>
          </a:xfrm>
          <a:prstGeom prst="rect">
            <a:avLst/>
          </a:prstGeom>
        </p:spPr>
        <p:txBody>
          <a:bodyPr wrap="none">
            <a:spAutoFit/>
          </a:bodyPr>
          <a:lstStyle/>
          <a:p>
            <a:r>
              <a:rPr lang="en-US" sz="4400" b="1" dirty="0">
                <a:latin typeface="Cambria" pitchFamily="18" charset="0"/>
              </a:rPr>
              <a:t>THE.UNWELCOMED.CHRIST</a:t>
            </a:r>
            <a:endParaRPr lang="en-US" sz="4400" dirty="0">
              <a:latin typeface="Cambria" pitchFamily="18" charset="0"/>
            </a:endParaRPr>
          </a:p>
        </p:txBody>
      </p:sp>
    </p:spTree>
    <p:extLst>
      <p:ext uri="{BB962C8B-B14F-4D97-AF65-F5344CB8AC3E}">
        <p14:creationId xmlns:p14="http://schemas.microsoft.com/office/powerpoint/2010/main" val="199426895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33</a:t>
            </a:fld>
            <a:endParaRPr lang="en-US"/>
          </a:p>
        </p:txBody>
      </p:sp>
      <p:sp>
        <p:nvSpPr>
          <p:cNvPr id="5" name="Rectangle 4"/>
          <p:cNvSpPr/>
          <p:nvPr/>
        </p:nvSpPr>
        <p:spPr>
          <a:xfrm>
            <a:off x="838200" y="1752600"/>
            <a:ext cx="8229600" cy="4816703"/>
          </a:xfrm>
          <a:prstGeom prst="rect">
            <a:avLst/>
          </a:prstGeom>
        </p:spPr>
        <p:txBody>
          <a:bodyPr wrap="square">
            <a:spAutoFit/>
          </a:bodyPr>
          <a:lstStyle/>
          <a:p>
            <a:r>
              <a:rPr lang="en-US" sz="2700" dirty="0"/>
              <a:t>	</a:t>
            </a:r>
            <a:r>
              <a:rPr lang="en-US" sz="2800" dirty="0" smtClean="0">
                <a:latin typeface="Cambria"/>
                <a:cs typeface="Cambria"/>
              </a:rPr>
              <a:t>…I </a:t>
            </a:r>
            <a:r>
              <a:rPr lang="en-US" sz="2800" dirty="0">
                <a:latin typeface="Cambria"/>
                <a:cs typeface="Cambria"/>
              </a:rPr>
              <a:t>believe that Heaven is a place just as real as this, where we don't set up there for Eternity and just set there on a cloud. We don't just strum our </a:t>
            </a:r>
            <a:r>
              <a:rPr lang="en-US" sz="2800" dirty="0" smtClean="0">
                <a:latin typeface="Cambria"/>
                <a:cs typeface="Cambria"/>
              </a:rPr>
              <a:t>harp forever</a:t>
            </a:r>
            <a:r>
              <a:rPr lang="en-US" sz="2800" dirty="0">
                <a:latin typeface="Cambria"/>
                <a:cs typeface="Cambria"/>
              </a:rPr>
              <a:t>. But we're going to a real place where we're going to do things, where we're going to </a:t>
            </a:r>
            <a:r>
              <a:rPr lang="en-US" sz="2800" dirty="0" smtClean="0">
                <a:latin typeface="Cambria"/>
                <a:cs typeface="Cambria"/>
              </a:rPr>
              <a:t>live… </a:t>
            </a:r>
            <a:r>
              <a:rPr lang="en-US" sz="2800" dirty="0">
                <a:latin typeface="Cambria"/>
                <a:cs typeface="Cambria"/>
              </a:rPr>
              <a:t>to </a:t>
            </a:r>
            <a:r>
              <a:rPr lang="en-US" sz="2800" dirty="0" smtClean="0">
                <a:latin typeface="Cambria"/>
                <a:cs typeface="Cambria"/>
              </a:rPr>
              <a:t>work… </a:t>
            </a:r>
            <a:r>
              <a:rPr lang="en-US" sz="2800" dirty="0">
                <a:latin typeface="Cambria"/>
                <a:cs typeface="Cambria"/>
              </a:rPr>
              <a:t>to </a:t>
            </a:r>
            <a:r>
              <a:rPr lang="en-US" sz="2800" dirty="0" smtClean="0">
                <a:latin typeface="Cambria"/>
                <a:cs typeface="Cambria"/>
              </a:rPr>
              <a:t>enjoy… to </a:t>
            </a:r>
            <a:r>
              <a:rPr lang="en-US" sz="2800" dirty="0">
                <a:latin typeface="Cambria"/>
                <a:cs typeface="Cambria"/>
              </a:rPr>
              <a:t>live. We're going to Life</a:t>
            </a:r>
            <a:r>
              <a:rPr lang="en-US" sz="2800" dirty="0" smtClean="0">
                <a:latin typeface="Cambria"/>
                <a:cs typeface="Cambria"/>
              </a:rPr>
              <a:t>, </a:t>
            </a:r>
            <a:r>
              <a:rPr lang="en-US" sz="2800" dirty="0">
                <a:latin typeface="Cambria"/>
                <a:cs typeface="Cambria"/>
              </a:rPr>
              <a:t>real Eternal Life</a:t>
            </a:r>
            <a:r>
              <a:rPr lang="en-US" sz="2800" dirty="0">
                <a:solidFill>
                  <a:srgbClr val="FFFF00"/>
                </a:solidFill>
                <a:latin typeface="Cambria"/>
                <a:cs typeface="Cambria"/>
              </a:rPr>
              <a:t>. We're going to a Heaven, a paradise. </a:t>
            </a:r>
            <a:r>
              <a:rPr lang="en-US" sz="2800" dirty="0">
                <a:latin typeface="Cambria"/>
                <a:cs typeface="Cambria"/>
              </a:rPr>
              <a:t>Just like Adam and Eve worked, and lived, and eat, and enjoyed, in the garden of Eden before sin came in, we're on our road right back there again, </a:t>
            </a:r>
            <a:r>
              <a:rPr lang="en-US" sz="2800" dirty="0" smtClean="0">
                <a:latin typeface="Cambria"/>
                <a:cs typeface="Cambria"/>
              </a:rPr>
              <a:t>right </a:t>
            </a:r>
            <a:r>
              <a:rPr lang="en-US" sz="2800" dirty="0">
                <a:latin typeface="Cambria"/>
                <a:cs typeface="Cambria"/>
              </a:rPr>
              <a:t>back. </a:t>
            </a:r>
            <a:endParaRPr lang="en-US" sz="2800" dirty="0" smtClean="0">
              <a:latin typeface="Cambria"/>
              <a:cs typeface="Cambria"/>
            </a:endParaRPr>
          </a:p>
          <a:p>
            <a:pPr algn="r"/>
            <a:r>
              <a:rPr lang="en-US" sz="2700" dirty="0">
                <a:latin typeface="Cambria"/>
                <a:cs typeface="Cambria"/>
              </a:rPr>
              <a:t>65-1205 </a:t>
            </a:r>
          </a:p>
        </p:txBody>
      </p:sp>
      <p:sp>
        <p:nvSpPr>
          <p:cNvPr id="6" name="Rectangle 5"/>
          <p:cNvSpPr/>
          <p:nvPr/>
        </p:nvSpPr>
        <p:spPr>
          <a:xfrm>
            <a:off x="952500" y="762000"/>
            <a:ext cx="6720735" cy="769441"/>
          </a:xfrm>
          <a:prstGeom prst="rect">
            <a:avLst/>
          </a:prstGeom>
        </p:spPr>
        <p:txBody>
          <a:bodyPr wrap="none">
            <a:spAutoFit/>
          </a:bodyPr>
          <a:lstStyle/>
          <a:p>
            <a:r>
              <a:rPr lang="en-US" sz="4400" b="1" dirty="0">
                <a:latin typeface="Cambria"/>
                <a:cs typeface="Cambria"/>
              </a:rPr>
              <a:t>THINGS.THAT.ARE.TO.BE</a:t>
            </a:r>
          </a:p>
        </p:txBody>
      </p:sp>
    </p:spTree>
    <p:extLst>
      <p:ext uri="{BB962C8B-B14F-4D97-AF65-F5344CB8AC3E}">
        <p14:creationId xmlns:p14="http://schemas.microsoft.com/office/powerpoint/2010/main" val="11213764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34</a:t>
            </a:fld>
            <a:endParaRPr lang="en-US"/>
          </a:p>
        </p:txBody>
      </p:sp>
      <p:sp>
        <p:nvSpPr>
          <p:cNvPr id="5" name="TextBox 4"/>
          <p:cNvSpPr txBox="1"/>
          <p:nvPr/>
        </p:nvSpPr>
        <p:spPr>
          <a:xfrm>
            <a:off x="1600200" y="533400"/>
            <a:ext cx="6781800" cy="923330"/>
          </a:xfrm>
          <a:prstGeom prst="rect">
            <a:avLst/>
          </a:prstGeom>
          <a:noFill/>
        </p:spPr>
        <p:txBody>
          <a:bodyPr wrap="square" rtlCol="0">
            <a:spAutoFit/>
          </a:bodyPr>
          <a:lstStyle/>
          <a:p>
            <a:r>
              <a:rPr lang="en-US" sz="5400" b="1" dirty="0" smtClean="0">
                <a:latin typeface="+mj-lt"/>
              </a:rPr>
              <a:t>Unconditional Love</a:t>
            </a:r>
            <a:endParaRPr lang="en-US" sz="5400" b="1" dirty="0">
              <a:latin typeface="+mj-lt"/>
            </a:endParaRPr>
          </a:p>
        </p:txBody>
      </p:sp>
      <p:sp>
        <p:nvSpPr>
          <p:cNvPr id="6" name="Rectangle 5"/>
          <p:cNvSpPr/>
          <p:nvPr/>
        </p:nvSpPr>
        <p:spPr>
          <a:xfrm>
            <a:off x="838200" y="1752600"/>
            <a:ext cx="8153400" cy="3416320"/>
          </a:xfrm>
          <a:prstGeom prst="rect">
            <a:avLst/>
          </a:prstGeom>
        </p:spPr>
        <p:txBody>
          <a:bodyPr wrap="square">
            <a:spAutoFit/>
          </a:bodyPr>
          <a:lstStyle/>
          <a:p>
            <a:pPr algn="ctr"/>
            <a:r>
              <a:rPr lang="en-US" sz="4000" dirty="0" smtClean="0">
                <a:latin typeface="Cambria"/>
                <a:cs typeface="Cambria"/>
              </a:rPr>
              <a:t>“But I don’t love her anymore!”</a:t>
            </a:r>
          </a:p>
          <a:p>
            <a:pPr algn="ctr"/>
            <a:endParaRPr lang="en-US" sz="4000" dirty="0">
              <a:latin typeface="Cambria"/>
              <a:cs typeface="Cambria"/>
            </a:endParaRPr>
          </a:p>
          <a:p>
            <a:pPr algn="ctr"/>
            <a:r>
              <a:rPr lang="en-US" sz="4000" dirty="0">
                <a:latin typeface="Cambria"/>
                <a:cs typeface="Cambria"/>
              </a:rPr>
              <a:t>EPHESIANS 5:25</a:t>
            </a:r>
          </a:p>
          <a:p>
            <a:pPr algn="ctr"/>
            <a:r>
              <a:rPr lang="en-US" sz="3200" i="1" dirty="0" smtClean="0">
                <a:latin typeface="Cambria"/>
                <a:cs typeface="Cambria"/>
              </a:rPr>
              <a:t>Husbands</a:t>
            </a:r>
            <a:r>
              <a:rPr lang="en-US" sz="3200" i="1" dirty="0">
                <a:latin typeface="Cambria"/>
                <a:cs typeface="Cambria"/>
              </a:rPr>
              <a:t>, love your wives, </a:t>
            </a:r>
            <a:endParaRPr lang="en-US" sz="3200" i="1" dirty="0" smtClean="0">
              <a:latin typeface="Cambria"/>
              <a:cs typeface="Cambria"/>
            </a:endParaRPr>
          </a:p>
          <a:p>
            <a:pPr algn="ctr"/>
            <a:r>
              <a:rPr lang="en-US" sz="3200" i="1" dirty="0" smtClean="0">
                <a:latin typeface="Cambria"/>
                <a:cs typeface="Cambria"/>
              </a:rPr>
              <a:t>even </a:t>
            </a:r>
            <a:r>
              <a:rPr lang="en-US" sz="3200" i="1" dirty="0">
                <a:latin typeface="Cambria"/>
                <a:cs typeface="Cambria"/>
              </a:rPr>
              <a:t>as Christ also loved the church, </a:t>
            </a:r>
            <a:endParaRPr lang="en-US" sz="3200" i="1" dirty="0" smtClean="0">
              <a:latin typeface="Cambria"/>
              <a:cs typeface="Cambria"/>
            </a:endParaRPr>
          </a:p>
          <a:p>
            <a:pPr algn="ctr"/>
            <a:r>
              <a:rPr lang="en-US" sz="3200" i="1" dirty="0" smtClean="0">
                <a:latin typeface="Cambria"/>
                <a:cs typeface="Cambria"/>
              </a:rPr>
              <a:t>and </a:t>
            </a:r>
            <a:r>
              <a:rPr lang="en-US" sz="3200" i="1" dirty="0">
                <a:latin typeface="Cambria"/>
                <a:cs typeface="Cambria"/>
              </a:rPr>
              <a:t>gave himself for it; </a:t>
            </a:r>
            <a:endParaRPr lang="en-US" sz="2000" i="1" dirty="0">
              <a:latin typeface="Cambria"/>
              <a:cs typeface="Cambria"/>
            </a:endParaRPr>
          </a:p>
        </p:txBody>
      </p:sp>
    </p:spTree>
    <p:extLst>
      <p:ext uri="{BB962C8B-B14F-4D97-AF65-F5344CB8AC3E}">
        <p14:creationId xmlns:p14="http://schemas.microsoft.com/office/powerpoint/2010/main" val="263841522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35</a:t>
            </a:fld>
            <a:endParaRPr lang="en-US"/>
          </a:p>
        </p:txBody>
      </p:sp>
      <p:sp>
        <p:nvSpPr>
          <p:cNvPr id="5" name="TextBox 4"/>
          <p:cNvSpPr txBox="1"/>
          <p:nvPr/>
        </p:nvSpPr>
        <p:spPr>
          <a:xfrm>
            <a:off x="1524000" y="685800"/>
            <a:ext cx="6934200" cy="923330"/>
          </a:xfrm>
          <a:prstGeom prst="rect">
            <a:avLst/>
          </a:prstGeom>
          <a:noFill/>
        </p:spPr>
        <p:txBody>
          <a:bodyPr wrap="square" rtlCol="0">
            <a:spAutoFit/>
          </a:bodyPr>
          <a:lstStyle/>
          <a:p>
            <a:r>
              <a:rPr lang="en-US" sz="5400" b="1" dirty="0" smtClean="0">
                <a:latin typeface="+mj-lt"/>
              </a:rPr>
              <a:t>Unconditional Love</a:t>
            </a:r>
            <a:endParaRPr lang="en-US" sz="5400" b="1" dirty="0">
              <a:latin typeface="+mj-lt"/>
            </a:endParaRPr>
          </a:p>
        </p:txBody>
      </p:sp>
      <p:sp>
        <p:nvSpPr>
          <p:cNvPr id="6" name="Rectangle 5"/>
          <p:cNvSpPr/>
          <p:nvPr/>
        </p:nvSpPr>
        <p:spPr>
          <a:xfrm>
            <a:off x="838200" y="1752600"/>
            <a:ext cx="8153400" cy="4708982"/>
          </a:xfrm>
          <a:prstGeom prst="rect">
            <a:avLst/>
          </a:prstGeom>
        </p:spPr>
        <p:txBody>
          <a:bodyPr wrap="square">
            <a:spAutoFit/>
          </a:bodyPr>
          <a:lstStyle/>
          <a:p>
            <a:pPr algn="ctr"/>
            <a:r>
              <a:rPr lang="en-US" sz="4000" dirty="0" smtClean="0">
                <a:latin typeface="Cambria"/>
                <a:cs typeface="Cambria"/>
              </a:rPr>
              <a:t>“In many ways, we seem more like neighbors than husband and wife.”</a:t>
            </a:r>
          </a:p>
          <a:p>
            <a:pPr algn="ctr"/>
            <a:endParaRPr lang="en-US" sz="4000" dirty="0">
              <a:latin typeface="Cambria"/>
              <a:cs typeface="Cambria"/>
            </a:endParaRPr>
          </a:p>
          <a:p>
            <a:pPr algn="ctr"/>
            <a:r>
              <a:rPr lang="en-US" sz="4000" dirty="0" smtClean="0">
                <a:latin typeface="Cambria"/>
                <a:cs typeface="Cambria"/>
              </a:rPr>
              <a:t>MATTHEW </a:t>
            </a:r>
            <a:r>
              <a:rPr lang="en-US" sz="4000" dirty="0">
                <a:latin typeface="Cambria"/>
                <a:cs typeface="Cambria"/>
              </a:rPr>
              <a:t>22:</a:t>
            </a:r>
            <a:r>
              <a:rPr lang="en-US" sz="4000" dirty="0" smtClean="0">
                <a:latin typeface="Cambria"/>
                <a:cs typeface="Cambria"/>
              </a:rPr>
              <a:t>37-39</a:t>
            </a:r>
            <a:endParaRPr lang="en-US" sz="4000" dirty="0">
              <a:latin typeface="Cambria"/>
              <a:cs typeface="Cambria"/>
            </a:endParaRPr>
          </a:p>
          <a:p>
            <a:pPr algn="ctr"/>
            <a:r>
              <a:rPr lang="en-US" sz="2800" dirty="0">
                <a:latin typeface="Cambria"/>
                <a:cs typeface="Cambria"/>
              </a:rPr>
              <a:t>	</a:t>
            </a:r>
            <a:r>
              <a:rPr lang="en-US" sz="2800" i="1" dirty="0" smtClean="0">
                <a:latin typeface="Cambria"/>
                <a:cs typeface="Cambria"/>
              </a:rPr>
              <a:t>37 Jesus </a:t>
            </a:r>
            <a:r>
              <a:rPr lang="en-US" sz="2800" i="1" dirty="0">
                <a:latin typeface="Cambria"/>
                <a:cs typeface="Cambria"/>
              </a:rPr>
              <a:t>said unto him, Thou shalt love the Lord thy God with all thy heart, and with all thy soul, and with all thy mind</a:t>
            </a:r>
            <a:r>
              <a:rPr lang="en-US" sz="2800" i="1" dirty="0" smtClean="0">
                <a:latin typeface="Cambria"/>
                <a:cs typeface="Cambria"/>
              </a:rPr>
              <a:t>. 38 </a:t>
            </a:r>
            <a:r>
              <a:rPr lang="en-US" sz="2800" i="1" dirty="0">
                <a:latin typeface="Cambria"/>
                <a:cs typeface="Cambria"/>
              </a:rPr>
              <a:t>This is the first and great commandment</a:t>
            </a:r>
            <a:r>
              <a:rPr lang="en-US" sz="2800" i="1" dirty="0" smtClean="0">
                <a:latin typeface="Cambria"/>
                <a:cs typeface="Cambria"/>
              </a:rPr>
              <a:t>.39 And </a:t>
            </a:r>
            <a:r>
              <a:rPr lang="en-US" sz="2800" i="1" dirty="0">
                <a:latin typeface="Cambria"/>
                <a:cs typeface="Cambria"/>
              </a:rPr>
              <a:t>the second is like unto it, Thou shalt love thy </a:t>
            </a:r>
            <a:r>
              <a:rPr lang="en-US" sz="2800" i="1" dirty="0" err="1">
                <a:latin typeface="Cambria"/>
                <a:cs typeface="Cambria"/>
              </a:rPr>
              <a:t>neighbour</a:t>
            </a:r>
            <a:r>
              <a:rPr lang="en-US" sz="2800" i="1" dirty="0">
                <a:latin typeface="Cambria"/>
                <a:cs typeface="Cambria"/>
              </a:rPr>
              <a:t> as thyself.</a:t>
            </a:r>
          </a:p>
        </p:txBody>
      </p:sp>
    </p:spTree>
    <p:extLst>
      <p:ext uri="{BB962C8B-B14F-4D97-AF65-F5344CB8AC3E}">
        <p14:creationId xmlns:p14="http://schemas.microsoft.com/office/powerpoint/2010/main" val="881546760"/>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36</a:t>
            </a:fld>
            <a:endParaRPr lang="en-US"/>
          </a:p>
        </p:txBody>
      </p:sp>
      <p:sp>
        <p:nvSpPr>
          <p:cNvPr id="5" name="TextBox 4"/>
          <p:cNvSpPr txBox="1"/>
          <p:nvPr/>
        </p:nvSpPr>
        <p:spPr>
          <a:xfrm>
            <a:off x="2590800" y="381000"/>
            <a:ext cx="6248400" cy="923330"/>
          </a:xfrm>
          <a:prstGeom prst="rect">
            <a:avLst/>
          </a:prstGeom>
          <a:noFill/>
        </p:spPr>
        <p:txBody>
          <a:bodyPr wrap="square" rtlCol="0">
            <a:spAutoFit/>
          </a:bodyPr>
          <a:lstStyle/>
          <a:p>
            <a:r>
              <a:rPr lang="en-US" sz="5400" dirty="0" smtClean="0"/>
              <a:t>Unconditional Love</a:t>
            </a:r>
            <a:endParaRPr lang="en-US" sz="5400" dirty="0"/>
          </a:p>
        </p:txBody>
      </p:sp>
      <p:sp>
        <p:nvSpPr>
          <p:cNvPr id="6" name="Rectangle 5"/>
          <p:cNvSpPr/>
          <p:nvPr/>
        </p:nvSpPr>
        <p:spPr>
          <a:xfrm>
            <a:off x="838200" y="1752600"/>
            <a:ext cx="8153400" cy="4893648"/>
          </a:xfrm>
          <a:prstGeom prst="rect">
            <a:avLst/>
          </a:prstGeom>
        </p:spPr>
        <p:txBody>
          <a:bodyPr wrap="square">
            <a:spAutoFit/>
          </a:bodyPr>
          <a:lstStyle/>
          <a:p>
            <a:pPr algn="ctr"/>
            <a:r>
              <a:rPr lang="en-US" sz="4000" dirty="0" smtClean="0">
                <a:latin typeface="Cambria"/>
                <a:cs typeface="Cambria"/>
              </a:rPr>
              <a:t>“We disagree constantly. In many ways, we seem more like enemies these days.”</a:t>
            </a:r>
          </a:p>
          <a:p>
            <a:pPr algn="ctr"/>
            <a:endParaRPr lang="en-US" sz="4000" dirty="0">
              <a:latin typeface="Cambria"/>
              <a:cs typeface="Cambria"/>
            </a:endParaRPr>
          </a:p>
          <a:p>
            <a:pPr algn="ctr"/>
            <a:r>
              <a:rPr lang="en-US" sz="4000" dirty="0">
                <a:latin typeface="Cambria"/>
                <a:cs typeface="Cambria"/>
              </a:rPr>
              <a:t>LUKE 6:35</a:t>
            </a:r>
          </a:p>
          <a:p>
            <a:pPr algn="ctr"/>
            <a:r>
              <a:rPr lang="en-US" sz="2800" i="1" dirty="0" smtClean="0">
                <a:latin typeface="Cambria"/>
                <a:cs typeface="Cambria"/>
              </a:rPr>
              <a:t>But </a:t>
            </a:r>
            <a:r>
              <a:rPr lang="en-US" sz="2800" i="1" dirty="0">
                <a:latin typeface="Cambria"/>
                <a:cs typeface="Cambria"/>
              </a:rPr>
              <a:t>love ye your enemies, and do good, and lend, hoping for nothing again; and your reward shall be great, and ye shall be the children of the Highest: for he is kind unto the unthankful and to the evil</a:t>
            </a:r>
            <a:r>
              <a:rPr lang="en-US" sz="2800" i="1" dirty="0" smtClean="0">
                <a:latin typeface="Cambria"/>
                <a:cs typeface="Cambria"/>
              </a:rPr>
              <a:t>.</a:t>
            </a:r>
            <a:endParaRPr lang="en-US" i="1" dirty="0">
              <a:latin typeface="Cambria"/>
              <a:cs typeface="Cambria"/>
            </a:endParaRPr>
          </a:p>
        </p:txBody>
      </p:sp>
    </p:spTree>
    <p:extLst>
      <p:ext uri="{BB962C8B-B14F-4D97-AF65-F5344CB8AC3E}">
        <p14:creationId xmlns:p14="http://schemas.microsoft.com/office/powerpoint/2010/main" val="2146471063"/>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PH01933J"/>
          <p:cNvPicPr>
            <a:picLocks noChangeAspect="1" noChangeArrowheads="1"/>
          </p:cNvPicPr>
          <p:nvPr/>
        </p:nvPicPr>
        <p:blipFill>
          <a:blip r:embed="rId3"/>
          <a:srcRect/>
          <a:stretch>
            <a:fillRect/>
          </a:stretch>
        </p:blipFill>
        <p:spPr bwMode="auto">
          <a:xfrm>
            <a:off x="228600" y="304800"/>
            <a:ext cx="8458200" cy="6300788"/>
          </a:xfrm>
          <a:prstGeom prst="rect">
            <a:avLst/>
          </a:prstGeom>
          <a:ln>
            <a:noFill/>
          </a:ln>
          <a:effectLst>
            <a:softEdge rad="112500"/>
          </a:effectLst>
        </p:spPr>
      </p:pic>
      <p:pic>
        <p:nvPicPr>
          <p:cNvPr id="57346" name="Picture 3" descr="C:\Documents and Settings\Barry Coffey\Local Settings\Temporary Internet Files\Content.IE5\Q9ABCMEX\MPj0430898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74613"/>
            <a:ext cx="9144000" cy="6708775"/>
          </a:xfrm>
          <a:prstGeom prst="rect">
            <a:avLst/>
          </a:prstGeom>
          <a:noFill/>
          <a:ln w="9525">
            <a:noFill/>
            <a:miter lim="800000"/>
            <a:headEnd/>
            <a:tailEnd/>
          </a:ln>
        </p:spPr>
      </p:pic>
      <p:sp>
        <p:nvSpPr>
          <p:cNvPr id="57347" name="Rectangle 5"/>
          <p:cNvSpPr>
            <a:spLocks noChangeArrowheads="1"/>
          </p:cNvSpPr>
          <p:nvPr/>
        </p:nvSpPr>
        <p:spPr bwMode="auto">
          <a:xfrm>
            <a:off x="152400" y="152400"/>
            <a:ext cx="2895600" cy="4240213"/>
          </a:xfrm>
          <a:prstGeom prst="rect">
            <a:avLst/>
          </a:prstGeom>
          <a:noFill/>
          <a:ln w="9525">
            <a:noFill/>
            <a:miter lim="800000"/>
            <a:headEnd/>
            <a:tailEnd/>
          </a:ln>
        </p:spPr>
        <p:txBody>
          <a:bodyPr>
            <a:spAutoFit/>
          </a:bodyPr>
          <a:lstStyle/>
          <a:p>
            <a:pPr algn="ctr" eaLnBrk="0" hangingPunct="0"/>
            <a:r>
              <a:rPr lang="en-US" sz="2800">
                <a:solidFill>
                  <a:schemeClr val="bg2"/>
                </a:solidFill>
              </a:rPr>
              <a:t>And Adam said, This is now bone of my bones, and flesh of my flesh: she shall be called Woman, because she was taken out of Man. </a:t>
            </a:r>
            <a:r>
              <a:rPr lang="en-US" sz="2000">
                <a:solidFill>
                  <a:schemeClr val="bg2"/>
                </a:solidFill>
              </a:rPr>
              <a:t>Genesis 2:23</a:t>
            </a:r>
          </a:p>
        </p:txBody>
      </p:sp>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37</a:t>
            </a:fld>
            <a:endParaRPr lang="en-US"/>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886200"/>
            <a:ext cx="3581400" cy="2819400"/>
          </a:xfrm>
        </p:spPr>
        <p:txBody>
          <a:bodyPr>
            <a:normAutofit/>
          </a:bodyPr>
          <a:lstStyle/>
          <a:p>
            <a:pPr algn="r"/>
            <a:r>
              <a:rPr lang="en-US" sz="2800" b="1" dirty="0"/>
              <a:t>GENESIS 2:24</a:t>
            </a:r>
          </a:p>
          <a:p>
            <a:pPr algn="r"/>
            <a:r>
              <a:rPr lang="en-US" sz="2400" i="1" dirty="0" smtClean="0"/>
              <a:t>Therefore </a:t>
            </a:r>
            <a:r>
              <a:rPr lang="en-US" sz="2400" i="1" dirty="0"/>
              <a:t>shall a man leave his father and his mother, and shall cleave unto his wife: and they shall be one flesh.</a:t>
            </a:r>
          </a:p>
          <a:p>
            <a:pPr algn="r"/>
            <a:endParaRPr lang="en-US" sz="2400" i="1" dirty="0">
              <a:solidFill>
                <a:schemeClr val="tx1"/>
              </a:solidFill>
            </a:endParaRPr>
          </a:p>
        </p:txBody>
      </p:sp>
      <p:sp>
        <p:nvSpPr>
          <p:cNvPr id="2" name="Title 1"/>
          <p:cNvSpPr>
            <a:spLocks noGrp="1"/>
          </p:cNvSpPr>
          <p:nvPr>
            <p:ph type="ctrTitle"/>
          </p:nvPr>
        </p:nvSpPr>
        <p:spPr>
          <a:xfrm>
            <a:off x="304800" y="304801"/>
            <a:ext cx="4343400" cy="1371600"/>
          </a:xfrm>
        </p:spPr>
        <p:txBody>
          <a:bodyPr>
            <a:normAutofit fontScale="90000"/>
          </a:bodyPr>
          <a:lstStyle/>
          <a:p>
            <a:pPr algn="r"/>
            <a:r>
              <a:rPr lang="en-US" dirty="0" smtClean="0">
                <a:latin typeface="Cambria" pitchFamily="18" charset="0"/>
              </a:rPr>
              <a:t>The</a:t>
            </a:r>
            <a:br>
              <a:rPr lang="en-US" dirty="0" smtClean="0">
                <a:latin typeface="Cambria" pitchFamily="18" charset="0"/>
              </a:rPr>
            </a:br>
            <a:r>
              <a:rPr lang="en-US" sz="4800" dirty="0" smtClean="0">
                <a:latin typeface="Cambria" pitchFamily="18" charset="0"/>
              </a:rPr>
              <a:t> </a:t>
            </a:r>
            <a:r>
              <a:rPr lang="en-US" sz="4000" dirty="0" smtClean="0">
                <a:latin typeface="Cambria" pitchFamily="18" charset="0"/>
              </a:rPr>
              <a:t>Journey</a:t>
            </a:r>
            <a:r>
              <a:rPr lang="en-US" sz="1400" i="1" cap="none" dirty="0" smtClean="0">
                <a:latin typeface="Cambria" pitchFamily="18" charset="0"/>
              </a:rPr>
              <a:t/>
            </a:r>
            <a:br>
              <a:rPr lang="en-US" sz="1400" i="1" cap="none" dirty="0" smtClean="0">
                <a:latin typeface="Cambria" pitchFamily="18" charset="0"/>
              </a:rPr>
            </a:br>
            <a:r>
              <a:rPr lang="en-US" sz="1400" i="1" cap="none" dirty="0" smtClean="0">
                <a:latin typeface="Cambria" pitchFamily="18" charset="0"/>
              </a:rPr>
              <a:t>Risking Everything To Reach Eternity!</a:t>
            </a:r>
            <a:endParaRPr lang="en-US" sz="4800" i="1" dirty="0">
              <a:latin typeface="Cambria"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800" y="77772"/>
            <a:ext cx="4495800" cy="7313628"/>
          </a:xfrm>
          <a:prstGeom prst="rect">
            <a:avLst/>
          </a:prstGeom>
          <a:noFill/>
          <a:ln>
            <a:noFill/>
          </a:ln>
          <a:effectLst>
            <a:glow rad="228600">
              <a:schemeClr val="accent6">
                <a:satMod val="175000"/>
                <a:alpha val="40000"/>
              </a:schemeClr>
            </a:glow>
          </a:effectLst>
        </p:spPr>
      </p:pic>
      <p:sp>
        <p:nvSpPr>
          <p:cNvPr id="5" name="TextBox 4"/>
          <p:cNvSpPr txBox="1"/>
          <p:nvPr/>
        </p:nvSpPr>
        <p:spPr>
          <a:xfrm>
            <a:off x="76200" y="1828800"/>
            <a:ext cx="4572000" cy="1754326"/>
          </a:xfrm>
          <a:prstGeom prst="rect">
            <a:avLst/>
          </a:prstGeom>
          <a:noFill/>
        </p:spPr>
        <p:txBody>
          <a:bodyPr wrap="square" rtlCol="0">
            <a:spAutoFit/>
          </a:bodyPr>
          <a:lstStyle/>
          <a:p>
            <a:pPr algn="r"/>
            <a:r>
              <a:rPr lang="en-US" sz="5400" dirty="0" smtClean="0">
                <a:latin typeface="Cambria" pitchFamily="18" charset="0"/>
              </a:rPr>
              <a:t>Navigating Passageways</a:t>
            </a:r>
            <a:endParaRPr lang="en-US" sz="5400" dirty="0">
              <a:latin typeface="Cambria" pitchFamily="18" charset="0"/>
            </a:endParaRPr>
          </a:p>
        </p:txBody>
      </p:sp>
    </p:spTree>
    <p:extLst>
      <p:ext uri="{BB962C8B-B14F-4D97-AF65-F5344CB8AC3E}">
        <p14:creationId xmlns:p14="http://schemas.microsoft.com/office/powerpoint/2010/main" val="90223137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11/15/17</a:t>
            </a:r>
            <a:endParaRPr lang="en-US"/>
          </a:p>
        </p:txBody>
      </p:sp>
      <p:sp>
        <p:nvSpPr>
          <p:cNvPr id="5" name="Footer Placeholder 4"/>
          <p:cNvSpPr>
            <a:spLocks noGrp="1"/>
          </p:cNvSpPr>
          <p:nvPr>
            <p:ph type="ftr" sz="quarter" idx="11"/>
          </p:nvPr>
        </p:nvSpPr>
        <p:spPr/>
        <p:txBody>
          <a:bodyPr/>
          <a:lstStyle/>
          <a:p>
            <a:r>
              <a:rPr lang="en-US" smtClean="0"/>
              <a:t>Pride &amp; Confidence 2</a:t>
            </a: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5</a:t>
            </a:fld>
            <a:endParaRPr lang="en-US"/>
          </a:p>
        </p:txBody>
      </p:sp>
      <p:sp>
        <p:nvSpPr>
          <p:cNvPr id="8" name="Right Arrow 7"/>
          <p:cNvSpPr/>
          <p:nvPr/>
        </p:nvSpPr>
        <p:spPr>
          <a:xfrm rot="16200000">
            <a:off x="3163824" y="1682496"/>
            <a:ext cx="2468880" cy="1042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83730" y="50244"/>
            <a:ext cx="3706664" cy="830997"/>
          </a:xfrm>
          <a:prstGeom prst="rect">
            <a:avLst/>
          </a:prstGeom>
          <a:noFill/>
        </p:spPr>
        <p:txBody>
          <a:bodyPr wrap="none" rtlCol="0">
            <a:spAutoFit/>
          </a:bodyPr>
          <a:lstStyle/>
          <a:p>
            <a:r>
              <a:rPr lang="en-US" sz="4800" b="1" dirty="0" smtClean="0">
                <a:latin typeface="Arial" panose="020B0604020202020204" pitchFamily="34" charset="0"/>
                <a:cs typeface="Arial" panose="020B0604020202020204" pitchFamily="34" charset="0"/>
              </a:rPr>
              <a:t>God: </a:t>
            </a:r>
            <a:r>
              <a:rPr lang="en-US" sz="3200" b="1" dirty="0" smtClean="0">
                <a:solidFill>
                  <a:srgbClr val="FFFF00"/>
                </a:solidFill>
                <a:latin typeface="Arial" panose="020B0604020202020204" pitchFamily="34" charset="0"/>
                <a:cs typeface="Arial" panose="020B0604020202020204" pitchFamily="34" charset="0"/>
              </a:rPr>
              <a:t>New Birth</a:t>
            </a:r>
            <a:endParaRPr lang="en-US" sz="3200" b="1" dirty="0">
              <a:solidFill>
                <a:srgbClr val="FFFF00"/>
              </a:solidFill>
              <a:latin typeface="Arial" panose="020B0604020202020204" pitchFamily="34" charset="0"/>
              <a:cs typeface="Arial" panose="020B0604020202020204" pitchFamily="34" charset="0"/>
            </a:endParaRPr>
          </a:p>
        </p:txBody>
      </p:sp>
      <p:sp>
        <p:nvSpPr>
          <p:cNvPr id="10" name="TextBox 9"/>
          <p:cNvSpPr txBox="1"/>
          <p:nvPr/>
        </p:nvSpPr>
        <p:spPr>
          <a:xfrm>
            <a:off x="3866166" y="3500210"/>
            <a:ext cx="1040670" cy="830997"/>
          </a:xfrm>
          <a:prstGeom prst="rect">
            <a:avLst/>
          </a:prstGeom>
          <a:noFill/>
        </p:spPr>
        <p:txBody>
          <a:bodyPr wrap="none" rtlCol="0">
            <a:spAutoFit/>
          </a:bodyPr>
          <a:lstStyle/>
          <a:p>
            <a:r>
              <a:rPr lang="en-US" sz="4800" b="1" dirty="0" smtClean="0">
                <a:solidFill>
                  <a:srgbClr val="FFFF00"/>
                </a:solidFill>
                <a:latin typeface="Arial" panose="020B0604020202020204" pitchFamily="34" charset="0"/>
                <a:cs typeface="Arial" panose="020B0604020202020204" pitchFamily="34" charset="0"/>
              </a:rPr>
              <a:t>Me</a:t>
            </a:r>
            <a:endParaRPr lang="en-US" sz="4800" b="1" dirty="0">
              <a:solidFill>
                <a:srgbClr val="FFFF00"/>
              </a:solidFill>
              <a:latin typeface="Arial" panose="020B0604020202020204" pitchFamily="34" charset="0"/>
              <a:cs typeface="Arial" panose="020B0604020202020204" pitchFamily="34" charset="0"/>
            </a:endParaRPr>
          </a:p>
        </p:txBody>
      </p:sp>
      <p:sp>
        <p:nvSpPr>
          <p:cNvPr id="11" name="TextBox 10"/>
          <p:cNvSpPr txBox="1"/>
          <p:nvPr/>
        </p:nvSpPr>
        <p:spPr>
          <a:xfrm>
            <a:off x="152400" y="3200400"/>
            <a:ext cx="2899652" cy="1200329"/>
          </a:xfrm>
          <a:prstGeom prst="rect">
            <a:avLst/>
          </a:prstGeom>
          <a:noFill/>
        </p:spPr>
        <p:txBody>
          <a:bodyPr wrap="none" rtlCol="0">
            <a:spAutoFit/>
          </a:bodyPr>
          <a:lstStyle/>
          <a:p>
            <a:r>
              <a:rPr lang="en-US" sz="3600" b="1" dirty="0" smtClean="0">
                <a:solidFill>
                  <a:srgbClr val="FFFF00"/>
                </a:solidFill>
                <a:latin typeface="Arial" panose="020B0604020202020204" pitchFamily="34" charset="0"/>
                <a:cs typeface="Arial" panose="020B0604020202020204" pitchFamily="34" charset="0"/>
              </a:rPr>
              <a:t>Our Witness</a:t>
            </a:r>
          </a:p>
          <a:p>
            <a:r>
              <a:rPr lang="en-US" sz="3600" b="1" dirty="0" smtClean="0">
                <a:latin typeface="Arial" panose="020B0604020202020204" pitchFamily="34" charset="0"/>
                <a:cs typeface="Arial" panose="020B0604020202020204" pitchFamily="34" charset="0"/>
              </a:rPr>
              <a:t>Outsiders</a:t>
            </a:r>
            <a:endParaRPr lang="en-US" sz="3600" b="1" dirty="0">
              <a:latin typeface="Arial" panose="020B0604020202020204" pitchFamily="34" charset="0"/>
              <a:cs typeface="Arial" panose="020B0604020202020204" pitchFamily="34" charset="0"/>
            </a:endParaRPr>
          </a:p>
        </p:txBody>
      </p:sp>
      <p:sp>
        <p:nvSpPr>
          <p:cNvPr id="12" name="Rectangle 11"/>
          <p:cNvSpPr/>
          <p:nvPr/>
        </p:nvSpPr>
        <p:spPr>
          <a:xfrm>
            <a:off x="152400" y="4648200"/>
            <a:ext cx="3695922" cy="1569660"/>
          </a:xfrm>
          <a:prstGeom prst="rect">
            <a:avLst/>
          </a:prstGeom>
        </p:spPr>
        <p:txBody>
          <a:bodyPr wrap="square">
            <a:spAutoFit/>
          </a:bodyPr>
          <a:lstStyle/>
          <a:p>
            <a:r>
              <a:rPr lang="en-US" sz="2400" i="1" dirty="0" smtClean="0">
                <a:latin typeface="+mj-lt"/>
              </a:rPr>
              <a:t>Walk </a:t>
            </a:r>
            <a:r>
              <a:rPr lang="en-US" sz="2400" i="1" dirty="0">
                <a:latin typeface="+mj-lt"/>
              </a:rPr>
              <a:t>in wisdom toward them that are without, redeeming the time. </a:t>
            </a:r>
          </a:p>
          <a:p>
            <a:r>
              <a:rPr lang="en-US" sz="2400" dirty="0" smtClean="0">
                <a:latin typeface="+mj-lt"/>
              </a:rPr>
              <a:t>(Col. </a:t>
            </a:r>
            <a:r>
              <a:rPr lang="en-US" sz="2400" dirty="0">
                <a:latin typeface="+mj-lt"/>
              </a:rPr>
              <a:t>4:</a:t>
            </a:r>
            <a:r>
              <a:rPr lang="en-US" sz="2400" dirty="0" smtClean="0">
                <a:latin typeface="+mj-lt"/>
              </a:rPr>
              <a:t>5)</a:t>
            </a:r>
            <a:endParaRPr lang="en-US" sz="2400" dirty="0">
              <a:latin typeface="+mj-lt"/>
            </a:endParaRPr>
          </a:p>
        </p:txBody>
      </p:sp>
      <p:sp>
        <p:nvSpPr>
          <p:cNvPr id="13" name="Right Arrow 12"/>
          <p:cNvSpPr/>
          <p:nvPr/>
        </p:nvSpPr>
        <p:spPr>
          <a:xfrm rot="10800000">
            <a:off x="2796040" y="3703320"/>
            <a:ext cx="1053584" cy="39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953000" y="3731333"/>
            <a:ext cx="1368552" cy="39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24600" y="3276600"/>
            <a:ext cx="2749521" cy="1200329"/>
          </a:xfrm>
          <a:prstGeom prst="rect">
            <a:avLst/>
          </a:prstGeom>
        </p:spPr>
        <p:txBody>
          <a:bodyPr wrap="none">
            <a:spAutoFit/>
          </a:bodyPr>
          <a:lstStyle/>
          <a:p>
            <a:r>
              <a:rPr lang="en-US" sz="3600" b="1" dirty="0" smtClean="0">
                <a:solidFill>
                  <a:srgbClr val="FFFF00"/>
                </a:solidFill>
                <a:latin typeface="Arial" panose="020B0604020202020204" pitchFamily="34" charset="0"/>
                <a:cs typeface="Arial" panose="020B0604020202020204" pitchFamily="34" charset="0"/>
              </a:rPr>
              <a:t>The Church</a:t>
            </a:r>
          </a:p>
          <a:p>
            <a:r>
              <a:rPr lang="en-US" sz="3600" b="1" dirty="0" smtClean="0">
                <a:latin typeface="Arial" panose="020B0604020202020204" pitchFamily="34" charset="0"/>
                <a:cs typeface="Arial" panose="020B0604020202020204" pitchFamily="34" charset="0"/>
              </a:rPr>
              <a:t>Local Body</a:t>
            </a:r>
            <a:endParaRPr lang="en-US" sz="3600" dirty="0"/>
          </a:p>
        </p:txBody>
      </p:sp>
      <p:sp>
        <p:nvSpPr>
          <p:cNvPr id="17" name="Rectangle 16"/>
          <p:cNvSpPr/>
          <p:nvPr/>
        </p:nvSpPr>
        <p:spPr>
          <a:xfrm>
            <a:off x="5257800" y="4717934"/>
            <a:ext cx="3775902" cy="1569660"/>
          </a:xfrm>
          <a:prstGeom prst="rect">
            <a:avLst/>
          </a:prstGeom>
        </p:spPr>
        <p:txBody>
          <a:bodyPr wrap="square">
            <a:spAutoFit/>
          </a:bodyPr>
          <a:lstStyle/>
          <a:p>
            <a:pPr algn="r"/>
            <a:r>
              <a:rPr lang="en-US" sz="2400" i="1" dirty="0" smtClean="0">
                <a:latin typeface="+mj-lt"/>
              </a:rPr>
              <a:t>So </a:t>
            </a:r>
            <a:r>
              <a:rPr lang="en-US" sz="2400" i="1" dirty="0">
                <a:latin typeface="+mj-lt"/>
              </a:rPr>
              <a:t>we, being many, are one body in Christ, and every one members one of another. </a:t>
            </a:r>
            <a:r>
              <a:rPr lang="en-US" sz="2400" i="1" dirty="0" smtClean="0">
                <a:latin typeface="+mj-lt"/>
              </a:rPr>
              <a:t>  (</a:t>
            </a:r>
            <a:r>
              <a:rPr lang="en-US" sz="2000" dirty="0" smtClean="0">
                <a:latin typeface="+mj-lt"/>
              </a:rPr>
              <a:t>Rom.  </a:t>
            </a:r>
            <a:r>
              <a:rPr lang="en-US" sz="2000" dirty="0">
                <a:latin typeface="+mj-lt"/>
              </a:rPr>
              <a:t>12:</a:t>
            </a:r>
            <a:r>
              <a:rPr lang="en-US" sz="2000" dirty="0" smtClean="0">
                <a:latin typeface="+mj-lt"/>
              </a:rPr>
              <a:t>5)</a:t>
            </a:r>
            <a:endParaRPr lang="en-US" sz="2000" dirty="0">
              <a:latin typeface="+mj-lt"/>
            </a:endParaRPr>
          </a:p>
        </p:txBody>
      </p:sp>
    </p:spTree>
    <p:extLst>
      <p:ext uri="{BB962C8B-B14F-4D97-AF65-F5344CB8AC3E}">
        <p14:creationId xmlns:p14="http://schemas.microsoft.com/office/powerpoint/2010/main" val="114805692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11/15/17</a:t>
            </a:r>
            <a:endParaRPr lang="en-US"/>
          </a:p>
        </p:txBody>
      </p:sp>
      <p:sp>
        <p:nvSpPr>
          <p:cNvPr id="5" name="Footer Placeholder 4"/>
          <p:cNvSpPr>
            <a:spLocks noGrp="1"/>
          </p:cNvSpPr>
          <p:nvPr>
            <p:ph type="ftr" sz="quarter" idx="11"/>
          </p:nvPr>
        </p:nvSpPr>
        <p:spPr/>
        <p:txBody>
          <a:bodyPr/>
          <a:lstStyle/>
          <a:p>
            <a:r>
              <a:rPr lang="en-US" smtClean="0"/>
              <a:t>Pride &amp; Confidence 2</a:t>
            </a: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6</a:t>
            </a:fld>
            <a:endParaRPr lang="en-US"/>
          </a:p>
        </p:txBody>
      </p:sp>
      <p:sp>
        <p:nvSpPr>
          <p:cNvPr id="8" name="Right Arrow 7"/>
          <p:cNvSpPr/>
          <p:nvPr/>
        </p:nvSpPr>
        <p:spPr>
          <a:xfrm rot="16200000">
            <a:off x="3511296" y="1335024"/>
            <a:ext cx="1773936" cy="1042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83730" y="50244"/>
            <a:ext cx="3706664" cy="830997"/>
          </a:xfrm>
          <a:prstGeom prst="rect">
            <a:avLst/>
          </a:prstGeom>
          <a:noFill/>
        </p:spPr>
        <p:txBody>
          <a:bodyPr wrap="none" rtlCol="0">
            <a:spAutoFit/>
          </a:bodyPr>
          <a:lstStyle/>
          <a:p>
            <a:r>
              <a:rPr lang="en-US" sz="4800" b="1" dirty="0" smtClean="0">
                <a:latin typeface="Arial" panose="020B0604020202020204" pitchFamily="34" charset="0"/>
                <a:cs typeface="Arial" panose="020B0604020202020204" pitchFamily="34" charset="0"/>
              </a:rPr>
              <a:t>God: </a:t>
            </a:r>
            <a:r>
              <a:rPr lang="en-US" sz="3200" b="1" dirty="0" smtClean="0">
                <a:solidFill>
                  <a:srgbClr val="FFFF00"/>
                </a:solidFill>
                <a:latin typeface="Arial" panose="020B0604020202020204" pitchFamily="34" charset="0"/>
                <a:cs typeface="Arial" panose="020B0604020202020204" pitchFamily="34" charset="0"/>
              </a:rPr>
              <a:t>New Birth</a:t>
            </a:r>
            <a:endParaRPr lang="en-US" sz="3200" b="1" dirty="0">
              <a:solidFill>
                <a:srgbClr val="FFFF00"/>
              </a:solidFill>
              <a:latin typeface="Arial" panose="020B0604020202020204" pitchFamily="34" charset="0"/>
              <a:cs typeface="Arial" panose="020B0604020202020204" pitchFamily="34" charset="0"/>
            </a:endParaRPr>
          </a:p>
        </p:txBody>
      </p:sp>
      <p:sp>
        <p:nvSpPr>
          <p:cNvPr id="10" name="TextBox 9"/>
          <p:cNvSpPr txBox="1"/>
          <p:nvPr/>
        </p:nvSpPr>
        <p:spPr>
          <a:xfrm>
            <a:off x="1905000" y="2831223"/>
            <a:ext cx="5269391" cy="3139321"/>
          </a:xfrm>
          <a:prstGeom prst="rect">
            <a:avLst/>
          </a:prstGeom>
          <a:noFill/>
        </p:spPr>
        <p:txBody>
          <a:bodyPr wrap="none" rtlCol="0">
            <a:spAutoFit/>
          </a:bodyPr>
          <a:lstStyle/>
          <a:p>
            <a:pPr algn="ctr"/>
            <a:r>
              <a:rPr lang="en-US" sz="6600" b="1" dirty="0" smtClean="0">
                <a:solidFill>
                  <a:srgbClr val="FFFF00"/>
                </a:solidFill>
                <a:latin typeface="Arial" panose="020B0604020202020204" pitchFamily="34" charset="0"/>
                <a:cs typeface="Arial" panose="020B0604020202020204" pitchFamily="34" charset="0"/>
              </a:rPr>
              <a:t>The</a:t>
            </a:r>
          </a:p>
          <a:p>
            <a:pPr algn="ctr"/>
            <a:r>
              <a:rPr lang="en-US" sz="6600" b="1" dirty="0" smtClean="0">
                <a:solidFill>
                  <a:srgbClr val="FFFF00"/>
                </a:solidFill>
                <a:latin typeface="Arial" panose="020B0604020202020204" pitchFamily="34" charset="0"/>
                <a:cs typeface="Arial" panose="020B0604020202020204" pitchFamily="34" charset="0"/>
              </a:rPr>
              <a:t>Marriage</a:t>
            </a:r>
          </a:p>
          <a:p>
            <a:pPr algn="ctr"/>
            <a:r>
              <a:rPr lang="en-US" sz="6600" b="1" dirty="0" smtClean="0">
                <a:solidFill>
                  <a:srgbClr val="FFFF00"/>
                </a:solidFill>
                <a:latin typeface="Arial" panose="020B0604020202020204" pitchFamily="34" charset="0"/>
                <a:cs typeface="Arial" panose="020B0604020202020204" pitchFamily="34" charset="0"/>
              </a:rPr>
              <a:t>Relationship</a:t>
            </a:r>
            <a:endParaRPr lang="en-US" sz="6600" b="1" dirty="0">
              <a:solidFill>
                <a:srgbClr val="FFFF00"/>
              </a:solidFill>
              <a:latin typeface="Arial" panose="020B0604020202020204" pitchFamily="34" charset="0"/>
              <a:cs typeface="Arial" panose="020B0604020202020204" pitchFamily="34" charset="0"/>
            </a:endParaRPr>
          </a:p>
        </p:txBody>
      </p:sp>
      <p:sp>
        <p:nvSpPr>
          <p:cNvPr id="2" name="Rectangle 1"/>
          <p:cNvSpPr/>
          <p:nvPr/>
        </p:nvSpPr>
        <p:spPr>
          <a:xfrm>
            <a:off x="4472280" y="2140880"/>
            <a:ext cx="4572000" cy="646331"/>
          </a:xfrm>
          <a:prstGeom prst="rect">
            <a:avLst/>
          </a:prstGeom>
        </p:spPr>
        <p:txBody>
          <a:bodyPr>
            <a:spAutoFit/>
          </a:bodyPr>
          <a:lstStyle/>
          <a:p>
            <a:pPr algn="ctr"/>
            <a:r>
              <a:rPr lang="en-US" i="1" dirty="0">
                <a:solidFill>
                  <a:srgbClr val="FFFF00"/>
                </a:solidFill>
                <a:latin typeface="Cambria" pitchFamily="18" charset="0"/>
              </a:rPr>
              <a:t>“Two are better than one…”</a:t>
            </a:r>
          </a:p>
          <a:p>
            <a:pPr algn="ctr"/>
            <a:r>
              <a:rPr lang="en-US" dirty="0">
                <a:solidFill>
                  <a:srgbClr val="FFFF00"/>
                </a:solidFill>
                <a:latin typeface="Cambria" pitchFamily="18" charset="0"/>
              </a:rPr>
              <a:t>ECCLESIASTES 4:9</a:t>
            </a:r>
            <a:endParaRPr lang="en-US" i="1" dirty="0">
              <a:solidFill>
                <a:srgbClr val="FFFF00"/>
              </a:solidFill>
              <a:latin typeface="Cambria" pitchFamily="18" charset="0"/>
            </a:endParaRPr>
          </a:p>
        </p:txBody>
      </p:sp>
      <p:pic>
        <p:nvPicPr>
          <p:cNvPr id="18" name="Picture 2" descr="http://us.cdn3.123rf.com/168nwm/melis/melis1007/melis100700010/7354329-hands-and-rings-on-wedding-bouque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2031" y="1473445"/>
            <a:ext cx="1315357" cy="198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3897972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7</a:t>
            </a:fld>
            <a:endParaRPr lang="en-US"/>
          </a:p>
        </p:txBody>
      </p:sp>
      <p:sp>
        <p:nvSpPr>
          <p:cNvPr id="5" name="Rectangle 4"/>
          <p:cNvSpPr/>
          <p:nvPr/>
        </p:nvSpPr>
        <p:spPr>
          <a:xfrm>
            <a:off x="990600" y="76200"/>
            <a:ext cx="8001000" cy="6124754"/>
          </a:xfrm>
          <a:prstGeom prst="rect">
            <a:avLst/>
          </a:prstGeom>
          <a:solidFill>
            <a:schemeClr val="tx2">
              <a:lumMod val="10000"/>
            </a:schemeClr>
          </a:solidFill>
        </p:spPr>
        <p:txBody>
          <a:bodyPr wrap="square">
            <a:spAutoFit/>
          </a:bodyPr>
          <a:lstStyle/>
          <a:p>
            <a:r>
              <a:rPr lang="en-US" sz="4000" b="1" dirty="0" smtClean="0">
                <a:latin typeface="+mj-lt"/>
              </a:rPr>
              <a:t>THE.KINSMAN.REDEEMER</a:t>
            </a:r>
          </a:p>
          <a:p>
            <a:r>
              <a:rPr lang="en-US" sz="3200" dirty="0">
                <a:latin typeface="+mj-lt"/>
              </a:rPr>
              <a:t>	</a:t>
            </a:r>
            <a:r>
              <a:rPr lang="en-US" sz="3200" dirty="0" smtClean="0">
                <a:latin typeface="+mj-lt"/>
              </a:rPr>
              <a:t>45 </a:t>
            </a:r>
            <a:r>
              <a:rPr lang="en-US" sz="3200" dirty="0">
                <a:latin typeface="+mj-lt"/>
              </a:rPr>
              <a:t>Yesterday morning we were lying in bed a little late</a:t>
            </a:r>
            <a:r>
              <a:rPr lang="en-US" sz="3200" dirty="0" smtClean="0">
                <a:latin typeface="+mj-lt"/>
              </a:rPr>
              <a:t>, </a:t>
            </a:r>
            <a:r>
              <a:rPr lang="en-US" sz="3200" dirty="0">
                <a:latin typeface="+mj-lt"/>
              </a:rPr>
              <a:t>we got to speaking about different things</a:t>
            </a:r>
            <a:r>
              <a:rPr lang="en-US" sz="3200" dirty="0" smtClean="0">
                <a:latin typeface="+mj-lt"/>
              </a:rPr>
              <a:t>, </a:t>
            </a:r>
            <a:r>
              <a:rPr lang="en-US" sz="3200" dirty="0">
                <a:latin typeface="+mj-lt"/>
              </a:rPr>
              <a:t>"What was hatred</a:t>
            </a:r>
            <a:r>
              <a:rPr lang="en-US" sz="3200" dirty="0" smtClean="0">
                <a:latin typeface="+mj-lt"/>
              </a:rPr>
              <a:t>?” I </a:t>
            </a:r>
            <a:r>
              <a:rPr lang="en-US" sz="3200" dirty="0">
                <a:latin typeface="+mj-lt"/>
              </a:rPr>
              <a:t>said, "</a:t>
            </a:r>
            <a:r>
              <a:rPr lang="en-US" sz="3200" i="1" dirty="0">
                <a:latin typeface="+mj-lt"/>
              </a:rPr>
              <a:t>Hatred had a beginning so it has to have an end. Love had no beginning, so it has no end. Hatred is forever. Love is eternal</a:t>
            </a:r>
            <a:r>
              <a:rPr lang="en-US" sz="3200" i="1" dirty="0" smtClean="0">
                <a:latin typeface="+mj-lt"/>
              </a:rPr>
              <a:t>.”</a:t>
            </a:r>
          </a:p>
          <a:p>
            <a:r>
              <a:rPr lang="en-US" sz="3200" dirty="0">
                <a:latin typeface="+mj-lt"/>
              </a:rPr>
              <a:t>	</a:t>
            </a:r>
            <a:r>
              <a:rPr lang="en-US" sz="3200" dirty="0" smtClean="0">
                <a:latin typeface="+mj-lt"/>
              </a:rPr>
              <a:t> And </a:t>
            </a:r>
            <a:r>
              <a:rPr lang="en-US" sz="3200" dirty="0">
                <a:latin typeface="+mj-lt"/>
              </a:rPr>
              <a:t>when a man loves a woman and marries her because she's just pretty, there'll be an end to that. But when a man finds a woman that he loves, he don't know why, but he loves her... </a:t>
            </a:r>
          </a:p>
        </p:txBody>
      </p:sp>
    </p:spTree>
    <p:extLst>
      <p:ext uri="{BB962C8B-B14F-4D97-AF65-F5344CB8AC3E}">
        <p14:creationId xmlns:p14="http://schemas.microsoft.com/office/powerpoint/2010/main" val="55314850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11-26-2017</a:t>
            </a:r>
            <a:endParaRPr lang="en-US"/>
          </a:p>
        </p:txBody>
      </p:sp>
      <p:sp>
        <p:nvSpPr>
          <p:cNvPr id="3" name="Footer Placeholder 2"/>
          <p:cNvSpPr>
            <a:spLocks noGrp="1"/>
          </p:cNvSpPr>
          <p:nvPr>
            <p:ph type="ftr" sz="quarter" idx="11"/>
          </p:nvPr>
        </p:nvSpPr>
        <p:spPr/>
        <p:txBody>
          <a:bodyPr/>
          <a:lstStyle/>
          <a:p>
            <a:pPr>
              <a:defRPr/>
            </a:pPr>
            <a:r>
              <a:rPr lang="en-US" smtClean="0"/>
              <a:t>What Do We Believe 11 Marriage</a:t>
            </a:r>
            <a:endParaRPr lang="en-US"/>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8</a:t>
            </a:fld>
            <a:endParaRPr lang="en-US"/>
          </a:p>
        </p:txBody>
      </p:sp>
      <p:sp>
        <p:nvSpPr>
          <p:cNvPr id="5" name="Rectangle 4"/>
          <p:cNvSpPr/>
          <p:nvPr/>
        </p:nvSpPr>
        <p:spPr>
          <a:xfrm>
            <a:off x="1143000" y="228600"/>
            <a:ext cx="7696200" cy="5509200"/>
          </a:xfrm>
          <a:prstGeom prst="rect">
            <a:avLst/>
          </a:prstGeom>
          <a:solidFill>
            <a:schemeClr val="tx2">
              <a:lumMod val="10000"/>
            </a:schemeClr>
          </a:solidFill>
        </p:spPr>
        <p:txBody>
          <a:bodyPr wrap="square">
            <a:spAutoFit/>
          </a:bodyPr>
          <a:lstStyle/>
          <a:p>
            <a:r>
              <a:rPr lang="en-US" sz="3200" dirty="0" smtClean="0">
                <a:latin typeface="+mj-lt"/>
              </a:rPr>
              <a:t>	</a:t>
            </a:r>
            <a:r>
              <a:rPr lang="en-US" sz="3200" dirty="0">
                <a:latin typeface="+mj-lt"/>
              </a:rPr>
              <a:t>And she finds the man that she loves, no matter what he looks like... </a:t>
            </a:r>
          </a:p>
          <a:p>
            <a:r>
              <a:rPr lang="en-US" sz="3200" dirty="0" smtClean="0">
                <a:latin typeface="+mj-lt"/>
              </a:rPr>
              <a:t>He </a:t>
            </a:r>
            <a:r>
              <a:rPr lang="en-US" sz="3200" dirty="0">
                <a:latin typeface="+mj-lt"/>
              </a:rPr>
              <a:t>loves her. She loves him. That's an eternal mate in glory. </a:t>
            </a:r>
            <a:r>
              <a:rPr lang="en-US" sz="3200" dirty="0" smtClean="0">
                <a:latin typeface="+mj-lt"/>
              </a:rPr>
              <a:t>Death </a:t>
            </a:r>
            <a:r>
              <a:rPr lang="en-US" sz="3200" dirty="0">
                <a:latin typeface="+mj-lt"/>
              </a:rPr>
              <a:t>nor nothing else can ever separate them. </a:t>
            </a:r>
            <a:r>
              <a:rPr lang="en-US" sz="3200" dirty="0" smtClean="0">
                <a:latin typeface="+mj-lt"/>
              </a:rPr>
              <a:t>	Because </a:t>
            </a:r>
            <a:r>
              <a:rPr lang="en-US" sz="3200" dirty="0">
                <a:latin typeface="+mj-lt"/>
              </a:rPr>
              <a:t>they are from eternity, and they stepped out into space of time, and will return back to eternity. Eternity has dropped down in a body called time, then it goes right back up into eternity again. It cannot perish</a:t>
            </a:r>
            <a:r>
              <a:rPr lang="en-US" sz="3200" dirty="0" smtClean="0">
                <a:latin typeface="+mj-lt"/>
              </a:rPr>
              <a:t>.</a:t>
            </a:r>
          </a:p>
          <a:p>
            <a:pPr algn="r"/>
            <a:r>
              <a:rPr lang="en-US" sz="3200" dirty="0"/>
              <a:t>60-1002</a:t>
            </a:r>
            <a:endParaRPr lang="en-US" sz="3200" dirty="0">
              <a:latin typeface="+mj-lt"/>
            </a:endParaRPr>
          </a:p>
        </p:txBody>
      </p:sp>
    </p:spTree>
    <p:extLst>
      <p:ext uri="{BB962C8B-B14F-4D97-AF65-F5344CB8AC3E}">
        <p14:creationId xmlns:p14="http://schemas.microsoft.com/office/powerpoint/2010/main" val="17765957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89087"/>
            <a:ext cx="8077200" cy="5570756"/>
          </a:xfrm>
          <a:prstGeom prst="rect">
            <a:avLst/>
          </a:prstGeom>
          <a:solidFill>
            <a:schemeClr val="bg1"/>
          </a:solidFill>
        </p:spPr>
        <p:txBody>
          <a:bodyPr wrap="square">
            <a:spAutoFit/>
          </a:bodyPr>
          <a:lstStyle/>
          <a:p>
            <a:r>
              <a:rPr lang="en-US" sz="4000" b="1" dirty="0" smtClean="0">
                <a:latin typeface="+mj-lt"/>
              </a:rPr>
              <a:t>SPIRITUAL.FOOD.IN.DUE.SEASON</a:t>
            </a:r>
          </a:p>
          <a:p>
            <a:r>
              <a:rPr lang="en-US" sz="2800" dirty="0" smtClean="0">
                <a:latin typeface="+mj-lt"/>
              </a:rPr>
              <a:t>	</a:t>
            </a:r>
            <a:r>
              <a:rPr lang="en-US" sz="3200" dirty="0" smtClean="0">
                <a:latin typeface="+mj-lt"/>
              </a:rPr>
              <a:t>1 Jesus said, "Do you now believe</a:t>
            </a:r>
            <a:r>
              <a:rPr lang="mr-IN" sz="3200" dirty="0" smtClean="0">
                <a:latin typeface="+mj-lt"/>
              </a:rPr>
              <a:t>…</a:t>
            </a:r>
            <a:r>
              <a:rPr lang="en-US" sz="3200" dirty="0" smtClean="0">
                <a:latin typeface="+mj-lt"/>
              </a:rPr>
              <a:t>?” They said, </a:t>
            </a:r>
            <a:r>
              <a:rPr lang="en-US" sz="3200" i="1" dirty="0" smtClean="0">
                <a:latin typeface="+mj-lt"/>
              </a:rPr>
              <a:t>"We believe that Thou </a:t>
            </a:r>
            <a:r>
              <a:rPr lang="en-US" sz="3200" i="1" dirty="0" err="1" smtClean="0">
                <a:latin typeface="+mj-lt"/>
              </a:rPr>
              <a:t>knowest</a:t>
            </a:r>
            <a:r>
              <a:rPr lang="en-US" sz="3200" i="1" dirty="0" smtClean="0">
                <a:latin typeface="+mj-lt"/>
              </a:rPr>
              <a:t> all things and need that no man teach Thee." </a:t>
            </a:r>
            <a:r>
              <a:rPr lang="en-US" sz="3200" dirty="0" smtClean="0">
                <a:solidFill>
                  <a:srgbClr val="FFFF00"/>
                </a:solidFill>
                <a:latin typeface="+mj-lt"/>
              </a:rPr>
              <a:t>So, Father, tonight we realize that You don't need our teaching, but we need Yours. So we pray that You'll teach us how to pray, how to live, and how to believe.</a:t>
            </a:r>
            <a:r>
              <a:rPr lang="en-US" sz="3200" dirty="0" smtClean="0">
                <a:latin typeface="+mj-lt"/>
              </a:rPr>
              <a:t> Grant it, Lord. If we lack anything, give it to us, Lord. We ask it in Jesus' Name. </a:t>
            </a:r>
            <a:endParaRPr lang="en-US" sz="3200" dirty="0">
              <a:latin typeface="+mj-lt"/>
            </a:endParaRPr>
          </a:p>
          <a:p>
            <a:pPr algn="r"/>
            <a:r>
              <a:rPr lang="en-US" sz="2800" dirty="0" smtClean="0">
                <a:latin typeface="+mj-lt"/>
              </a:rPr>
              <a:t>65-0718</a:t>
            </a:r>
            <a:endParaRPr lang="en-US" sz="2800" dirty="0">
              <a:latin typeface="+mj-lt"/>
            </a:endParaRPr>
          </a:p>
        </p:txBody>
      </p:sp>
      <p:sp>
        <p:nvSpPr>
          <p:cNvPr id="3" name="Date Placeholder 2"/>
          <p:cNvSpPr>
            <a:spLocks noGrp="1"/>
          </p:cNvSpPr>
          <p:nvPr>
            <p:ph type="dt" sz="half" idx="10"/>
          </p:nvPr>
        </p:nvSpPr>
        <p:spPr/>
        <p:txBody>
          <a:bodyPr/>
          <a:lstStyle/>
          <a:p>
            <a:r>
              <a:rPr lang="en-US" smtClean="0"/>
              <a:t>11/19/2017</a:t>
            </a:r>
            <a:endParaRPr lang="en-US"/>
          </a:p>
        </p:txBody>
      </p:sp>
      <p:sp>
        <p:nvSpPr>
          <p:cNvPr id="5" name="Slide Number Placeholder 4"/>
          <p:cNvSpPr>
            <a:spLocks noGrp="1"/>
          </p:cNvSpPr>
          <p:nvPr>
            <p:ph type="sldNum" sz="quarter" idx="11"/>
          </p:nvPr>
        </p:nvSpPr>
        <p:spPr/>
        <p:txBody>
          <a:bodyPr/>
          <a:lstStyle/>
          <a:p>
            <a:fld id="{1CA3E4CE-2BD0-48F5-B45E-CC386E7F3C58}" type="slidenum">
              <a:rPr lang="en-US" smtClean="0"/>
              <a:t>9</a:t>
            </a:fld>
            <a:endParaRPr lang="en-US"/>
          </a:p>
        </p:txBody>
      </p:sp>
      <p:sp>
        <p:nvSpPr>
          <p:cNvPr id="4" name="Footer Placeholder 3"/>
          <p:cNvSpPr>
            <a:spLocks noGrp="1"/>
          </p:cNvSpPr>
          <p:nvPr>
            <p:ph type="ftr" sz="quarter" idx="12"/>
          </p:nvPr>
        </p:nvSpPr>
        <p:spPr/>
        <p:txBody>
          <a:bodyPr/>
          <a:lstStyle/>
          <a:p>
            <a:r>
              <a:rPr lang="en-US" dirty="0" smtClean="0"/>
              <a:t>What Do We Believe 10</a:t>
            </a:r>
            <a:endParaRPr lang="en-US" dirty="0"/>
          </a:p>
        </p:txBody>
      </p:sp>
    </p:spTree>
    <p:extLst>
      <p:ext uri="{BB962C8B-B14F-4D97-AF65-F5344CB8AC3E}">
        <p14:creationId xmlns:p14="http://schemas.microsoft.com/office/powerpoint/2010/main" val="4206881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Shimmer">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4000" b="1" dirty="0" smtClean="0">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3720</TotalTime>
  <Words>874</Words>
  <Application>Microsoft Macintosh PowerPoint</Application>
  <PresentationFormat>On-screen Show (4:3)</PresentationFormat>
  <Paragraphs>261</Paragraphs>
  <Slides>37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Calibri</vt:lpstr>
      <vt:lpstr>Cambria</vt:lpstr>
      <vt:lpstr>Castellar</vt:lpstr>
      <vt:lpstr>Mangal</vt:lpstr>
      <vt:lpstr>Rockwell Condensed</vt:lpstr>
      <vt:lpstr>Tahoma</vt:lpstr>
      <vt:lpstr>Times New Roman</vt:lpstr>
      <vt:lpstr>Wingdings</vt:lpstr>
      <vt:lpstr>Arial</vt:lpstr>
      <vt:lpstr>Shimmer</vt:lpstr>
      <vt:lpstr>What Do We Believe? The Journey of Every Christian Part 11 </vt:lpstr>
      <vt:lpstr>Birthdays &amp; Anniversaries</vt:lpstr>
      <vt:lpstr>PowerPoint Presentation</vt:lpstr>
      <vt:lpstr>The  Journey Risking Everything To Reach Eternity!</vt:lpstr>
      <vt:lpstr>PowerPoint Presentation</vt:lpstr>
      <vt:lpstr>PowerPoint Presentation</vt:lpstr>
      <vt:lpstr>PowerPoint Presentation</vt:lpstr>
      <vt:lpstr>PowerPoint Presentation</vt:lpstr>
      <vt:lpstr>PowerPoint Presentation</vt:lpstr>
      <vt:lpstr>Why Do People Get Married?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Foundational Principles</vt:lpstr>
      <vt:lpstr>PowerPoint Presentation</vt:lpstr>
      <vt:lpstr>PowerPoint Presentation</vt:lpstr>
      <vt:lpstr>PowerPoint Presentation</vt:lpstr>
      <vt:lpstr>PowerPoint Presentation</vt:lpstr>
      <vt:lpstr>PowerPoint Presentation</vt:lpstr>
      <vt:lpstr>My House </vt:lpstr>
      <vt:lpstr>My House</vt:lpstr>
      <vt:lpstr>Foundational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Christian Fellowship Ministries</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 C offey</dc:creator>
  <cp:lastModifiedBy>Barry Coffey</cp:lastModifiedBy>
  <cp:revision>271</cp:revision>
  <dcterms:created xsi:type="dcterms:W3CDTF">2004-11-05T04:20:18Z</dcterms:created>
  <dcterms:modified xsi:type="dcterms:W3CDTF">2017-11-26T15:56:44Z</dcterms:modified>
</cp:coreProperties>
</file>