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80"/>
  </p:notesMasterIdLst>
  <p:sldIdLst>
    <p:sldId id="256" r:id="rId2"/>
    <p:sldId id="376" r:id="rId3"/>
    <p:sldId id="381" r:id="rId4"/>
    <p:sldId id="382" r:id="rId5"/>
    <p:sldId id="379" r:id="rId6"/>
    <p:sldId id="380" r:id="rId7"/>
    <p:sldId id="257" r:id="rId8"/>
    <p:sldId id="366" r:id="rId9"/>
    <p:sldId id="259" r:id="rId10"/>
    <p:sldId id="258" r:id="rId11"/>
    <p:sldId id="367" r:id="rId12"/>
    <p:sldId id="317" r:id="rId13"/>
    <p:sldId id="318" r:id="rId14"/>
    <p:sldId id="378" r:id="rId15"/>
    <p:sldId id="372" r:id="rId16"/>
    <p:sldId id="371" r:id="rId17"/>
    <p:sldId id="353" r:id="rId18"/>
    <p:sldId id="355" r:id="rId19"/>
    <p:sldId id="356" r:id="rId20"/>
    <p:sldId id="357" r:id="rId21"/>
    <p:sldId id="377" r:id="rId22"/>
    <p:sldId id="358" r:id="rId23"/>
    <p:sldId id="359" r:id="rId24"/>
    <p:sldId id="361" r:id="rId25"/>
    <p:sldId id="362" r:id="rId26"/>
    <p:sldId id="364" r:id="rId27"/>
    <p:sldId id="365" r:id="rId28"/>
    <p:sldId id="274" r:id="rId29"/>
    <p:sldId id="375" r:id="rId30"/>
    <p:sldId id="262" r:id="rId31"/>
    <p:sldId id="263" r:id="rId32"/>
    <p:sldId id="325" r:id="rId33"/>
    <p:sldId id="275" r:id="rId34"/>
    <p:sldId id="315" r:id="rId35"/>
    <p:sldId id="326" r:id="rId36"/>
    <p:sldId id="307" r:id="rId37"/>
    <p:sldId id="368" r:id="rId38"/>
    <p:sldId id="369" r:id="rId39"/>
    <p:sldId id="370" r:id="rId40"/>
    <p:sldId id="351" r:id="rId41"/>
    <p:sldId id="322" r:id="rId42"/>
    <p:sldId id="327" r:id="rId43"/>
    <p:sldId id="301" r:id="rId44"/>
    <p:sldId id="332" r:id="rId45"/>
    <p:sldId id="328" r:id="rId46"/>
    <p:sldId id="329" r:id="rId47"/>
    <p:sldId id="333" r:id="rId48"/>
    <p:sldId id="267" r:id="rId49"/>
    <p:sldId id="337" r:id="rId50"/>
    <p:sldId id="338" r:id="rId51"/>
    <p:sldId id="345" r:id="rId52"/>
    <p:sldId id="323" r:id="rId53"/>
    <p:sldId id="288" r:id="rId54"/>
    <p:sldId id="340" r:id="rId55"/>
    <p:sldId id="319" r:id="rId56"/>
    <p:sldId id="320" r:id="rId57"/>
    <p:sldId id="339" r:id="rId58"/>
    <p:sldId id="290" r:id="rId59"/>
    <p:sldId id="289" r:id="rId60"/>
    <p:sldId id="308" r:id="rId61"/>
    <p:sldId id="309" r:id="rId62"/>
    <p:sldId id="292" r:id="rId63"/>
    <p:sldId id="336" r:id="rId64"/>
    <p:sldId id="346" r:id="rId65"/>
    <p:sldId id="293" r:id="rId66"/>
    <p:sldId id="294" r:id="rId67"/>
    <p:sldId id="300" r:id="rId68"/>
    <p:sldId id="341" r:id="rId69"/>
    <p:sldId id="342" r:id="rId70"/>
    <p:sldId id="343" r:id="rId71"/>
    <p:sldId id="344" r:id="rId72"/>
    <p:sldId id="303" r:id="rId73"/>
    <p:sldId id="304" r:id="rId74"/>
    <p:sldId id="311" r:id="rId75"/>
    <p:sldId id="312" r:id="rId76"/>
    <p:sldId id="314" r:id="rId77"/>
    <p:sldId id="373" r:id="rId78"/>
    <p:sldId id="374"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69"/>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780" autoAdjust="0"/>
    <p:restoredTop sz="75626" autoAdjust="0"/>
  </p:normalViewPr>
  <p:slideViewPr>
    <p:cSldViewPr>
      <p:cViewPr varScale="1">
        <p:scale>
          <a:sx n="108" d="100"/>
          <a:sy n="108" d="100"/>
        </p:scale>
        <p:origin x="200" y="31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5CC81-18CC-4AC0-981C-E028A485A54B}" type="datetimeFigureOut">
              <a:rPr lang="en-US" smtClean="0"/>
              <a:pPr/>
              <a:t>10/14/17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74664C-DCB5-4914-B1A7-D4EE78AB2578}" type="slidenum">
              <a:rPr lang="en-US" smtClean="0"/>
              <a:pPr/>
              <a:t>‹#›</a:t>
            </a:fld>
            <a:endParaRPr lang="en-US"/>
          </a:p>
        </p:txBody>
      </p:sp>
    </p:spTree>
    <p:extLst>
      <p:ext uri="{BB962C8B-B14F-4D97-AF65-F5344CB8AC3E}">
        <p14:creationId xmlns:p14="http://schemas.microsoft.com/office/powerpoint/2010/main" val="194293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4664C-DCB5-4914-B1A7-D4EE78AB2578}" type="slidenum">
              <a:rPr lang="en-US" smtClean="0"/>
              <a:pPr/>
              <a:t>2</a:t>
            </a:fld>
            <a:endParaRPr lang="en-US"/>
          </a:p>
        </p:txBody>
      </p:sp>
    </p:spTree>
    <p:extLst>
      <p:ext uri="{BB962C8B-B14F-4D97-AF65-F5344CB8AC3E}">
        <p14:creationId xmlns:p14="http://schemas.microsoft.com/office/powerpoint/2010/main" val="161483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4664C-DCB5-4914-B1A7-D4EE78AB2578}" type="slidenum">
              <a:rPr lang="en-US" smtClean="0"/>
              <a:pPr/>
              <a:t>7</a:t>
            </a:fld>
            <a:endParaRPr lang="en-US"/>
          </a:p>
        </p:txBody>
      </p:sp>
    </p:spTree>
    <p:extLst>
      <p:ext uri="{BB962C8B-B14F-4D97-AF65-F5344CB8AC3E}">
        <p14:creationId xmlns:p14="http://schemas.microsoft.com/office/powerpoint/2010/main" val="1962380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4664C-DCB5-4914-B1A7-D4EE78AB2578}" type="slidenum">
              <a:rPr lang="en-US" smtClean="0"/>
              <a:pPr/>
              <a:t>8</a:t>
            </a:fld>
            <a:endParaRPr lang="en-US"/>
          </a:p>
        </p:txBody>
      </p:sp>
    </p:spTree>
    <p:extLst>
      <p:ext uri="{BB962C8B-B14F-4D97-AF65-F5344CB8AC3E}">
        <p14:creationId xmlns:p14="http://schemas.microsoft.com/office/powerpoint/2010/main" val="150698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4664C-DCB5-4914-B1A7-D4EE78AB2578}" type="slidenum">
              <a:rPr lang="en-US" smtClean="0"/>
              <a:pPr/>
              <a:t>11</a:t>
            </a:fld>
            <a:endParaRPr lang="en-US"/>
          </a:p>
        </p:txBody>
      </p:sp>
    </p:spTree>
    <p:extLst>
      <p:ext uri="{BB962C8B-B14F-4D97-AF65-F5344CB8AC3E}">
        <p14:creationId xmlns:p14="http://schemas.microsoft.com/office/powerpoint/2010/main" val="1539172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jpeg"/><Relationship Id="rId1" Type="http://schemas.openxmlformats.org/officeDocument/2006/relationships/tags" Target="../tags/tag3.xml"/><Relationship Id="rId2"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custDataLst>
              <p:tags r:id="rId1"/>
            </p:custDataLst>
          </p:nvPr>
        </p:nvSpPr>
        <p:spPr>
          <a:xfrm>
            <a:off x="2701925" y="2130425"/>
            <a:ext cx="4800600" cy="1470025"/>
          </a:xfrm>
        </p:spPr>
        <p:txBody>
          <a:bodyPr anchor="ctr"/>
          <a:lstStyle>
            <a:lvl1pPr>
              <a:defRPr/>
            </a:lvl1pPr>
          </a:lstStyle>
          <a:p>
            <a:r>
              <a:rPr lang="en-US" smtClean="0"/>
              <a:t>Click to edit Master title style</a:t>
            </a:r>
            <a:endParaRPr lang="en-US"/>
          </a:p>
        </p:txBody>
      </p:sp>
      <p:sp>
        <p:nvSpPr>
          <p:cNvPr id="2150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1508" name="Rectangle 4"/>
          <p:cNvSpPr>
            <a:spLocks noGrp="1" noChangeArrowheads="1"/>
          </p:cNvSpPr>
          <p:nvPr>
            <p:ph type="dt" sz="half" idx="2"/>
          </p:nvPr>
        </p:nvSpPr>
        <p:spPr/>
        <p:txBody>
          <a:bodyPr/>
          <a:lstStyle>
            <a:lvl1pPr>
              <a:defRPr/>
            </a:lvl1pPr>
          </a:lstStyle>
          <a:p>
            <a:pPr>
              <a:defRPr/>
            </a:pPr>
            <a:r>
              <a:rPr lang="en-US" smtClean="0"/>
              <a:t>10-15-2017</a:t>
            </a:r>
            <a:endParaRPr lang="en-US"/>
          </a:p>
        </p:txBody>
      </p:sp>
      <p:sp>
        <p:nvSpPr>
          <p:cNvPr id="21509" name="Rectangle 5"/>
          <p:cNvSpPr>
            <a:spLocks noGrp="1" noChangeArrowheads="1"/>
          </p:cNvSpPr>
          <p:nvPr>
            <p:ph type="ftr" sz="quarter" idx="3"/>
          </p:nvPr>
        </p:nvSpPr>
        <p:spPr/>
        <p:txBody>
          <a:bodyPr/>
          <a:lstStyle>
            <a:lvl1pPr>
              <a:defRPr/>
            </a:lvl1pPr>
          </a:lstStyle>
          <a:p>
            <a:pPr>
              <a:defRPr/>
            </a:pPr>
            <a:r>
              <a:rPr lang="en-US" smtClean="0"/>
              <a:t>What Do We Believe 7</a:t>
            </a:r>
            <a:endParaRPr lang="en-US"/>
          </a:p>
        </p:txBody>
      </p:sp>
      <p:sp>
        <p:nvSpPr>
          <p:cNvPr id="21510" name="Rectangle 6"/>
          <p:cNvSpPr>
            <a:spLocks noGrp="1" noChangeArrowheads="1"/>
          </p:cNvSpPr>
          <p:nvPr>
            <p:ph type="sldNum" sz="quarter" idx="4"/>
          </p:nvPr>
        </p:nvSpPr>
        <p:spPr/>
        <p:txBody>
          <a:bodyPr/>
          <a:lstStyle>
            <a:lvl1pPr>
              <a:defRPr/>
            </a:lvl1pPr>
          </a:lstStyle>
          <a:p>
            <a:pPr>
              <a:defRPr/>
            </a:pPr>
            <a:fld id="{A4978D48-0BC2-4E01-8B18-85676986A583}" type="slidenum">
              <a:rPr lang="en-US" smtClean="0"/>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10-15-2017</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What Do We Believe 7</a:t>
            </a:r>
            <a:endParaRPr lang="en-US"/>
          </a:p>
        </p:txBody>
      </p:sp>
      <p:sp>
        <p:nvSpPr>
          <p:cNvPr id="6" name="Slide Number Placeholder 5"/>
          <p:cNvSpPr>
            <a:spLocks noGrp="1"/>
          </p:cNvSpPr>
          <p:nvPr>
            <p:ph type="sldNum" sz="quarter" idx="12"/>
          </p:nvPr>
        </p:nvSpPr>
        <p:spPr/>
        <p:txBody>
          <a:bodyPr/>
          <a:lstStyle>
            <a:lvl1pPr>
              <a:defRPr/>
            </a:lvl1pPr>
          </a:lstStyle>
          <a:p>
            <a:pPr>
              <a:defRPr/>
            </a:pPr>
            <a:fld id="{05B3FD4C-E4DB-4AAE-A774-6F312A0931ED}" type="slidenum">
              <a:rPr lang="en-US" smtClean="0"/>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10-15-2017</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What Do We Believe 7</a:t>
            </a:r>
            <a:endParaRPr lang="en-US"/>
          </a:p>
        </p:txBody>
      </p:sp>
      <p:sp>
        <p:nvSpPr>
          <p:cNvPr id="6" name="Slide Number Placeholder 5"/>
          <p:cNvSpPr>
            <a:spLocks noGrp="1"/>
          </p:cNvSpPr>
          <p:nvPr>
            <p:ph type="sldNum" sz="quarter" idx="12"/>
          </p:nvPr>
        </p:nvSpPr>
        <p:spPr/>
        <p:txBody>
          <a:bodyPr/>
          <a:lstStyle>
            <a:lvl1pPr>
              <a:defRPr/>
            </a:lvl1pPr>
          </a:lstStyle>
          <a:p>
            <a:pPr>
              <a:defRPr/>
            </a:pPr>
            <a:fld id="{C7974C93-02A1-4FFB-9C1B-CD69D738D6AB}" type="slidenum">
              <a:rPr lang="en-US" smtClean="0"/>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10-15-2017</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What Do We Believe 7</a:t>
            </a:r>
            <a:endParaRPr lang="en-US"/>
          </a:p>
        </p:txBody>
      </p:sp>
      <p:sp>
        <p:nvSpPr>
          <p:cNvPr id="6" name="Slide Number Placeholder 5"/>
          <p:cNvSpPr>
            <a:spLocks noGrp="1"/>
          </p:cNvSpPr>
          <p:nvPr>
            <p:ph type="sldNum" sz="quarter" idx="12"/>
          </p:nvPr>
        </p:nvSpPr>
        <p:spPr/>
        <p:txBody>
          <a:bodyPr/>
          <a:lstStyle>
            <a:lvl1pPr>
              <a:defRPr/>
            </a:lvl1pPr>
          </a:lstStyle>
          <a:p>
            <a:pPr>
              <a:defRPr/>
            </a:pPr>
            <a:fld id="{083A43BA-9829-40B5-8F48-408C310E9FDF}" type="slidenum">
              <a:rPr lang="en-US" smtClean="0"/>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10-15-2017</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What Do We Believe 7</a:t>
            </a:r>
            <a:endParaRPr lang="en-US"/>
          </a:p>
        </p:txBody>
      </p:sp>
      <p:sp>
        <p:nvSpPr>
          <p:cNvPr id="6" name="Slide Number Placeholder 5"/>
          <p:cNvSpPr>
            <a:spLocks noGrp="1"/>
          </p:cNvSpPr>
          <p:nvPr>
            <p:ph type="sldNum" sz="quarter" idx="12"/>
          </p:nvPr>
        </p:nvSpPr>
        <p:spPr/>
        <p:txBody>
          <a:bodyPr/>
          <a:lstStyle>
            <a:lvl1pPr>
              <a:defRPr/>
            </a:lvl1pPr>
          </a:lstStyle>
          <a:p>
            <a:pPr>
              <a:defRPr/>
            </a:pPr>
            <a:fld id="{9CC3497A-D9D2-473E-B7CE-7F03F5D63441}" type="slidenum">
              <a:rPr lang="en-US" smtClean="0"/>
              <a:pPr>
                <a:defRPr/>
              </a:pPr>
              <a:t>‹#›</a:t>
            </a:fld>
            <a:endParaRPr lang="en-US"/>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t>10-15-2017</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What Do We Believe 7</a:t>
            </a:r>
            <a:endParaRPr lang="en-US"/>
          </a:p>
        </p:txBody>
      </p:sp>
      <p:sp>
        <p:nvSpPr>
          <p:cNvPr id="7" name="Slide Number Placeholder 6"/>
          <p:cNvSpPr>
            <a:spLocks noGrp="1"/>
          </p:cNvSpPr>
          <p:nvPr>
            <p:ph type="sldNum" sz="quarter" idx="12"/>
          </p:nvPr>
        </p:nvSpPr>
        <p:spPr/>
        <p:txBody>
          <a:bodyPr/>
          <a:lstStyle>
            <a:lvl1pPr>
              <a:defRPr/>
            </a:lvl1pPr>
          </a:lstStyle>
          <a:p>
            <a:pPr>
              <a:defRPr/>
            </a:pPr>
            <a:fld id="{99C7A28F-DA78-4E87-B24B-60BEF6833D78}" type="slidenum">
              <a:rPr lang="en-US" smtClean="0"/>
              <a:pPr>
                <a:defRPr/>
              </a:pPr>
              <a:t>‹#›</a:t>
            </a:fld>
            <a:endParaRPr lang="en-U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smtClean="0"/>
              <a:t>10-15-2017</a:t>
            </a:r>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What Do We Believe 7</a:t>
            </a:r>
            <a:endParaRPr lang="en-US"/>
          </a:p>
        </p:txBody>
      </p:sp>
      <p:sp>
        <p:nvSpPr>
          <p:cNvPr id="9" name="Slide Number Placeholder 8"/>
          <p:cNvSpPr>
            <a:spLocks noGrp="1"/>
          </p:cNvSpPr>
          <p:nvPr>
            <p:ph type="sldNum" sz="quarter" idx="12"/>
          </p:nvPr>
        </p:nvSpPr>
        <p:spPr/>
        <p:txBody>
          <a:bodyPr/>
          <a:lstStyle>
            <a:lvl1pPr>
              <a:defRPr/>
            </a:lvl1pPr>
          </a:lstStyle>
          <a:p>
            <a:pPr>
              <a:defRPr/>
            </a:pPr>
            <a:fld id="{3C28C284-5742-442C-87DA-2C5BE6964EA5}" type="slidenum">
              <a:rPr lang="en-US" smtClean="0"/>
              <a:pPr>
                <a:defRPr/>
              </a:pPr>
              <a:t>‹#›</a:t>
            </a:fld>
            <a:endParaRPr lang="en-U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t>10-15-2017</a:t>
            </a: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What Do We Believe 7</a:t>
            </a:r>
            <a:endParaRPr lang="en-US"/>
          </a:p>
        </p:txBody>
      </p:sp>
      <p:sp>
        <p:nvSpPr>
          <p:cNvPr id="5" name="Slide Number Placeholder 4"/>
          <p:cNvSpPr>
            <a:spLocks noGrp="1"/>
          </p:cNvSpPr>
          <p:nvPr>
            <p:ph type="sldNum" sz="quarter" idx="12"/>
          </p:nvPr>
        </p:nvSpPr>
        <p:spPr/>
        <p:txBody>
          <a:bodyPr/>
          <a:lstStyle>
            <a:lvl1pPr>
              <a:defRPr/>
            </a:lvl1pPr>
          </a:lstStyle>
          <a:p>
            <a:pPr>
              <a:defRPr/>
            </a:pPr>
            <a:fld id="{BD81E805-F7E3-41DD-958D-75B63B6C435F}" type="slidenum">
              <a:rPr lang="en-US" smtClean="0"/>
              <a:pPr>
                <a:defRPr/>
              </a:pPr>
              <a:t>‹#›</a:t>
            </a:fld>
            <a:endParaRPr lang="en-US"/>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10-15-2017</a:t>
            </a:r>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lvl1pPr>
              <a:defRPr/>
            </a:lvl1pPr>
          </a:lstStyle>
          <a:p>
            <a:pPr>
              <a:defRPr/>
            </a:pPr>
            <a:fld id="{B0762245-CA63-4B66-B5E1-135430EC4D8B}" type="slidenum">
              <a:rPr lang="en-US" smtClean="0"/>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10-15-2017</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What Do We Believe 7</a:t>
            </a:r>
            <a:endParaRPr lang="en-US"/>
          </a:p>
        </p:txBody>
      </p:sp>
      <p:sp>
        <p:nvSpPr>
          <p:cNvPr id="7" name="Slide Number Placeholder 6"/>
          <p:cNvSpPr>
            <a:spLocks noGrp="1"/>
          </p:cNvSpPr>
          <p:nvPr>
            <p:ph type="sldNum" sz="quarter" idx="12"/>
          </p:nvPr>
        </p:nvSpPr>
        <p:spPr/>
        <p:txBody>
          <a:bodyPr/>
          <a:lstStyle>
            <a:lvl1pPr>
              <a:defRPr/>
            </a:lvl1pPr>
          </a:lstStyle>
          <a:p>
            <a:pPr>
              <a:defRPr/>
            </a:pPr>
            <a:fld id="{71726D1D-BD61-4906-9692-5BC8E01DBE89}" type="slidenum">
              <a:rPr lang="en-US" smtClean="0"/>
              <a:pPr>
                <a:defRPr/>
              </a:pPr>
              <a:t>‹#›</a:t>
            </a:fld>
            <a:endParaRPr 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10-15-2017</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What Do We Believe 7</a:t>
            </a:r>
            <a:endParaRPr lang="en-US"/>
          </a:p>
        </p:txBody>
      </p:sp>
      <p:sp>
        <p:nvSpPr>
          <p:cNvPr id="7" name="Slide Number Placeholder 6"/>
          <p:cNvSpPr>
            <a:spLocks noGrp="1"/>
          </p:cNvSpPr>
          <p:nvPr>
            <p:ph type="sldNum" sz="quarter" idx="12"/>
          </p:nvPr>
        </p:nvSpPr>
        <p:spPr/>
        <p:txBody>
          <a:bodyPr/>
          <a:lstStyle>
            <a:lvl1pPr>
              <a:defRPr/>
            </a:lvl1pPr>
          </a:lstStyle>
          <a:p>
            <a:pPr>
              <a:defRPr/>
            </a:pPr>
            <a:fld id="{7B7FB79B-05D5-40B1-AD54-2D9F0DFBAD8F}" type="slidenum">
              <a:rPr lang="en-US" smtClean="0"/>
              <a:pPr>
                <a:defRPr/>
              </a:pPr>
              <a:t>‹#›</a:t>
            </a:fld>
            <a:endParaRPr lang="en-US"/>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tags" Target="../tags/tag1.xml"/><Relationship Id="rId14" Type="http://schemas.openxmlformats.org/officeDocument/2006/relationships/tags" Target="../tags/tag2.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10-15-2017</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What Do We Believe 7</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B9E41F5-E58C-44FF-889F-738A9B7D1627}"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spd="med">
    <p:pull/>
  </p:transition>
  <p:hf hdr="0"/>
  <p:txStyles>
    <p:title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SzPct val="100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4234" y="381000"/>
            <a:ext cx="5107366" cy="2971800"/>
          </a:xfrm>
        </p:spPr>
        <p:txBody>
          <a:bodyPr/>
          <a:lstStyle/>
          <a:p>
            <a:pPr fontAlgn="auto">
              <a:spcAft>
                <a:spcPts val="0"/>
              </a:spcAft>
              <a:defRPr/>
            </a:pPr>
            <a:r>
              <a:rPr lang="en-US" dirty="0" smtClean="0">
                <a:latin typeface="BibliaLS" pitchFamily="2" charset="-79"/>
                <a:cs typeface="BibliaLS" pitchFamily="2" charset="-79"/>
              </a:rPr>
              <a:t>What Do We Believe 7</a:t>
            </a:r>
            <a:r>
              <a:rPr lang="en-US" sz="2400" dirty="0" smtClean="0">
                <a:latin typeface="BibliaLS" pitchFamily="2" charset="-79"/>
                <a:cs typeface="BibliaLS" pitchFamily="2" charset="-79"/>
              </a:rPr>
              <a:t/>
            </a:r>
            <a:br>
              <a:rPr lang="en-US" sz="2400" dirty="0" smtClean="0">
                <a:latin typeface="BibliaLS" pitchFamily="2" charset="-79"/>
                <a:cs typeface="BibliaLS" pitchFamily="2" charset="-79"/>
              </a:rPr>
            </a:br>
            <a:r>
              <a:rPr lang="en-US" sz="8000" dirty="0" smtClean="0">
                <a:latin typeface="BibliaLS" pitchFamily="2" charset="-79"/>
                <a:cs typeface="BibliaLS" pitchFamily="2" charset="-79"/>
              </a:rPr>
              <a:t>The </a:t>
            </a:r>
            <a:r>
              <a:rPr lang="en-US" sz="8000" dirty="0" smtClean="0">
                <a:latin typeface="BibliaLS" pitchFamily="2" charset="-79"/>
                <a:cs typeface="BibliaLS" pitchFamily="2" charset="-79"/>
              </a:rPr>
              <a:t>Fall of </a:t>
            </a:r>
            <a:r>
              <a:rPr lang="en-US" sz="7200" spc="-150" dirty="0" smtClean="0">
                <a:latin typeface="BibliaLS" pitchFamily="2" charset="-79"/>
                <a:cs typeface="BibliaLS" pitchFamily="2" charset="-79"/>
              </a:rPr>
              <a:t>Adam &amp; Eve</a:t>
            </a:r>
            <a:endParaRPr lang="en-US" sz="7200" spc="-150" dirty="0">
              <a:latin typeface="BibliaLS" pitchFamily="2" charset="-79"/>
              <a:cs typeface="BibliaLS" pitchFamily="2" charset="-79"/>
            </a:endParaRPr>
          </a:p>
        </p:txBody>
      </p:sp>
      <p:sp>
        <p:nvSpPr>
          <p:cNvPr id="8195" name="Subtitle 2"/>
          <p:cNvSpPr>
            <a:spLocks noGrp="1"/>
          </p:cNvSpPr>
          <p:nvPr>
            <p:ph type="subTitle" idx="1"/>
          </p:nvPr>
        </p:nvSpPr>
        <p:spPr>
          <a:xfrm rot="10800000" flipV="1">
            <a:off x="3884234" y="3886198"/>
            <a:ext cx="4954966" cy="2895601"/>
          </a:xfrm>
        </p:spPr>
        <p:txBody>
          <a:bodyPr/>
          <a:lstStyle/>
          <a:p>
            <a:r>
              <a:rPr lang="en-US" i="1" dirty="0" smtClean="0"/>
              <a:t>Now the serpent was more </a:t>
            </a:r>
            <a:r>
              <a:rPr lang="en-US" i="1" dirty="0" err="1" smtClean="0"/>
              <a:t>subtil</a:t>
            </a:r>
            <a:r>
              <a:rPr lang="en-US" i="1" dirty="0" smtClean="0"/>
              <a:t> than any beast of the field which the LORD God had made. And he said unto the woman, Yea, hath God said, Ye shall not eat of every tree of the garden?</a:t>
            </a:r>
          </a:p>
          <a:p>
            <a:pPr algn="r"/>
            <a:r>
              <a:rPr lang="en-US" dirty="0" smtClean="0"/>
              <a:t>Gen. 3:1</a:t>
            </a:r>
          </a:p>
        </p:txBody>
      </p:sp>
      <p:pic>
        <p:nvPicPr>
          <p:cNvPr id="4" name="Picture 3" descr="adameve-sin.JPG"/>
          <p:cNvPicPr>
            <a:picLocks noChangeAspect="1"/>
          </p:cNvPicPr>
          <p:nvPr/>
        </p:nvPicPr>
        <p:blipFill>
          <a:blip r:embed="rId2" cstate="print"/>
          <a:stretch>
            <a:fillRect/>
          </a:stretch>
        </p:blipFill>
        <p:spPr>
          <a:xfrm>
            <a:off x="152400" y="228600"/>
            <a:ext cx="3731834" cy="5181600"/>
          </a:xfrm>
          <a:prstGeom prst="rect">
            <a:avLst/>
          </a:prstGeom>
          <a:ln>
            <a:noFill/>
          </a:ln>
          <a:effectLst>
            <a:softEdge rad="112500"/>
          </a:effectLst>
        </p:spPr>
      </p:pic>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316662" cy="1143000"/>
          </a:xfrm>
        </p:spPr>
        <p:txBody>
          <a:bodyPr/>
          <a:lstStyle/>
          <a:p>
            <a:pPr fontAlgn="auto">
              <a:spcAft>
                <a:spcPts val="0"/>
              </a:spcAft>
              <a:defRPr/>
            </a:pPr>
            <a:r>
              <a:rPr lang="en-US" sz="6000" dirty="0" smtClean="0">
                <a:latin typeface="+mn-lt"/>
              </a:rPr>
              <a:t>Absolute</a:t>
            </a:r>
            <a:endParaRPr lang="en-US" sz="6000" dirty="0">
              <a:latin typeface="+mn-lt"/>
            </a:endParaRPr>
          </a:p>
        </p:txBody>
      </p:sp>
      <p:sp>
        <p:nvSpPr>
          <p:cNvPr id="3" name="Content Placeholder 2"/>
          <p:cNvSpPr>
            <a:spLocks noGrp="1"/>
          </p:cNvSpPr>
          <p:nvPr>
            <p:ph idx="1"/>
          </p:nvPr>
        </p:nvSpPr>
        <p:spPr>
          <a:xfrm>
            <a:off x="1905000" y="1295400"/>
            <a:ext cx="7086600" cy="4525963"/>
          </a:xfrm>
        </p:spPr>
        <p:txBody>
          <a:bodyPr rtlCol="0">
            <a:noAutofit/>
          </a:bodyPr>
          <a:lstStyle/>
          <a:p>
            <a:pPr marL="438912" indent="-320040" fontAlgn="auto">
              <a:spcBef>
                <a:spcPts val="0"/>
              </a:spcBef>
              <a:spcAft>
                <a:spcPts val="0"/>
              </a:spcAft>
              <a:buFont typeface="Wingdings 2"/>
              <a:buChar char=""/>
              <a:defRPr/>
            </a:pPr>
            <a:r>
              <a:rPr lang="en-US" sz="3200" b="1" dirty="0" smtClean="0"/>
              <a:t>II SAMUEL 7:28</a:t>
            </a:r>
          </a:p>
          <a:p>
            <a:pPr marL="438912" indent="-320040" fontAlgn="auto">
              <a:spcBef>
                <a:spcPts val="0"/>
              </a:spcBef>
              <a:spcAft>
                <a:spcPts val="0"/>
              </a:spcAft>
              <a:buFont typeface="Wingdings 2"/>
              <a:buNone/>
              <a:defRPr/>
            </a:pPr>
            <a:r>
              <a:rPr lang="en-US" sz="2800" b="1" dirty="0" smtClean="0"/>
              <a:t>    </a:t>
            </a:r>
            <a:r>
              <a:rPr lang="en-US" sz="2800" i="1" dirty="0" smtClean="0"/>
              <a:t>		</a:t>
            </a:r>
            <a:r>
              <a:rPr lang="en-US" sz="2000" dirty="0" smtClean="0"/>
              <a:t>[David] </a:t>
            </a:r>
            <a:r>
              <a:rPr lang="en-US" sz="2800" i="1" dirty="0" smtClean="0"/>
              <a:t>And </a:t>
            </a:r>
            <a:r>
              <a:rPr lang="en-US" sz="2800" i="1" dirty="0" smtClean="0"/>
              <a:t>now, O Lord GOD, thou art that God, </a:t>
            </a:r>
            <a:r>
              <a:rPr lang="en-US" sz="2800" i="1" dirty="0" smtClean="0">
                <a:solidFill>
                  <a:srgbClr val="FFFF00"/>
                </a:solidFill>
              </a:rPr>
              <a:t>and thy words be true, </a:t>
            </a:r>
            <a:r>
              <a:rPr lang="en-US" sz="2800" i="1" dirty="0" smtClean="0"/>
              <a:t>and thou hast promised this goodness unto thy servant: </a:t>
            </a:r>
          </a:p>
          <a:p>
            <a:pPr marL="438912" indent="-320040" fontAlgn="auto">
              <a:spcBef>
                <a:spcPts val="0"/>
              </a:spcBef>
              <a:spcAft>
                <a:spcPts val="0"/>
              </a:spcAft>
              <a:buFont typeface="Wingdings 2"/>
              <a:buChar char=""/>
              <a:defRPr/>
            </a:pPr>
            <a:endParaRPr lang="en-US" sz="2800" b="1" dirty="0" smtClean="0"/>
          </a:p>
          <a:p>
            <a:pPr marL="438912" indent="-320040" fontAlgn="auto">
              <a:spcBef>
                <a:spcPts val="0"/>
              </a:spcBef>
              <a:spcAft>
                <a:spcPts val="0"/>
              </a:spcAft>
              <a:buFont typeface="Wingdings 2"/>
              <a:buChar char=""/>
              <a:defRPr/>
            </a:pPr>
            <a:r>
              <a:rPr lang="en-US" sz="3200" b="1" dirty="0" smtClean="0"/>
              <a:t>ROMANS 3:4</a:t>
            </a:r>
          </a:p>
          <a:p>
            <a:pPr marL="438912" indent="-320040" fontAlgn="auto">
              <a:spcBef>
                <a:spcPts val="0"/>
              </a:spcBef>
              <a:spcAft>
                <a:spcPts val="0"/>
              </a:spcAft>
              <a:buFont typeface="Wingdings 2"/>
              <a:buNone/>
              <a:defRPr/>
            </a:pPr>
            <a:r>
              <a:rPr lang="en-US" sz="2800" b="1" dirty="0" smtClean="0"/>
              <a:t>    </a:t>
            </a:r>
            <a:r>
              <a:rPr lang="en-US" sz="2800" i="1" dirty="0" smtClean="0"/>
              <a:t>		</a:t>
            </a:r>
            <a:r>
              <a:rPr lang="en-US" sz="2800" i="1" dirty="0" smtClean="0">
                <a:solidFill>
                  <a:srgbClr val="FFFF00"/>
                </a:solidFill>
              </a:rPr>
              <a:t>God forbid: yea, let God be true, but every man a liar; </a:t>
            </a:r>
            <a:r>
              <a:rPr lang="en-US" sz="2800" i="1" dirty="0" smtClean="0"/>
              <a:t>as it is written, That thou </a:t>
            </a:r>
            <a:r>
              <a:rPr lang="en-US" sz="2800" i="1" dirty="0" err="1" smtClean="0"/>
              <a:t>mightest</a:t>
            </a:r>
            <a:r>
              <a:rPr lang="en-US" sz="2800" i="1" dirty="0" smtClean="0"/>
              <a:t> be justified in thy sayings, and </a:t>
            </a:r>
            <a:r>
              <a:rPr lang="en-US" sz="2800" i="1" dirty="0" err="1" smtClean="0"/>
              <a:t>mightest</a:t>
            </a:r>
            <a:r>
              <a:rPr lang="en-US" sz="2800" i="1" dirty="0" smtClean="0"/>
              <a:t> overcome when thou art judged.</a:t>
            </a:r>
          </a:p>
          <a:p>
            <a:pPr marL="438912" indent="-320040" fontAlgn="auto">
              <a:spcBef>
                <a:spcPts val="0"/>
              </a:spcBef>
              <a:spcAft>
                <a:spcPts val="0"/>
              </a:spcAft>
              <a:buFont typeface="Wingdings 2"/>
              <a:buChar char=""/>
              <a:defRPr/>
            </a:pPr>
            <a:endParaRPr lang="en-US" sz="2800" b="1" dirty="0"/>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083A43BA-9829-40B5-8F48-408C310E9FDF}"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42" y="76200"/>
            <a:ext cx="6316662" cy="1143000"/>
          </a:xfrm>
        </p:spPr>
        <p:txBody>
          <a:bodyPr/>
          <a:lstStyle/>
          <a:p>
            <a:pPr fontAlgn="auto">
              <a:spcAft>
                <a:spcPts val="0"/>
              </a:spcAft>
              <a:defRPr/>
            </a:pPr>
            <a:r>
              <a:rPr lang="en-US" sz="6000" dirty="0" smtClean="0">
                <a:latin typeface="+mn-lt"/>
              </a:rPr>
              <a:t>Discussion</a:t>
            </a:r>
            <a:endParaRPr lang="en-US" dirty="0">
              <a:solidFill>
                <a:schemeClr val="accent1">
                  <a:satMod val="150000"/>
                </a:schemeClr>
              </a:solidFill>
              <a:latin typeface="+mn-lt"/>
            </a:endParaRPr>
          </a:p>
        </p:txBody>
      </p:sp>
      <p:sp>
        <p:nvSpPr>
          <p:cNvPr id="3" name="Content Placeholder 2"/>
          <p:cNvSpPr>
            <a:spLocks noGrp="1"/>
          </p:cNvSpPr>
          <p:nvPr>
            <p:ph idx="1"/>
          </p:nvPr>
        </p:nvSpPr>
        <p:spPr>
          <a:xfrm>
            <a:off x="152400" y="1417638"/>
            <a:ext cx="8867775" cy="6049962"/>
          </a:xfrm>
          <a:solidFill>
            <a:schemeClr val="bg2"/>
          </a:solidFill>
        </p:spPr>
        <p:txBody>
          <a:bodyPr/>
          <a:lstStyle/>
          <a:p>
            <a:r>
              <a:rPr lang="en-US" sz="3600" b="1" dirty="0" smtClean="0"/>
              <a:t>Psalm 137:1-6</a:t>
            </a:r>
          </a:p>
          <a:p>
            <a:r>
              <a:rPr lang="en-US" sz="2800" i="1" dirty="0"/>
              <a:t>By the rivers of Babylon, there we sat down, yea, we wept, when we remembered </a:t>
            </a:r>
            <a:r>
              <a:rPr lang="en-US" sz="2800" i="1" dirty="0" smtClean="0"/>
              <a:t>Zion.</a:t>
            </a:r>
            <a:r>
              <a:rPr lang="en-US" sz="2800" b="1" i="1" baseline="30000" dirty="0" smtClean="0"/>
              <a:t>2</a:t>
            </a:r>
            <a:r>
              <a:rPr lang="en-US" sz="2800" b="1" i="1" baseline="30000" dirty="0"/>
              <a:t> </a:t>
            </a:r>
            <a:r>
              <a:rPr lang="en-US" sz="2800" i="1" dirty="0"/>
              <a:t>We hanged our harps upon the willows in the midst </a:t>
            </a:r>
            <a:r>
              <a:rPr lang="en-US" sz="2800" i="1" dirty="0" smtClean="0"/>
              <a:t>thereof. </a:t>
            </a:r>
            <a:r>
              <a:rPr lang="en-US" sz="2800" b="1" i="1" baseline="30000" dirty="0" smtClean="0"/>
              <a:t>3</a:t>
            </a:r>
            <a:r>
              <a:rPr lang="en-US" sz="2800" b="1" i="1" baseline="30000" dirty="0"/>
              <a:t> </a:t>
            </a:r>
            <a:r>
              <a:rPr lang="en-US" sz="2800" i="1" dirty="0"/>
              <a:t>For there they that carried us away captive required of us a song; and they that wasted us required of us mirth, saying, Sing us one of the songs of </a:t>
            </a:r>
            <a:r>
              <a:rPr lang="en-US" sz="2800" i="1" dirty="0" smtClean="0"/>
              <a:t>Zion. </a:t>
            </a:r>
            <a:r>
              <a:rPr lang="en-US" sz="2800" b="1" i="1" baseline="30000" dirty="0" smtClean="0"/>
              <a:t>4</a:t>
            </a:r>
            <a:r>
              <a:rPr lang="en-US" sz="2800" b="1" i="1" baseline="30000" dirty="0"/>
              <a:t> </a:t>
            </a:r>
            <a:r>
              <a:rPr lang="en-US" sz="2800" i="1" dirty="0"/>
              <a:t>How shall we sing the </a:t>
            </a:r>
            <a:r>
              <a:rPr lang="en-US" sz="2800" i="1" cap="small" dirty="0"/>
              <a:t>Lord</a:t>
            </a:r>
            <a:r>
              <a:rPr lang="en-US" sz="2800" i="1" dirty="0"/>
              <a:t>'s song in a strange </a:t>
            </a:r>
            <a:r>
              <a:rPr lang="en-US" sz="2800" i="1" dirty="0" smtClean="0"/>
              <a:t>land? </a:t>
            </a:r>
            <a:r>
              <a:rPr lang="en-US" sz="2800" b="1" i="1" baseline="30000" dirty="0" smtClean="0"/>
              <a:t>5</a:t>
            </a:r>
            <a:r>
              <a:rPr lang="en-US" sz="2800" b="1" i="1" baseline="30000" dirty="0"/>
              <a:t> </a:t>
            </a:r>
            <a:r>
              <a:rPr lang="en-US" sz="2800" i="1" dirty="0"/>
              <a:t>If I forget thee, O Jerusalem, let my right hand forget her </a:t>
            </a:r>
            <a:r>
              <a:rPr lang="en-US" sz="2800" i="1" dirty="0" smtClean="0"/>
              <a:t>cunning. </a:t>
            </a:r>
            <a:r>
              <a:rPr lang="en-US" sz="2800" b="1" i="1" baseline="30000" dirty="0" smtClean="0"/>
              <a:t>6</a:t>
            </a:r>
            <a:r>
              <a:rPr lang="en-US" sz="2800" b="1" i="1" baseline="30000" dirty="0"/>
              <a:t> </a:t>
            </a:r>
            <a:r>
              <a:rPr lang="en-US" sz="2800" i="1" dirty="0"/>
              <a:t>If I do not remember thee, let my tongue cleave to the roof of my mouth; if I prefer not Jerusalem above my chief joy</a:t>
            </a:r>
            <a:r>
              <a:rPr lang="en-US" sz="2800" i="1" dirty="0" smtClean="0"/>
              <a:t>.</a:t>
            </a:r>
            <a:endParaRPr lang="en-US" sz="2800" i="1" dirty="0"/>
          </a:p>
        </p:txBody>
      </p:sp>
      <p:sp>
        <p:nvSpPr>
          <p:cNvPr id="5" name="Slide Number Placeholder 4"/>
          <p:cNvSpPr>
            <a:spLocks noGrp="1"/>
          </p:cNvSpPr>
          <p:nvPr>
            <p:ph type="sldNum" sz="quarter" idx="12"/>
          </p:nvPr>
        </p:nvSpPr>
        <p:spPr/>
        <p:txBody>
          <a:bodyPr/>
          <a:lstStyle/>
          <a:p>
            <a:pPr>
              <a:defRPr/>
            </a:pPr>
            <a:fld id="{083A43BA-9829-40B5-8F48-408C310E9FDF}" type="slidenum">
              <a:rPr lang="en-US" smtClean="0"/>
              <a:pPr>
                <a:defRPr/>
              </a:pPr>
              <a:t>11</a:t>
            </a:fld>
            <a:endParaRPr lang="en-US"/>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1371992092"/>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12</a:t>
            </a:fld>
            <a:endParaRPr lang="en-US"/>
          </a:p>
        </p:txBody>
      </p:sp>
      <p:sp>
        <p:nvSpPr>
          <p:cNvPr id="5" name="Rectangle 4"/>
          <p:cNvSpPr/>
          <p:nvPr/>
        </p:nvSpPr>
        <p:spPr>
          <a:xfrm>
            <a:off x="76200" y="76200"/>
            <a:ext cx="8915400" cy="6278642"/>
          </a:xfrm>
          <a:prstGeom prst="rect">
            <a:avLst/>
          </a:prstGeom>
          <a:solidFill>
            <a:schemeClr val="bg2">
              <a:alpha val="82000"/>
            </a:schemeClr>
          </a:solidFill>
        </p:spPr>
        <p:txBody>
          <a:bodyPr wrap="square">
            <a:spAutoFit/>
          </a:bodyPr>
          <a:lstStyle/>
          <a:p>
            <a:r>
              <a:rPr lang="en-US" sz="4000" b="1" dirty="0" smtClean="0">
                <a:latin typeface="+mn-lt"/>
              </a:rPr>
              <a:t>I.WILL.RESTORE </a:t>
            </a:r>
            <a:r>
              <a:rPr lang="en-US" sz="3600" b="1" dirty="0" smtClean="0">
                <a:latin typeface="+mn-lt"/>
              </a:rPr>
              <a:t> </a:t>
            </a:r>
            <a:r>
              <a:rPr lang="en-US" sz="2800" dirty="0" smtClean="0">
                <a:latin typeface="+mn-lt"/>
              </a:rPr>
              <a:t>55-0626</a:t>
            </a:r>
            <a:endParaRPr lang="en-US" sz="3600" dirty="0" smtClean="0">
              <a:latin typeface="+mn-lt"/>
            </a:endParaRPr>
          </a:p>
          <a:p>
            <a:r>
              <a:rPr lang="en-US" sz="3200" dirty="0" smtClean="0">
                <a:latin typeface="+mn-lt"/>
              </a:rPr>
              <a:t>	</a:t>
            </a:r>
            <a:r>
              <a:rPr lang="en-US" sz="3000" dirty="0" smtClean="0">
                <a:latin typeface="+mn-lt"/>
              </a:rPr>
              <a:t>14  …Now, the book of Genesis is the beginning. The very word </a:t>
            </a:r>
            <a:r>
              <a:rPr lang="en-US" sz="3000" dirty="0" smtClean="0">
                <a:solidFill>
                  <a:srgbClr val="FFFF00"/>
                </a:solidFill>
                <a:latin typeface="+mn-lt"/>
              </a:rPr>
              <a:t>"Genesis" </a:t>
            </a:r>
            <a:r>
              <a:rPr lang="en-US" sz="3000" dirty="0" smtClean="0">
                <a:latin typeface="+mn-lt"/>
              </a:rPr>
              <a:t>means</a:t>
            </a:r>
            <a:r>
              <a:rPr lang="en-US" sz="3000" dirty="0" smtClean="0">
                <a:solidFill>
                  <a:srgbClr val="FFFF00"/>
                </a:solidFill>
                <a:latin typeface="+mn-lt"/>
              </a:rPr>
              <a:t> "beginning." </a:t>
            </a:r>
            <a:r>
              <a:rPr lang="en-US" sz="3000" dirty="0" smtClean="0">
                <a:latin typeface="+mn-lt"/>
              </a:rPr>
              <a:t>Now, everything begin in Genesis. </a:t>
            </a:r>
            <a:r>
              <a:rPr lang="en-US" sz="3000" dirty="0" smtClean="0">
                <a:solidFill>
                  <a:srgbClr val="FFFF00"/>
                </a:solidFill>
                <a:latin typeface="+mn-lt"/>
              </a:rPr>
              <a:t>Evil</a:t>
            </a:r>
            <a:r>
              <a:rPr lang="en-US" sz="3000" dirty="0" smtClean="0">
                <a:latin typeface="+mn-lt"/>
              </a:rPr>
              <a:t> begin in Genesis; </a:t>
            </a:r>
            <a:r>
              <a:rPr lang="en-US" sz="3000" dirty="0" smtClean="0">
                <a:solidFill>
                  <a:srgbClr val="FFFF00"/>
                </a:solidFill>
                <a:latin typeface="+mn-lt"/>
              </a:rPr>
              <a:t>good</a:t>
            </a:r>
            <a:r>
              <a:rPr lang="en-US" sz="3000" dirty="0" smtClean="0">
                <a:latin typeface="+mn-lt"/>
              </a:rPr>
              <a:t> begin in Genesis. </a:t>
            </a:r>
            <a:r>
              <a:rPr lang="en-US" sz="3000" dirty="0" smtClean="0">
                <a:solidFill>
                  <a:srgbClr val="FFFF00"/>
                </a:solidFill>
                <a:latin typeface="+mn-lt"/>
              </a:rPr>
              <a:t>Life</a:t>
            </a:r>
            <a:r>
              <a:rPr lang="mr-IN" sz="3000" dirty="0" smtClean="0">
                <a:latin typeface="+mn-lt"/>
              </a:rPr>
              <a:t>…</a:t>
            </a:r>
            <a:r>
              <a:rPr lang="en-US" sz="3000" dirty="0" smtClean="0">
                <a:latin typeface="+mn-lt"/>
              </a:rPr>
              <a:t> </a:t>
            </a:r>
            <a:r>
              <a:rPr lang="en-US" sz="3000" dirty="0" smtClean="0">
                <a:solidFill>
                  <a:srgbClr val="FFFF00"/>
                </a:solidFill>
                <a:latin typeface="+mn-lt"/>
              </a:rPr>
              <a:t>Death</a:t>
            </a:r>
            <a:r>
              <a:rPr lang="en-US" sz="3000" dirty="0" smtClean="0">
                <a:latin typeface="+mn-lt"/>
              </a:rPr>
              <a:t> begin in Genesis. The </a:t>
            </a:r>
            <a:r>
              <a:rPr lang="en-US" sz="3000" dirty="0" smtClean="0">
                <a:solidFill>
                  <a:srgbClr val="FFFF00"/>
                </a:solidFill>
                <a:latin typeface="+mn-lt"/>
              </a:rPr>
              <a:t>creation</a:t>
            </a:r>
            <a:r>
              <a:rPr lang="en-US" sz="3000" dirty="0" smtClean="0">
                <a:latin typeface="+mn-lt"/>
              </a:rPr>
              <a:t> begin in Genesis. Every </a:t>
            </a:r>
            <a:r>
              <a:rPr lang="en-US" sz="3000" dirty="0" smtClean="0">
                <a:solidFill>
                  <a:srgbClr val="FFFF00"/>
                </a:solidFill>
                <a:latin typeface="+mn-lt"/>
              </a:rPr>
              <a:t>religion</a:t>
            </a:r>
            <a:r>
              <a:rPr lang="en-US" sz="3000" dirty="0" smtClean="0">
                <a:latin typeface="+mn-lt"/>
              </a:rPr>
              <a:t> begin in Genesis. Every </a:t>
            </a:r>
            <a:r>
              <a:rPr lang="en-US" sz="3000" dirty="0" smtClean="0">
                <a:solidFill>
                  <a:srgbClr val="FFFF00"/>
                </a:solidFill>
                <a:latin typeface="+mn-lt"/>
              </a:rPr>
              <a:t>spirit</a:t>
            </a:r>
            <a:r>
              <a:rPr lang="en-US" sz="3000" dirty="0" smtClean="0">
                <a:latin typeface="+mn-lt"/>
              </a:rPr>
              <a:t> started in Genesis.</a:t>
            </a:r>
          </a:p>
          <a:p>
            <a:r>
              <a:rPr lang="en-US" sz="3000" dirty="0" smtClean="0">
                <a:latin typeface="+mn-lt"/>
              </a:rPr>
              <a:t>	Now, let's go back to Genesis to find out where we should start from. There was two people in the garden of Eden, and they were Adam and Eve, both creative beings by God. And the first child was born was Cain. The second was born was Abel. Now, there's two spirits in those two boys. </a:t>
            </a:r>
            <a:endParaRPr lang="en-US" sz="3000" dirty="0">
              <a:latin typeface="+mn-lt"/>
            </a:endParaRPr>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13</a:t>
            </a:fld>
            <a:endParaRPr lang="en-US"/>
          </a:p>
        </p:txBody>
      </p:sp>
      <p:sp>
        <p:nvSpPr>
          <p:cNvPr id="5" name="Rectangle 4"/>
          <p:cNvSpPr/>
          <p:nvPr/>
        </p:nvSpPr>
        <p:spPr>
          <a:xfrm>
            <a:off x="990600" y="120471"/>
            <a:ext cx="8001000" cy="6247864"/>
          </a:xfrm>
          <a:prstGeom prst="rect">
            <a:avLst/>
          </a:prstGeom>
          <a:solidFill>
            <a:schemeClr val="bg2"/>
          </a:solidFill>
        </p:spPr>
        <p:txBody>
          <a:bodyPr wrap="square">
            <a:spAutoFit/>
          </a:bodyPr>
          <a:lstStyle/>
          <a:p>
            <a:r>
              <a:rPr lang="en-US" sz="4000" b="1" dirty="0" smtClean="0">
                <a:latin typeface="+mn-lt"/>
              </a:rPr>
              <a:t>THE.MARK.OF.THE.BEAST &amp; THE SEAL.OF.GOD.2</a:t>
            </a:r>
            <a:r>
              <a:rPr lang="en-US" sz="4000" dirty="0" smtClean="0">
                <a:latin typeface="+mn-lt"/>
              </a:rPr>
              <a:t> </a:t>
            </a:r>
            <a:r>
              <a:rPr lang="en-US" sz="3600" dirty="0" smtClean="0">
                <a:latin typeface="+mn-lt"/>
              </a:rPr>
              <a:t>  </a:t>
            </a:r>
            <a:r>
              <a:rPr lang="en-US" sz="3200" dirty="0" smtClean="0">
                <a:latin typeface="+mn-lt"/>
              </a:rPr>
              <a:t>61-0217</a:t>
            </a:r>
          </a:p>
          <a:p>
            <a:r>
              <a:rPr lang="en-US" sz="3200" dirty="0" smtClean="0">
                <a:latin typeface="+mn-lt"/>
              </a:rPr>
              <a:t>	15  I got a note today, said, "</a:t>
            </a:r>
            <a:r>
              <a:rPr lang="en-US" sz="3200" i="1" dirty="0" smtClean="0">
                <a:latin typeface="+mn-lt"/>
              </a:rPr>
              <a:t>Could you prove that the Assemblies of God started in Genesis?" </a:t>
            </a:r>
            <a:r>
              <a:rPr lang="en-US" sz="3200" dirty="0" smtClean="0">
                <a:latin typeface="+mn-lt"/>
              </a:rPr>
              <a:t>I don't know about the </a:t>
            </a:r>
            <a:r>
              <a:rPr lang="en-US" sz="3200" dirty="0" smtClean="0">
                <a:latin typeface="+mn-lt"/>
              </a:rPr>
              <a:t>organ-</a:t>
            </a:r>
            <a:r>
              <a:rPr lang="en-US" sz="3200" dirty="0" err="1" smtClean="0">
                <a:latin typeface="+mn-lt"/>
              </a:rPr>
              <a:t>ization</a:t>
            </a:r>
            <a:r>
              <a:rPr lang="en-US" sz="3200" dirty="0" smtClean="0">
                <a:latin typeface="+mn-lt"/>
              </a:rPr>
              <a:t>, </a:t>
            </a:r>
            <a:r>
              <a:rPr lang="en-US" sz="3200" dirty="0" smtClean="0">
                <a:solidFill>
                  <a:srgbClr val="FFFF00"/>
                </a:solidFill>
                <a:latin typeface="+mn-lt"/>
              </a:rPr>
              <a:t>but the spirit that's in the Assemblies of God started in Genesis.</a:t>
            </a:r>
            <a:r>
              <a:rPr lang="en-US" sz="3200" dirty="0" smtClean="0">
                <a:latin typeface="+mn-lt"/>
              </a:rPr>
              <a:t> And all the other </a:t>
            </a:r>
            <a:r>
              <a:rPr lang="en-US" sz="3200" dirty="0" err="1" smtClean="0">
                <a:latin typeface="+mn-lt"/>
              </a:rPr>
              <a:t>borned</a:t>
            </a:r>
            <a:r>
              <a:rPr lang="en-US" sz="3200" dirty="0" smtClean="0">
                <a:latin typeface="+mn-lt"/>
              </a:rPr>
              <a:t> again churches started in </a:t>
            </a:r>
            <a:r>
              <a:rPr lang="en-US" sz="3200" dirty="0" smtClean="0">
                <a:solidFill>
                  <a:srgbClr val="FFFF00"/>
                </a:solidFill>
                <a:latin typeface="+mn-lt"/>
              </a:rPr>
              <a:t>Genesis</a:t>
            </a:r>
            <a:r>
              <a:rPr lang="en-US" sz="3200" dirty="0" smtClean="0">
                <a:latin typeface="+mn-lt"/>
              </a:rPr>
              <a:t> and all the supposed to be churches, just nominal churches, they started in Genesis. </a:t>
            </a:r>
            <a:r>
              <a:rPr lang="en-US" sz="3200" dirty="0" smtClean="0">
                <a:latin typeface="+mn-lt"/>
              </a:rPr>
              <a:t>	And </a:t>
            </a:r>
            <a:r>
              <a:rPr lang="en-US" sz="3200" dirty="0" smtClean="0">
                <a:latin typeface="+mn-lt"/>
              </a:rPr>
              <a:t>they both was represented in the first two sons, both Cain and Abel.</a:t>
            </a:r>
            <a:endParaRPr lang="en-US" sz="3200" dirty="0">
              <a:latin typeface="+mn-lt"/>
            </a:endParaRPr>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533400" y="1423431"/>
            <a:ext cx="8305800" cy="4585871"/>
          </a:xfrm>
          <a:prstGeom prst="rect">
            <a:avLst/>
          </a:prstGeom>
          <a:solidFill>
            <a:schemeClr val="bg2">
              <a:lumMod val="95000"/>
              <a:lumOff val="5000"/>
              <a:alpha val="82000"/>
            </a:schemeClr>
          </a:solidFill>
          <a:ln w="9525">
            <a:noFill/>
            <a:miter lim="800000"/>
            <a:headEnd/>
            <a:tailEnd/>
          </a:ln>
        </p:spPr>
        <p:txBody>
          <a:bodyPr wrap="square">
            <a:spAutoFit/>
          </a:bodyPr>
          <a:lstStyle/>
          <a:p>
            <a:r>
              <a:rPr lang="en-US" sz="3600" b="1" dirty="0">
                <a:latin typeface="Cambria" pitchFamily="18" charset="0"/>
              </a:rPr>
              <a:t>II CORINTHIANS </a:t>
            </a:r>
            <a:r>
              <a:rPr lang="en-US" sz="3600" b="1" dirty="0" smtClean="0">
                <a:latin typeface="Cambria" pitchFamily="18" charset="0"/>
              </a:rPr>
              <a:t>11:2-3</a:t>
            </a:r>
            <a:endParaRPr lang="en-US" sz="3600" b="1" dirty="0">
              <a:latin typeface="Cambria" pitchFamily="18" charset="0"/>
            </a:endParaRPr>
          </a:p>
          <a:p>
            <a:r>
              <a:rPr lang="en-US" sz="3200" i="1" dirty="0">
                <a:latin typeface="Cambria" pitchFamily="18" charset="0"/>
              </a:rPr>
              <a:t>     2 </a:t>
            </a:r>
            <a:r>
              <a:rPr lang="en-US" sz="3200" i="1" dirty="0" smtClean="0">
                <a:latin typeface="Cambria" pitchFamily="18" charset="0"/>
              </a:rPr>
              <a:t>For </a:t>
            </a:r>
            <a:r>
              <a:rPr lang="en-US" sz="3200" i="1" dirty="0">
                <a:latin typeface="Cambria" pitchFamily="18" charset="0"/>
              </a:rPr>
              <a:t>I am jealous over you with godly jealousy: for I have espoused you to one husband, that I may present you as a chaste virgin to Christ. </a:t>
            </a:r>
            <a:r>
              <a:rPr lang="en-US" sz="3200" i="1" dirty="0" smtClean="0">
                <a:latin typeface="Cambria" pitchFamily="18" charset="0"/>
              </a:rPr>
              <a:t>3 But </a:t>
            </a:r>
            <a:r>
              <a:rPr lang="en-US" sz="3200" i="1" dirty="0">
                <a:latin typeface="Cambria" pitchFamily="18" charset="0"/>
              </a:rPr>
              <a:t>I fear, lest by any means, as the serpent beguiled Eve through his </a:t>
            </a:r>
            <a:r>
              <a:rPr lang="en-US" sz="3200" i="1" dirty="0" err="1">
                <a:latin typeface="Cambria" pitchFamily="18" charset="0"/>
              </a:rPr>
              <a:t>subtilty</a:t>
            </a:r>
            <a:r>
              <a:rPr lang="en-US" sz="3200" i="1" dirty="0">
                <a:latin typeface="Cambria" pitchFamily="18" charset="0"/>
              </a:rPr>
              <a:t>, so your minds should be corrupted from the simplicity that is in Christ. </a:t>
            </a:r>
            <a:endParaRPr lang="en-US" sz="3200" i="1" dirty="0" smtClean="0">
              <a:latin typeface="Cambria" pitchFamily="18" charset="0"/>
            </a:endParaRPr>
          </a:p>
          <a:p>
            <a:endParaRPr lang="en-US" sz="3200" i="1" dirty="0">
              <a:latin typeface="Cambria" pitchFamily="18" charset="0"/>
            </a:endParaRPr>
          </a:p>
        </p:txBody>
      </p:sp>
      <p:sp>
        <p:nvSpPr>
          <p:cNvPr id="3" name="Title 2"/>
          <p:cNvSpPr>
            <a:spLocks noGrp="1"/>
          </p:cNvSpPr>
          <p:nvPr>
            <p:ph type="title"/>
          </p:nvPr>
        </p:nvSpPr>
        <p:spPr>
          <a:xfrm>
            <a:off x="533400" y="274638"/>
            <a:ext cx="8486775" cy="942558"/>
          </a:xfrm>
        </p:spPr>
        <p:txBody>
          <a:bodyPr/>
          <a:lstStyle/>
          <a:p>
            <a:pPr fontAlgn="auto">
              <a:spcAft>
                <a:spcPts val="0"/>
              </a:spcAft>
              <a:defRPr/>
            </a:pPr>
            <a:r>
              <a:rPr lang="en-US" sz="4800" dirty="0" smtClean="0">
                <a:latin typeface="+mn-lt"/>
              </a:rPr>
              <a:t>A “Chaste” Bride for Christ</a:t>
            </a:r>
            <a:endParaRPr lang="en-US" sz="4800" dirty="0">
              <a:latin typeface="+mn-lt"/>
            </a:endParaRP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104833919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39175" cy="1096962"/>
          </a:xfrm>
        </p:spPr>
        <p:txBody>
          <a:bodyPr/>
          <a:lstStyle/>
          <a:p>
            <a:pPr fontAlgn="auto">
              <a:spcAft>
                <a:spcPts val="0"/>
              </a:spcAft>
              <a:defRPr/>
            </a:pPr>
            <a:r>
              <a:rPr lang="en-US" sz="6600" dirty="0" smtClean="0">
                <a:latin typeface="+mn-lt"/>
              </a:rPr>
              <a:t>The Fall</a:t>
            </a:r>
            <a:endParaRPr lang="en-US" sz="6600" dirty="0">
              <a:latin typeface="+mn-lt"/>
            </a:endParaRPr>
          </a:p>
        </p:txBody>
      </p:sp>
      <p:sp>
        <p:nvSpPr>
          <p:cNvPr id="22531" name="Rectangle 2"/>
          <p:cNvSpPr>
            <a:spLocks noChangeArrowheads="1"/>
          </p:cNvSpPr>
          <p:nvPr/>
        </p:nvSpPr>
        <p:spPr bwMode="auto">
          <a:xfrm>
            <a:off x="2286000" y="1371600"/>
            <a:ext cx="6734174" cy="4647426"/>
          </a:xfrm>
          <a:prstGeom prst="rect">
            <a:avLst/>
          </a:prstGeom>
          <a:noFill/>
          <a:ln w="9525">
            <a:noFill/>
            <a:miter lim="800000"/>
            <a:headEnd/>
            <a:tailEnd/>
          </a:ln>
        </p:spPr>
        <p:txBody>
          <a:bodyPr wrap="square">
            <a:spAutoFit/>
          </a:bodyPr>
          <a:lstStyle/>
          <a:p>
            <a:r>
              <a:rPr lang="en-US" sz="3600" b="1" dirty="0">
                <a:latin typeface="Cambria" pitchFamily="18" charset="0"/>
              </a:rPr>
              <a:t>GENESIS </a:t>
            </a:r>
            <a:r>
              <a:rPr lang="en-US" sz="3600" b="1" dirty="0" smtClean="0">
                <a:latin typeface="Cambria" pitchFamily="18" charset="0"/>
              </a:rPr>
              <a:t>3:1-15</a:t>
            </a:r>
            <a:endParaRPr lang="en-US" sz="3600" b="1" dirty="0">
              <a:latin typeface="Cambria" pitchFamily="18" charset="0"/>
            </a:endParaRPr>
          </a:p>
          <a:p>
            <a:r>
              <a:rPr lang="en-US" sz="3200" i="1" dirty="0">
                <a:latin typeface="Cambria" pitchFamily="18" charset="0"/>
              </a:rPr>
              <a:t>     1 </a:t>
            </a:r>
            <a:r>
              <a:rPr lang="en-US" sz="3200" i="1" dirty="0" smtClean="0">
                <a:latin typeface="Cambria" pitchFamily="18" charset="0"/>
              </a:rPr>
              <a:t>Now </a:t>
            </a:r>
            <a:r>
              <a:rPr lang="en-US" sz="3200" i="1" dirty="0">
                <a:latin typeface="Cambria" pitchFamily="18" charset="0"/>
              </a:rPr>
              <a:t>the serpent was more </a:t>
            </a:r>
            <a:r>
              <a:rPr lang="en-US" sz="3200" i="1" dirty="0" err="1">
                <a:latin typeface="Cambria" pitchFamily="18" charset="0"/>
              </a:rPr>
              <a:t>subtil</a:t>
            </a:r>
            <a:r>
              <a:rPr lang="en-US" sz="3200" i="1" dirty="0">
                <a:latin typeface="Cambria" pitchFamily="18" charset="0"/>
              </a:rPr>
              <a:t> than </a:t>
            </a:r>
            <a:r>
              <a:rPr lang="en-US" sz="3600" i="1" dirty="0">
                <a:latin typeface="Cambria" pitchFamily="18" charset="0"/>
              </a:rPr>
              <a:t>any</a:t>
            </a:r>
            <a:r>
              <a:rPr lang="en-US" sz="3200" i="1" dirty="0">
                <a:latin typeface="Cambria" pitchFamily="18" charset="0"/>
              </a:rPr>
              <a:t> beast of the field which the LORD God had made. And he said unto the woman, Yea, hath God said, Ye shall not eat of every tree of the </a:t>
            </a:r>
            <a:r>
              <a:rPr lang="en-US" sz="3200" i="1" dirty="0" smtClean="0">
                <a:latin typeface="Cambria" pitchFamily="18" charset="0"/>
              </a:rPr>
              <a:t>garden? 2 </a:t>
            </a:r>
            <a:r>
              <a:rPr lang="en-US" sz="3200" i="1" dirty="0" smtClean="0">
                <a:latin typeface="Cambria" pitchFamily="18" charset="0"/>
              </a:rPr>
              <a:t>And </a:t>
            </a:r>
            <a:r>
              <a:rPr lang="en-US" sz="3200" i="1" dirty="0">
                <a:latin typeface="Cambria" pitchFamily="18" charset="0"/>
              </a:rPr>
              <a:t>the woman said unto the serpent, We may eat of the fruit of the trees of the </a:t>
            </a:r>
            <a:r>
              <a:rPr lang="en-US" sz="3200" i="1" dirty="0" smtClean="0">
                <a:latin typeface="Cambria" pitchFamily="18" charset="0"/>
              </a:rPr>
              <a:t>garden</a:t>
            </a:r>
            <a:r>
              <a:rPr lang="en-US" sz="3200" i="1" dirty="0" smtClean="0">
                <a:latin typeface="Cambria" pitchFamily="18" charset="0"/>
              </a:rPr>
              <a:t>…</a:t>
            </a:r>
            <a:endParaRPr lang="en-US" sz="3200" i="1" dirty="0">
              <a:latin typeface="Cambria" pitchFamily="18" charset="0"/>
            </a:endParaRP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15</a:t>
            </a:fld>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220964969"/>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16</a:t>
            </a:fld>
            <a:endParaRPr lang="en-US"/>
          </a:p>
        </p:txBody>
      </p:sp>
      <p:sp>
        <p:nvSpPr>
          <p:cNvPr id="5" name="Rectangle 4"/>
          <p:cNvSpPr/>
          <p:nvPr/>
        </p:nvSpPr>
        <p:spPr>
          <a:xfrm>
            <a:off x="2667000" y="304800"/>
            <a:ext cx="6400800" cy="5355312"/>
          </a:xfrm>
          <a:prstGeom prst="rect">
            <a:avLst/>
          </a:prstGeom>
        </p:spPr>
        <p:txBody>
          <a:bodyPr wrap="square">
            <a:spAutoFit/>
          </a:bodyPr>
          <a:lstStyle/>
          <a:p>
            <a:r>
              <a:rPr lang="en-US" sz="4000" b="1" dirty="0">
                <a:solidFill>
                  <a:srgbClr val="FFFF00"/>
                </a:solidFill>
              </a:rPr>
              <a:t>Serpent </a:t>
            </a:r>
            <a:r>
              <a:rPr lang="en-US" sz="4000" b="1" dirty="0" smtClean="0">
                <a:solidFill>
                  <a:srgbClr val="FFFF00"/>
                </a:solidFill>
              </a:rPr>
              <a:t>Seed:</a:t>
            </a:r>
          </a:p>
          <a:p>
            <a:r>
              <a:rPr lang="en-US" sz="3200" b="1" dirty="0" smtClean="0"/>
              <a:t>(</a:t>
            </a:r>
            <a:r>
              <a:rPr lang="en-US" sz="3200" dirty="0"/>
              <a:t>D</a:t>
            </a:r>
            <a:r>
              <a:rPr lang="en-US" sz="3200" dirty="0" smtClean="0"/>
              <a:t>ual </a:t>
            </a:r>
            <a:r>
              <a:rPr lang="en-US" sz="3200" dirty="0"/>
              <a:t>seed or </a:t>
            </a:r>
            <a:r>
              <a:rPr lang="en-US" sz="3200" dirty="0" smtClean="0"/>
              <a:t>Two-</a:t>
            </a:r>
            <a:r>
              <a:rPr lang="en-US" sz="3200" dirty="0" err="1" smtClean="0"/>
              <a:t>seedline</a:t>
            </a:r>
            <a:r>
              <a:rPr lang="en-US" sz="3200" dirty="0" smtClean="0"/>
              <a:t>)</a:t>
            </a:r>
          </a:p>
          <a:p>
            <a:r>
              <a:rPr lang="en-US" sz="2800" dirty="0" smtClean="0"/>
              <a:t>	A</a:t>
            </a:r>
            <a:r>
              <a:rPr lang="en-US" sz="2800" dirty="0"/>
              <a:t> </a:t>
            </a:r>
            <a:r>
              <a:rPr lang="en-US" sz="2800" dirty="0" smtClean="0"/>
              <a:t>controversial</a:t>
            </a:r>
            <a:r>
              <a:rPr lang="en-US" sz="2800" dirty="0"/>
              <a:t> </a:t>
            </a:r>
            <a:r>
              <a:rPr lang="en-US" sz="2800" dirty="0" smtClean="0"/>
              <a:t>religious belief</a:t>
            </a:r>
            <a:r>
              <a:rPr lang="en-US" sz="2800" dirty="0"/>
              <a:t> which explains the </a:t>
            </a:r>
            <a:r>
              <a:rPr lang="en-US" sz="2800" dirty="0" smtClean="0"/>
              <a:t>Biblical account </a:t>
            </a:r>
            <a:r>
              <a:rPr lang="en-US" sz="2800" dirty="0"/>
              <a:t>of the </a:t>
            </a:r>
            <a:r>
              <a:rPr lang="en-US" sz="2800" dirty="0" smtClean="0"/>
              <a:t>fall of man</a:t>
            </a:r>
            <a:r>
              <a:rPr lang="en-US" sz="2800" dirty="0"/>
              <a:t> by saying that the </a:t>
            </a:r>
            <a:r>
              <a:rPr lang="en-US" sz="2800" dirty="0" smtClean="0"/>
              <a:t>serpent</a:t>
            </a:r>
            <a:r>
              <a:rPr lang="en-US" sz="2800" dirty="0"/>
              <a:t> in the </a:t>
            </a:r>
            <a:r>
              <a:rPr lang="en-US" sz="2800" dirty="0" smtClean="0"/>
              <a:t>Garden of Eden</a:t>
            </a:r>
            <a:r>
              <a:rPr lang="en-US" sz="2800" dirty="0"/>
              <a:t> mated with </a:t>
            </a:r>
            <a:r>
              <a:rPr lang="en-US" sz="2800" dirty="0" smtClean="0"/>
              <a:t>Eve, </a:t>
            </a:r>
            <a:r>
              <a:rPr lang="en-US" sz="2800" dirty="0"/>
              <a:t>and that the offspring of their union was </a:t>
            </a:r>
            <a:r>
              <a:rPr lang="en-US" sz="2800" dirty="0" smtClean="0"/>
              <a:t>Cain. </a:t>
            </a:r>
            <a:endParaRPr lang="en-US" sz="2800" dirty="0" smtClean="0"/>
          </a:p>
          <a:p>
            <a:r>
              <a:rPr lang="en-US" sz="2800" dirty="0"/>
              <a:t>	</a:t>
            </a:r>
            <a:r>
              <a:rPr lang="en-US" sz="2800" dirty="0" smtClean="0"/>
              <a:t>This </a:t>
            </a:r>
            <a:r>
              <a:rPr lang="en-US" sz="2800" dirty="0"/>
              <a:t>appears </a:t>
            </a:r>
            <a:r>
              <a:rPr lang="en-US" sz="2800" dirty="0" smtClean="0"/>
              <a:t>in the early</a:t>
            </a:r>
            <a:r>
              <a:rPr lang="en-US" sz="2800" dirty="0"/>
              <a:t> </a:t>
            </a:r>
            <a:r>
              <a:rPr lang="en-US" sz="2800" dirty="0" smtClean="0"/>
              <a:t>Gnostic</a:t>
            </a:r>
            <a:r>
              <a:rPr lang="en-US" sz="2800" dirty="0"/>
              <a:t> writings such as the </a:t>
            </a:r>
            <a:r>
              <a:rPr lang="en-US" sz="2800" dirty="0" smtClean="0"/>
              <a:t>Gospel of Philip</a:t>
            </a:r>
            <a:r>
              <a:rPr lang="en-US" dirty="0"/>
              <a:t> (c. 350). </a:t>
            </a:r>
            <a:endParaRPr lang="en-US" dirty="0" smtClean="0"/>
          </a:p>
          <a:p>
            <a:endParaRPr lang="en-US" dirty="0"/>
          </a:p>
        </p:txBody>
      </p:sp>
    </p:spTree>
    <p:extLst>
      <p:ext uri="{BB962C8B-B14F-4D97-AF65-F5344CB8AC3E}">
        <p14:creationId xmlns:p14="http://schemas.microsoft.com/office/powerpoint/2010/main" val="216297594"/>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1143000"/>
          </a:xfrm>
        </p:spPr>
        <p:txBody>
          <a:bodyPr/>
          <a:lstStyle/>
          <a:p>
            <a:pPr fontAlgn="auto">
              <a:spcAft>
                <a:spcPts val="0"/>
              </a:spcAft>
              <a:defRPr/>
            </a:pPr>
            <a:r>
              <a:rPr lang="en-US" sz="6000" dirty="0" smtClean="0">
                <a:latin typeface="+mn-lt"/>
              </a:rPr>
              <a:t>Satan was in Eden</a:t>
            </a:r>
            <a:endParaRPr lang="en-US" sz="6000" dirty="0">
              <a:latin typeface="+mn-lt"/>
            </a:endParaRPr>
          </a:p>
        </p:txBody>
      </p:sp>
      <p:sp>
        <p:nvSpPr>
          <p:cNvPr id="21507" name="Content Placeholder 2"/>
          <p:cNvSpPr>
            <a:spLocks noGrp="1"/>
          </p:cNvSpPr>
          <p:nvPr>
            <p:ph idx="1"/>
          </p:nvPr>
        </p:nvSpPr>
        <p:spPr>
          <a:xfrm>
            <a:off x="2362200" y="1600200"/>
            <a:ext cx="6553200" cy="4800600"/>
          </a:xfrm>
        </p:spPr>
        <p:txBody>
          <a:bodyPr/>
          <a:lstStyle/>
          <a:p>
            <a:r>
              <a:rPr lang="en-US" sz="3600" b="1" dirty="0" smtClean="0"/>
              <a:t>EZEKIEL 28:13-14</a:t>
            </a:r>
          </a:p>
          <a:p>
            <a:pPr>
              <a:buNone/>
            </a:pPr>
            <a:r>
              <a:rPr lang="en-US" sz="3200" dirty="0" smtClean="0"/>
              <a:t>		</a:t>
            </a:r>
            <a:r>
              <a:rPr lang="en-US" sz="3200" i="1" dirty="0" smtClean="0"/>
              <a:t>13 Thou hast been in Eden the garden of God; 14 Thou art the anointed cherub that </a:t>
            </a:r>
            <a:r>
              <a:rPr lang="en-US" sz="3200" i="1" dirty="0" err="1" smtClean="0"/>
              <a:t>covereth</a:t>
            </a:r>
            <a:r>
              <a:rPr lang="en-US" sz="3200" i="1" dirty="0" smtClean="0"/>
              <a:t>; and I have set thee so: thou </a:t>
            </a:r>
            <a:r>
              <a:rPr lang="en-US" sz="3200" i="1" dirty="0" err="1" smtClean="0"/>
              <a:t>wast</a:t>
            </a:r>
            <a:r>
              <a:rPr lang="en-US" sz="3200" i="1" dirty="0" smtClean="0"/>
              <a:t> upon the holy mountain of God; thou hast walked up and down in the midst of the stones of fire.</a:t>
            </a:r>
          </a:p>
          <a:p>
            <a:endParaRPr lang="en-US" sz="3200" dirty="0" smtClean="0"/>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083A43BA-9829-40B5-8F48-408C310E9FDF}"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708536200"/>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1143000"/>
          </a:xfrm>
        </p:spPr>
        <p:txBody>
          <a:bodyPr/>
          <a:lstStyle/>
          <a:p>
            <a:pPr fontAlgn="auto">
              <a:spcAft>
                <a:spcPts val="0"/>
              </a:spcAft>
              <a:defRPr/>
            </a:pPr>
            <a:r>
              <a:rPr lang="en-US" sz="4800" dirty="0" smtClean="0">
                <a:latin typeface="+mn-lt"/>
              </a:rPr>
              <a:t>Eve the Mother of All Living</a:t>
            </a:r>
            <a:endParaRPr lang="en-US" sz="4800" dirty="0">
              <a:latin typeface="+mn-lt"/>
            </a:endParaRPr>
          </a:p>
        </p:txBody>
      </p:sp>
      <p:sp>
        <p:nvSpPr>
          <p:cNvPr id="30723" name="Rectangle 2"/>
          <p:cNvSpPr>
            <a:spLocks noChangeArrowheads="1"/>
          </p:cNvSpPr>
          <p:nvPr/>
        </p:nvSpPr>
        <p:spPr bwMode="auto">
          <a:xfrm>
            <a:off x="2971800" y="1905000"/>
            <a:ext cx="5562600" cy="3477875"/>
          </a:xfrm>
          <a:prstGeom prst="rect">
            <a:avLst/>
          </a:prstGeom>
          <a:noFill/>
          <a:ln w="9525">
            <a:noFill/>
            <a:miter lim="800000"/>
            <a:headEnd/>
            <a:tailEnd/>
          </a:ln>
        </p:spPr>
        <p:txBody>
          <a:bodyPr wrap="square">
            <a:spAutoFit/>
          </a:bodyPr>
          <a:lstStyle/>
          <a:p>
            <a:r>
              <a:rPr lang="en-US" sz="4000" b="1" dirty="0">
                <a:latin typeface="Cambria" pitchFamily="18" charset="0"/>
              </a:rPr>
              <a:t>GENESIS 3:20</a:t>
            </a:r>
          </a:p>
          <a:p>
            <a:r>
              <a:rPr lang="en-US" sz="3600" i="1" dirty="0">
                <a:latin typeface="Cambria" pitchFamily="18" charset="0"/>
              </a:rPr>
              <a:t>     </a:t>
            </a:r>
            <a:r>
              <a:rPr lang="en-US" sz="3600" i="1" dirty="0" smtClean="0">
                <a:latin typeface="Cambria" pitchFamily="18" charset="0"/>
              </a:rPr>
              <a:t>And </a:t>
            </a:r>
            <a:r>
              <a:rPr lang="en-US" sz="3600" i="1" dirty="0">
                <a:latin typeface="Cambria" pitchFamily="18" charset="0"/>
              </a:rPr>
              <a:t>Adam called his wife's name Eve; because she was </a:t>
            </a:r>
            <a:r>
              <a:rPr lang="en-US" sz="3600" i="1" dirty="0">
                <a:solidFill>
                  <a:srgbClr val="FFFF00"/>
                </a:solidFill>
                <a:latin typeface="Cambria" pitchFamily="18" charset="0"/>
              </a:rPr>
              <a:t>the mother of all living.</a:t>
            </a:r>
          </a:p>
          <a:p>
            <a:endParaRPr lang="en-US" sz="3600" i="1" dirty="0">
              <a:latin typeface="Cambria" pitchFamily="18" charset="0"/>
            </a:endParaRP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1218405052"/>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39175" cy="1143000"/>
          </a:xfrm>
        </p:spPr>
        <p:txBody>
          <a:bodyPr/>
          <a:lstStyle/>
          <a:p>
            <a:pPr fontAlgn="auto">
              <a:spcAft>
                <a:spcPts val="0"/>
              </a:spcAft>
              <a:defRPr/>
            </a:pPr>
            <a:r>
              <a:rPr lang="en-US" sz="5400" dirty="0" smtClean="0">
                <a:latin typeface="Albertus Extra Bold" pitchFamily="34" charset="0"/>
              </a:rPr>
              <a:t>Cain &amp; Abel</a:t>
            </a:r>
            <a:endParaRPr lang="en-US" sz="5400" dirty="0">
              <a:latin typeface="Albertus Extra Bold" pitchFamily="34" charset="0"/>
            </a:endParaRPr>
          </a:p>
        </p:txBody>
      </p:sp>
      <p:sp>
        <p:nvSpPr>
          <p:cNvPr id="28675" name="Rectangle 2"/>
          <p:cNvSpPr>
            <a:spLocks noChangeArrowheads="1"/>
          </p:cNvSpPr>
          <p:nvPr/>
        </p:nvSpPr>
        <p:spPr bwMode="auto">
          <a:xfrm>
            <a:off x="2590800" y="1417638"/>
            <a:ext cx="6324600" cy="4692233"/>
          </a:xfrm>
          <a:prstGeom prst="rect">
            <a:avLst/>
          </a:prstGeom>
          <a:noFill/>
          <a:ln w="9525">
            <a:noFill/>
            <a:miter lim="800000"/>
            <a:headEnd/>
            <a:tailEnd/>
          </a:ln>
        </p:spPr>
        <p:txBody>
          <a:bodyPr wrap="square">
            <a:spAutoFit/>
          </a:bodyPr>
          <a:lstStyle/>
          <a:p>
            <a:r>
              <a:rPr lang="en-US" sz="3600" b="1" dirty="0">
                <a:latin typeface="Cambria" pitchFamily="18" charset="0"/>
              </a:rPr>
              <a:t>GENESIS </a:t>
            </a:r>
            <a:r>
              <a:rPr lang="en-US" sz="3600" b="1" dirty="0" smtClean="0">
                <a:latin typeface="Cambria" pitchFamily="18" charset="0"/>
              </a:rPr>
              <a:t>4:1-2</a:t>
            </a:r>
            <a:endParaRPr lang="en-US" sz="3600" b="1" dirty="0">
              <a:latin typeface="Cambria" pitchFamily="18" charset="0"/>
            </a:endParaRPr>
          </a:p>
          <a:p>
            <a:r>
              <a:rPr lang="en-US" sz="3200" i="1" dirty="0">
                <a:latin typeface="Cambria" pitchFamily="18" charset="0"/>
              </a:rPr>
              <a:t>     </a:t>
            </a:r>
            <a:r>
              <a:rPr lang="en-US" sz="3200" i="1" dirty="0" smtClean="0">
                <a:latin typeface="Cambria" pitchFamily="18" charset="0"/>
              </a:rPr>
              <a:t>1 </a:t>
            </a:r>
            <a:r>
              <a:rPr lang="en-US" sz="3200" i="1" dirty="0">
                <a:latin typeface="Cambria" pitchFamily="18" charset="0"/>
              </a:rPr>
              <a:t>And Adam knew Eve his wife; and she conceived, and bare Cain, and said, I have gotten a man from the LORD.</a:t>
            </a:r>
          </a:p>
          <a:p>
            <a:r>
              <a:rPr lang="en-US" sz="3200" i="1" dirty="0">
                <a:latin typeface="Cambria" pitchFamily="18" charset="0"/>
              </a:rPr>
              <a:t>     </a:t>
            </a:r>
            <a:r>
              <a:rPr lang="en-US" sz="3200" i="1" dirty="0" smtClean="0">
                <a:latin typeface="Cambria" pitchFamily="18" charset="0"/>
              </a:rPr>
              <a:t>2 </a:t>
            </a:r>
            <a:r>
              <a:rPr lang="en-US" sz="3200" i="1" dirty="0">
                <a:latin typeface="Cambria" pitchFamily="18" charset="0"/>
              </a:rPr>
              <a:t>And she again bare his brother Abel. And Abel was a keeper of sheep, but Cain was a tiller of the ground.</a:t>
            </a: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1477134819"/>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7191375" cy="1143000"/>
          </a:xfrm>
        </p:spPr>
        <p:txBody>
          <a:bodyPr/>
          <a:lstStyle/>
          <a:p>
            <a:r>
              <a:rPr lang="en-US" sz="4800" i="1" spc="-150" dirty="0" smtClean="0">
                <a:solidFill>
                  <a:srgbClr val="FFFF00"/>
                </a:solidFill>
                <a:latin typeface="+mn-lt"/>
              </a:rPr>
              <a:t>Birthdays &amp; Anniversaries</a:t>
            </a:r>
            <a:endParaRPr lang="en-US" sz="4800" i="1" spc="-150" dirty="0">
              <a:solidFill>
                <a:srgbClr val="FFFF00"/>
              </a:solidFill>
              <a:latin typeface="+mn-lt"/>
            </a:endParaRP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Footer Placeholder 4"/>
          <p:cNvSpPr>
            <a:spLocks noGrp="1"/>
          </p:cNvSpPr>
          <p:nvPr>
            <p:ph type="ftr" sz="quarter" idx="11"/>
          </p:nvPr>
        </p:nvSpPr>
        <p:spPr/>
        <p:txBody>
          <a:bodyPr/>
          <a:lstStyle/>
          <a:p>
            <a:pPr>
              <a:defRPr/>
            </a:pPr>
            <a:r>
              <a:rPr lang="en-US" smtClean="0"/>
              <a:t>What Do We Believe 7</a:t>
            </a:r>
            <a:endParaRPr lang="en-US"/>
          </a:p>
        </p:txBody>
      </p:sp>
      <p:sp>
        <p:nvSpPr>
          <p:cNvPr id="6" name="Slide Number Placeholder 5"/>
          <p:cNvSpPr>
            <a:spLocks noGrp="1"/>
          </p:cNvSpPr>
          <p:nvPr>
            <p:ph type="sldNum" sz="quarter" idx="12"/>
          </p:nvPr>
        </p:nvSpPr>
        <p:spPr/>
        <p:txBody>
          <a:bodyPr/>
          <a:lstStyle/>
          <a:p>
            <a:pPr>
              <a:defRPr/>
            </a:pPr>
            <a:fld id="{083A43BA-9829-40B5-8F48-408C310E9FDF}" type="slidenum">
              <a:rPr lang="en-US" smtClean="0"/>
              <a:pPr>
                <a:defRPr/>
              </a:pPr>
              <a:t>2</a:t>
            </a:fld>
            <a:endParaRPr lang="en-US"/>
          </a:p>
        </p:txBody>
      </p:sp>
    </p:spTree>
    <p:extLst>
      <p:ext uri="{BB962C8B-B14F-4D97-AF65-F5344CB8AC3E}">
        <p14:creationId xmlns:p14="http://schemas.microsoft.com/office/powerpoint/2010/main" val="427408224"/>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1325562"/>
          </a:xfrm>
        </p:spPr>
        <p:txBody>
          <a:bodyPr/>
          <a:lstStyle/>
          <a:p>
            <a:pPr fontAlgn="auto">
              <a:spcAft>
                <a:spcPts val="0"/>
              </a:spcAft>
              <a:defRPr/>
            </a:pPr>
            <a:r>
              <a:rPr lang="en-US" sz="5400" dirty="0" smtClean="0">
                <a:latin typeface="Albertus Extra Bold" pitchFamily="34" charset="0"/>
              </a:rPr>
              <a:t>Cain, Abel &amp; Seth</a:t>
            </a:r>
            <a:endParaRPr lang="en-US" sz="5400" dirty="0">
              <a:latin typeface="Albertus Extra Bold" pitchFamily="34" charset="0"/>
            </a:endParaRPr>
          </a:p>
        </p:txBody>
      </p:sp>
      <p:sp>
        <p:nvSpPr>
          <p:cNvPr id="29701" name="Rectangle 4"/>
          <p:cNvSpPr>
            <a:spLocks noChangeArrowheads="1"/>
          </p:cNvSpPr>
          <p:nvPr/>
        </p:nvSpPr>
        <p:spPr bwMode="auto">
          <a:xfrm>
            <a:off x="2743200" y="1600200"/>
            <a:ext cx="5943600" cy="3970318"/>
          </a:xfrm>
          <a:prstGeom prst="rect">
            <a:avLst/>
          </a:prstGeom>
          <a:noFill/>
          <a:ln w="9525">
            <a:noFill/>
            <a:miter lim="800000"/>
            <a:headEnd/>
            <a:tailEnd/>
          </a:ln>
        </p:spPr>
        <p:txBody>
          <a:bodyPr wrap="square">
            <a:spAutoFit/>
          </a:bodyPr>
          <a:lstStyle/>
          <a:p>
            <a:r>
              <a:rPr lang="en-US" sz="3600" b="1" dirty="0">
                <a:latin typeface="+mn-lt"/>
              </a:rPr>
              <a:t>GENESIS 4:25</a:t>
            </a:r>
          </a:p>
          <a:p>
            <a:r>
              <a:rPr lang="en-US" sz="3600" i="1" dirty="0">
                <a:latin typeface="+mn-lt"/>
              </a:rPr>
              <a:t>     </a:t>
            </a:r>
            <a:r>
              <a:rPr lang="en-US" sz="3600" i="1" dirty="0" smtClean="0">
                <a:latin typeface="+mn-lt"/>
              </a:rPr>
              <a:t> </a:t>
            </a:r>
            <a:r>
              <a:rPr lang="en-US" sz="3600" i="1" dirty="0">
                <a:latin typeface="+mn-lt"/>
              </a:rPr>
              <a:t>And Adam knew his wife again; and she bare a son, and called his name Seth: For God, said she, hath appointed me another seed instead of Abel, whom Cain slew.</a:t>
            </a:r>
          </a:p>
        </p:txBody>
      </p:sp>
      <p:sp>
        <p:nvSpPr>
          <p:cNvPr id="6" name="Date Placeholder 5"/>
          <p:cNvSpPr>
            <a:spLocks noGrp="1"/>
          </p:cNvSpPr>
          <p:nvPr>
            <p:ph type="dt" sz="half" idx="10"/>
          </p:nvPr>
        </p:nvSpPr>
        <p:spPr/>
        <p:txBody>
          <a:bodyPr/>
          <a:lstStyle/>
          <a:p>
            <a:pPr>
              <a:defRPr/>
            </a:pPr>
            <a:r>
              <a:rPr lang="en-US" smtClean="0"/>
              <a:t>10-15-2017</a:t>
            </a:r>
            <a:endParaRPr lang="en-US"/>
          </a:p>
        </p:txBody>
      </p:sp>
      <p:sp>
        <p:nvSpPr>
          <p:cNvPr id="7" name="Slide Number Placeholder 6"/>
          <p:cNvSpPr>
            <a:spLocks noGrp="1"/>
          </p:cNvSpPr>
          <p:nvPr>
            <p:ph type="sldNum" sz="quarter" idx="12"/>
          </p:nvPr>
        </p:nvSpPr>
        <p:spPr/>
        <p:txBody>
          <a:bodyPr/>
          <a:lstStyle/>
          <a:p>
            <a:pPr>
              <a:defRPr/>
            </a:pPr>
            <a:fld id="{BD81E805-F7E3-41DD-958D-75B63B6C435F}" type="slidenum">
              <a:rPr lang="en-US" smtClean="0"/>
              <a:pPr>
                <a:defRPr/>
              </a:pPr>
              <a:t>20</a:t>
            </a:fld>
            <a:endParaRPr lang="en-US"/>
          </a:p>
        </p:txBody>
      </p:sp>
      <p:sp>
        <p:nvSpPr>
          <p:cNvPr id="8" name="Footer Placeholder 7"/>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1293943613"/>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10-15-2017</a:t>
            </a:r>
            <a:endParaRPr lang="en-US"/>
          </a:p>
        </p:txBody>
      </p:sp>
      <p:sp>
        <p:nvSpPr>
          <p:cNvPr id="4" name="Footer Placeholder 3"/>
          <p:cNvSpPr>
            <a:spLocks noGrp="1"/>
          </p:cNvSpPr>
          <p:nvPr>
            <p:ph type="ftr" sz="quarter" idx="11"/>
          </p:nvPr>
        </p:nvSpPr>
        <p:spPr/>
        <p:txBody>
          <a:bodyPr/>
          <a:lstStyle/>
          <a:p>
            <a:pPr>
              <a:defRPr/>
            </a:pPr>
            <a:r>
              <a:rPr lang="en-US" smtClean="0"/>
              <a:t>What Do We Believe 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21</a:t>
            </a:fld>
            <a:endParaRPr lang="en-US"/>
          </a:p>
        </p:txBody>
      </p:sp>
      <p:sp>
        <p:nvSpPr>
          <p:cNvPr id="6" name="Rectangle 5"/>
          <p:cNvSpPr/>
          <p:nvPr/>
        </p:nvSpPr>
        <p:spPr>
          <a:xfrm>
            <a:off x="152401" y="109002"/>
            <a:ext cx="8762999" cy="6063198"/>
          </a:xfrm>
          <a:prstGeom prst="rect">
            <a:avLst/>
          </a:prstGeom>
          <a:solidFill>
            <a:schemeClr val="bg2">
              <a:lumMod val="95000"/>
              <a:lumOff val="5000"/>
            </a:schemeClr>
          </a:solidFill>
        </p:spPr>
        <p:txBody>
          <a:bodyPr wrap="square">
            <a:spAutoFit/>
          </a:bodyPr>
          <a:lstStyle/>
          <a:p>
            <a:r>
              <a:rPr lang="en-US" sz="3600" b="1" dirty="0">
                <a:latin typeface="+mn-lt"/>
              </a:rPr>
              <a:t>Genesis </a:t>
            </a:r>
            <a:r>
              <a:rPr lang="en-US" sz="3600" b="1" dirty="0" smtClean="0">
                <a:latin typeface="+mn-lt"/>
              </a:rPr>
              <a:t>5:1-7</a:t>
            </a:r>
          </a:p>
          <a:p>
            <a:r>
              <a:rPr lang="en-US" sz="2800" b="1" i="1" dirty="0">
                <a:latin typeface="+mn-lt"/>
              </a:rPr>
              <a:t>	</a:t>
            </a:r>
            <a:r>
              <a:rPr lang="en-US" sz="2700" i="1" dirty="0" smtClean="0">
                <a:latin typeface="+mn-lt"/>
              </a:rPr>
              <a:t>This </a:t>
            </a:r>
            <a:r>
              <a:rPr lang="en-US" sz="2700" i="1" dirty="0">
                <a:latin typeface="+mn-lt"/>
              </a:rPr>
              <a:t>is the book of the generations of Adam. In the day that God created man, in the likeness of God made he </a:t>
            </a:r>
            <a:r>
              <a:rPr lang="en-US" sz="2700" i="1" dirty="0" smtClean="0">
                <a:latin typeface="+mn-lt"/>
              </a:rPr>
              <a:t>him; </a:t>
            </a:r>
            <a:r>
              <a:rPr lang="en-US" sz="2700" b="1" i="1" baseline="30000" dirty="0" smtClean="0">
                <a:latin typeface="+mn-lt"/>
              </a:rPr>
              <a:t>2</a:t>
            </a:r>
            <a:r>
              <a:rPr lang="en-US" sz="2700" b="1" i="1" baseline="30000" dirty="0">
                <a:latin typeface="+mn-lt"/>
              </a:rPr>
              <a:t> </a:t>
            </a:r>
            <a:r>
              <a:rPr lang="en-US" sz="2700" i="1" dirty="0">
                <a:latin typeface="+mn-lt"/>
              </a:rPr>
              <a:t>Male and female created he them; and blessed them, and called their name Adam, in the day when they were </a:t>
            </a:r>
            <a:r>
              <a:rPr lang="en-US" sz="2700" i="1" dirty="0" smtClean="0">
                <a:latin typeface="+mn-lt"/>
              </a:rPr>
              <a:t>created. </a:t>
            </a:r>
            <a:r>
              <a:rPr lang="en-US" sz="2700" b="1" i="1" baseline="30000" dirty="0" smtClean="0">
                <a:latin typeface="+mn-lt"/>
              </a:rPr>
              <a:t>3</a:t>
            </a:r>
            <a:r>
              <a:rPr lang="en-US" sz="2700" b="1" i="1" baseline="30000" dirty="0">
                <a:latin typeface="+mn-lt"/>
              </a:rPr>
              <a:t> </a:t>
            </a:r>
            <a:r>
              <a:rPr lang="en-US" sz="2700" i="1" dirty="0">
                <a:latin typeface="+mn-lt"/>
              </a:rPr>
              <a:t>And Adam lived an hundred and thirty years, and begat a son in his own likeness, and after his image; and called his name </a:t>
            </a:r>
            <a:r>
              <a:rPr lang="en-US" sz="2700" i="1" dirty="0" smtClean="0">
                <a:latin typeface="+mn-lt"/>
              </a:rPr>
              <a:t>Seth: </a:t>
            </a:r>
            <a:r>
              <a:rPr lang="en-US" sz="2700" b="1" i="1" baseline="30000" dirty="0" smtClean="0">
                <a:latin typeface="+mn-lt"/>
              </a:rPr>
              <a:t>4</a:t>
            </a:r>
            <a:r>
              <a:rPr lang="en-US" sz="2700" b="1" i="1" baseline="30000" dirty="0">
                <a:latin typeface="+mn-lt"/>
              </a:rPr>
              <a:t> </a:t>
            </a:r>
            <a:r>
              <a:rPr lang="en-US" sz="2700" i="1" dirty="0">
                <a:latin typeface="+mn-lt"/>
              </a:rPr>
              <a:t>And the days of Adam after he had begotten Seth were eight hundred years: and he begat sons and </a:t>
            </a:r>
            <a:r>
              <a:rPr lang="en-US" sz="2700" i="1" dirty="0" smtClean="0">
                <a:latin typeface="+mn-lt"/>
              </a:rPr>
              <a:t>daughters: </a:t>
            </a:r>
            <a:r>
              <a:rPr lang="en-US" sz="2700" b="1" i="1" baseline="30000" dirty="0" smtClean="0">
                <a:latin typeface="+mn-lt"/>
              </a:rPr>
              <a:t>5</a:t>
            </a:r>
            <a:r>
              <a:rPr lang="en-US" sz="2700" b="1" i="1" baseline="30000" dirty="0">
                <a:latin typeface="+mn-lt"/>
              </a:rPr>
              <a:t> </a:t>
            </a:r>
            <a:r>
              <a:rPr lang="en-US" sz="2700" i="1" dirty="0">
                <a:latin typeface="+mn-lt"/>
              </a:rPr>
              <a:t>And all the days that Adam lived were nine hundred and thirty years: and he </a:t>
            </a:r>
            <a:r>
              <a:rPr lang="en-US" sz="2700" i="1" dirty="0" smtClean="0">
                <a:latin typeface="+mn-lt"/>
              </a:rPr>
              <a:t>died. </a:t>
            </a:r>
            <a:r>
              <a:rPr lang="en-US" sz="2700" b="1" i="1" baseline="30000" dirty="0" smtClean="0">
                <a:latin typeface="+mn-lt"/>
              </a:rPr>
              <a:t>6</a:t>
            </a:r>
            <a:r>
              <a:rPr lang="en-US" sz="2700" b="1" i="1" baseline="30000" dirty="0">
                <a:latin typeface="+mn-lt"/>
              </a:rPr>
              <a:t> </a:t>
            </a:r>
            <a:r>
              <a:rPr lang="en-US" sz="2700" i="1" dirty="0">
                <a:latin typeface="+mn-lt"/>
              </a:rPr>
              <a:t>And Seth lived an hundred and five years, and begat </a:t>
            </a:r>
            <a:r>
              <a:rPr lang="en-US" sz="2700" i="1" dirty="0" err="1" smtClean="0">
                <a:latin typeface="+mn-lt"/>
              </a:rPr>
              <a:t>Enos</a:t>
            </a:r>
            <a:r>
              <a:rPr lang="en-US" sz="2700" i="1" dirty="0" smtClean="0">
                <a:latin typeface="+mn-lt"/>
              </a:rPr>
              <a:t>: </a:t>
            </a:r>
            <a:r>
              <a:rPr lang="en-US" sz="2700" b="1" i="1" baseline="30000" dirty="0" smtClean="0">
                <a:latin typeface="+mn-lt"/>
              </a:rPr>
              <a:t>7</a:t>
            </a:r>
            <a:r>
              <a:rPr lang="en-US" sz="2700" b="1" i="1" baseline="30000" dirty="0">
                <a:latin typeface="+mn-lt"/>
              </a:rPr>
              <a:t> </a:t>
            </a:r>
            <a:r>
              <a:rPr lang="en-US" sz="2700" i="1" dirty="0">
                <a:latin typeface="+mn-lt"/>
              </a:rPr>
              <a:t>And Seth lived after he begat </a:t>
            </a:r>
            <a:r>
              <a:rPr lang="en-US" sz="2700" i="1" dirty="0" err="1">
                <a:latin typeface="+mn-lt"/>
              </a:rPr>
              <a:t>Enos</a:t>
            </a:r>
            <a:r>
              <a:rPr lang="en-US" sz="2700" i="1" dirty="0">
                <a:latin typeface="+mn-lt"/>
              </a:rPr>
              <a:t> eight hundred and seven years, and begat sons and daughters</a:t>
            </a:r>
            <a:r>
              <a:rPr lang="en-US" sz="2700" i="1" dirty="0" smtClean="0">
                <a:latin typeface="+mn-lt"/>
              </a:rPr>
              <a:t>:</a:t>
            </a:r>
            <a:endParaRPr lang="en-US" sz="2700" b="0" i="1" dirty="0">
              <a:effectLst/>
              <a:latin typeface="+mn-lt"/>
            </a:endParaRPr>
          </a:p>
        </p:txBody>
      </p:sp>
    </p:spTree>
    <p:extLst>
      <p:ext uri="{BB962C8B-B14F-4D97-AF65-F5344CB8AC3E}">
        <p14:creationId xmlns:p14="http://schemas.microsoft.com/office/powerpoint/2010/main" val="77159276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27038"/>
            <a:ext cx="6962775" cy="1554162"/>
          </a:xfrm>
        </p:spPr>
        <p:txBody>
          <a:bodyPr/>
          <a:lstStyle/>
          <a:p>
            <a:pPr fontAlgn="auto">
              <a:spcAft>
                <a:spcPts val="0"/>
              </a:spcAft>
              <a:defRPr/>
            </a:pPr>
            <a:r>
              <a:rPr lang="en-US" sz="4000" b="1" dirty="0" smtClean="0">
                <a:latin typeface="Albertus Extra Bold" pitchFamily="34" charset="0"/>
              </a:rPr>
              <a:t>Genesis 5:</a:t>
            </a:r>
            <a:r>
              <a:rPr lang="en-US" sz="4000" b="1" dirty="0" smtClean="0">
                <a:solidFill>
                  <a:srgbClr val="FFFF00"/>
                </a:solidFill>
                <a:latin typeface="Albertus Extra Bold" pitchFamily="34" charset="0"/>
              </a:rPr>
              <a:t> </a:t>
            </a:r>
            <a:br>
              <a:rPr lang="en-US" sz="4000" b="1" dirty="0" smtClean="0">
                <a:solidFill>
                  <a:srgbClr val="FFFF00"/>
                </a:solidFill>
                <a:latin typeface="Albertus Extra Bold" pitchFamily="34" charset="0"/>
              </a:rPr>
            </a:br>
            <a:r>
              <a:rPr lang="en-US" sz="4000" b="1" dirty="0" smtClean="0">
                <a:solidFill>
                  <a:srgbClr val="FFFF00"/>
                </a:solidFill>
                <a:latin typeface="Albertus Extra Bold" pitchFamily="34" charset="0"/>
              </a:rPr>
              <a:t>The Genealogy of Enoch</a:t>
            </a:r>
            <a:r>
              <a:rPr lang="en-US" sz="4000" dirty="0" smtClean="0">
                <a:solidFill>
                  <a:srgbClr val="FFFF00"/>
                </a:solidFill>
                <a:latin typeface="Albertus Extra Bold" pitchFamily="34" charset="0"/>
              </a:rPr>
              <a:t>.</a:t>
            </a:r>
            <a:r>
              <a:rPr lang="en-US" sz="4000" b="1" dirty="0" smtClean="0">
                <a:solidFill>
                  <a:srgbClr val="FFFF00"/>
                </a:solidFill>
                <a:latin typeface="Corbel" pitchFamily="34" charset="0"/>
              </a:rPr>
              <a:t/>
            </a:r>
            <a:br>
              <a:rPr lang="en-US" sz="4000" b="1" dirty="0" smtClean="0">
                <a:solidFill>
                  <a:srgbClr val="FFFF00"/>
                </a:solidFill>
                <a:latin typeface="Corbel" pitchFamily="34" charset="0"/>
              </a:rPr>
            </a:br>
            <a:endParaRPr lang="en-US" dirty="0">
              <a:solidFill>
                <a:srgbClr val="FFFF00"/>
              </a:solidFill>
            </a:endParaRPr>
          </a:p>
        </p:txBody>
      </p:sp>
      <p:sp>
        <p:nvSpPr>
          <p:cNvPr id="31747" name="Rectangle 2"/>
          <p:cNvSpPr>
            <a:spLocks noChangeArrowheads="1"/>
          </p:cNvSpPr>
          <p:nvPr/>
        </p:nvSpPr>
        <p:spPr bwMode="auto">
          <a:xfrm>
            <a:off x="3657600" y="1600200"/>
            <a:ext cx="5181600" cy="4401205"/>
          </a:xfrm>
          <a:prstGeom prst="rect">
            <a:avLst/>
          </a:prstGeom>
          <a:noFill/>
          <a:ln w="9525">
            <a:noFill/>
            <a:miter lim="800000"/>
            <a:headEnd/>
            <a:tailEnd/>
          </a:ln>
        </p:spPr>
        <p:txBody>
          <a:bodyPr wrap="square">
            <a:spAutoFit/>
          </a:bodyPr>
          <a:lstStyle/>
          <a:p>
            <a:pPr marL="800100" lvl="1" indent="-342900">
              <a:buFontTx/>
              <a:buAutoNum type="arabicPeriod"/>
            </a:pPr>
            <a:r>
              <a:rPr lang="en-US" sz="4000" b="1" dirty="0" smtClean="0">
                <a:latin typeface="+mn-lt"/>
              </a:rPr>
              <a:t>Adam</a:t>
            </a:r>
            <a:endParaRPr lang="en-US" sz="4000" b="1" dirty="0">
              <a:latin typeface="+mn-lt"/>
            </a:endParaRPr>
          </a:p>
          <a:p>
            <a:pPr marL="800100" lvl="1" indent="-342900">
              <a:buFontTx/>
              <a:buAutoNum type="arabicPeriod"/>
            </a:pPr>
            <a:r>
              <a:rPr lang="en-US" sz="4000" b="1" dirty="0">
                <a:latin typeface="+mn-lt"/>
              </a:rPr>
              <a:t>Seth	</a:t>
            </a:r>
          </a:p>
          <a:p>
            <a:pPr marL="800100" lvl="1" indent="-342900">
              <a:buFontTx/>
              <a:buAutoNum type="arabicPeriod"/>
            </a:pPr>
            <a:r>
              <a:rPr lang="en-US" sz="4000" b="1" dirty="0" err="1">
                <a:latin typeface="+mn-lt"/>
              </a:rPr>
              <a:t>Enos</a:t>
            </a:r>
            <a:endParaRPr lang="en-US" sz="4000" b="1" dirty="0">
              <a:latin typeface="+mn-lt"/>
            </a:endParaRPr>
          </a:p>
          <a:p>
            <a:pPr marL="800100" lvl="1" indent="-342900">
              <a:buFontTx/>
              <a:buAutoNum type="arabicPeriod"/>
            </a:pPr>
            <a:r>
              <a:rPr lang="en-US" sz="4000" b="1" dirty="0" err="1">
                <a:latin typeface="+mn-lt"/>
              </a:rPr>
              <a:t>Cainan</a:t>
            </a:r>
            <a:endParaRPr lang="en-US" sz="4000" b="1" dirty="0">
              <a:latin typeface="+mn-lt"/>
            </a:endParaRPr>
          </a:p>
          <a:p>
            <a:pPr marL="800100" lvl="1" indent="-342900">
              <a:buFontTx/>
              <a:buAutoNum type="arabicPeriod"/>
            </a:pPr>
            <a:r>
              <a:rPr lang="en-US" sz="4000" b="1" dirty="0" err="1">
                <a:latin typeface="+mn-lt"/>
              </a:rPr>
              <a:t>Mahalaleel</a:t>
            </a:r>
            <a:endParaRPr lang="en-US" sz="4000" b="1" dirty="0">
              <a:latin typeface="+mn-lt"/>
            </a:endParaRPr>
          </a:p>
          <a:p>
            <a:pPr marL="800100" lvl="1" indent="-342900">
              <a:buFontTx/>
              <a:buAutoNum type="arabicPeriod"/>
            </a:pPr>
            <a:r>
              <a:rPr lang="en-US" sz="4000" b="1" dirty="0">
                <a:latin typeface="+mn-lt"/>
              </a:rPr>
              <a:t>Jared</a:t>
            </a:r>
          </a:p>
          <a:p>
            <a:pPr marL="800100" lvl="1" indent="-342900">
              <a:buFontTx/>
              <a:buAutoNum type="arabicPeriod"/>
            </a:pPr>
            <a:r>
              <a:rPr lang="en-US" sz="4000" b="1" dirty="0">
                <a:latin typeface="+mn-lt"/>
              </a:rPr>
              <a:t>Enoch.</a:t>
            </a: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1890894169"/>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10-15-2017</a:t>
            </a:r>
            <a:endParaRPr lang="en-US"/>
          </a:p>
        </p:txBody>
      </p:sp>
      <p:sp>
        <p:nvSpPr>
          <p:cNvPr id="4" name="Footer Placeholder 3"/>
          <p:cNvSpPr>
            <a:spLocks noGrp="1"/>
          </p:cNvSpPr>
          <p:nvPr>
            <p:ph type="ftr" sz="quarter" idx="11"/>
          </p:nvPr>
        </p:nvSpPr>
        <p:spPr/>
        <p:txBody>
          <a:bodyPr/>
          <a:lstStyle/>
          <a:p>
            <a:pPr>
              <a:defRPr/>
            </a:pPr>
            <a:r>
              <a:rPr lang="en-US" smtClean="0"/>
              <a:t>What Do We Believe 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23</a:t>
            </a:fld>
            <a:endParaRPr lang="en-US"/>
          </a:p>
        </p:txBody>
      </p:sp>
      <p:sp>
        <p:nvSpPr>
          <p:cNvPr id="6" name="Rectangle 5"/>
          <p:cNvSpPr/>
          <p:nvPr/>
        </p:nvSpPr>
        <p:spPr>
          <a:xfrm>
            <a:off x="3886200" y="304800"/>
            <a:ext cx="5029200" cy="5139869"/>
          </a:xfrm>
          <a:prstGeom prst="rect">
            <a:avLst/>
          </a:prstGeom>
        </p:spPr>
        <p:txBody>
          <a:bodyPr wrap="square">
            <a:spAutoFit/>
          </a:bodyPr>
          <a:lstStyle/>
          <a:p>
            <a:r>
              <a:rPr lang="en-US" sz="4000" b="1" dirty="0" smtClean="0">
                <a:latin typeface="+mn-lt"/>
              </a:rPr>
              <a:t>II PETER 1:20</a:t>
            </a:r>
          </a:p>
          <a:p>
            <a:r>
              <a:rPr lang="en-US" sz="3200" dirty="0" smtClean="0">
                <a:latin typeface="+mn-lt"/>
              </a:rPr>
              <a:t>	</a:t>
            </a:r>
            <a:r>
              <a:rPr lang="en-US" sz="3200" i="1" dirty="0" smtClean="0">
                <a:latin typeface="+mn-lt"/>
              </a:rPr>
              <a:t>20 Knowing this first, that no prophecy of the scripture is of any private interpretation. </a:t>
            </a:r>
          </a:p>
          <a:p>
            <a:r>
              <a:rPr lang="en-US" sz="3200" i="1" dirty="0" smtClean="0">
                <a:latin typeface="+mn-lt"/>
              </a:rPr>
              <a:t>	21 For the prophecy came not in old time by the will of man: but holy men of God </a:t>
            </a:r>
            <a:r>
              <a:rPr lang="en-US" sz="3200" i="1" dirty="0" err="1" smtClean="0">
                <a:latin typeface="+mn-lt"/>
              </a:rPr>
              <a:t>spake</a:t>
            </a:r>
            <a:r>
              <a:rPr lang="en-US" sz="3200" i="1" dirty="0" smtClean="0">
                <a:latin typeface="+mn-lt"/>
              </a:rPr>
              <a:t> as they were </a:t>
            </a:r>
            <a:r>
              <a:rPr lang="en-US" sz="3200" i="1" dirty="0" smtClean="0">
                <a:solidFill>
                  <a:srgbClr val="FFFF00"/>
                </a:solidFill>
                <a:latin typeface="+mn-lt"/>
              </a:rPr>
              <a:t>moved</a:t>
            </a:r>
            <a:r>
              <a:rPr lang="en-US" sz="3200" i="1" dirty="0" smtClean="0">
                <a:latin typeface="+mn-lt"/>
              </a:rPr>
              <a:t> by the Holy Ghost. </a:t>
            </a:r>
            <a:endParaRPr lang="en-US" sz="3200" i="1" dirty="0">
              <a:latin typeface="+mn-lt"/>
            </a:endParaRPr>
          </a:p>
        </p:txBody>
      </p:sp>
      <p:sp>
        <p:nvSpPr>
          <p:cNvPr id="7" name="TextBox 6"/>
          <p:cNvSpPr txBox="1"/>
          <p:nvPr/>
        </p:nvSpPr>
        <p:spPr>
          <a:xfrm>
            <a:off x="228600" y="381000"/>
            <a:ext cx="3276600" cy="4955203"/>
          </a:xfrm>
          <a:prstGeom prst="rect">
            <a:avLst/>
          </a:prstGeom>
          <a:solidFill>
            <a:schemeClr val="accent5">
              <a:lumMod val="10000"/>
              <a:alpha val="84000"/>
            </a:schemeClr>
          </a:solidFill>
        </p:spPr>
        <p:txBody>
          <a:bodyPr wrap="square" rtlCol="0">
            <a:spAutoFit/>
          </a:bodyPr>
          <a:lstStyle/>
          <a:p>
            <a:r>
              <a:rPr lang="en-US" sz="3600" b="1" dirty="0" smtClean="0">
                <a:solidFill>
                  <a:srgbClr val="FFFF00"/>
                </a:solidFill>
              </a:rPr>
              <a:t>Moved:</a:t>
            </a:r>
          </a:p>
          <a:p>
            <a:r>
              <a:rPr lang="en-US" sz="2800" dirty="0" smtClean="0"/>
              <a:t>       To move by bearing; to be conveyed or borne, with the suggestion of force or speed: of the mind, to be moved inwardly, prompted</a:t>
            </a:r>
          </a:p>
          <a:p>
            <a:r>
              <a:rPr lang="en-US" sz="2800" dirty="0" smtClean="0"/>
              <a:t>To bring to, bring forward.</a:t>
            </a:r>
            <a:endParaRPr lang="en-US" sz="2800" dirty="0"/>
          </a:p>
        </p:txBody>
      </p:sp>
    </p:spTree>
    <p:extLst>
      <p:ext uri="{BB962C8B-B14F-4D97-AF65-F5344CB8AC3E}">
        <p14:creationId xmlns:p14="http://schemas.microsoft.com/office/powerpoint/2010/main" val="17952900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905"/>
            <a:ext cx="7877175" cy="1143000"/>
          </a:xfrm>
        </p:spPr>
        <p:txBody>
          <a:bodyPr/>
          <a:lstStyle/>
          <a:p>
            <a:pPr fontAlgn="auto">
              <a:spcAft>
                <a:spcPts val="0"/>
              </a:spcAft>
              <a:defRPr/>
            </a:pPr>
            <a:r>
              <a:rPr lang="en-US" sz="5400" dirty="0" smtClean="0">
                <a:latin typeface="Albertus Extra Bold" pitchFamily="34" charset="0"/>
              </a:rPr>
              <a:t>Cain, Abel &amp; Seth</a:t>
            </a:r>
            <a:endParaRPr lang="en-US" sz="5400" dirty="0">
              <a:latin typeface="Albertus Extra Bold" pitchFamily="34" charset="0"/>
            </a:endParaRPr>
          </a:p>
        </p:txBody>
      </p:sp>
      <p:sp>
        <p:nvSpPr>
          <p:cNvPr id="32771" name="Rectangle 2"/>
          <p:cNvSpPr>
            <a:spLocks noChangeArrowheads="1"/>
          </p:cNvSpPr>
          <p:nvPr/>
        </p:nvSpPr>
        <p:spPr bwMode="auto">
          <a:xfrm>
            <a:off x="2895600" y="1752600"/>
            <a:ext cx="6019800" cy="3539430"/>
          </a:xfrm>
          <a:prstGeom prst="rect">
            <a:avLst/>
          </a:prstGeom>
          <a:noFill/>
          <a:ln w="9525">
            <a:noFill/>
            <a:miter lim="800000"/>
            <a:headEnd/>
            <a:tailEnd/>
          </a:ln>
        </p:spPr>
        <p:txBody>
          <a:bodyPr wrap="square">
            <a:spAutoFit/>
          </a:bodyPr>
          <a:lstStyle/>
          <a:p>
            <a:r>
              <a:rPr lang="en-US" sz="4400" b="1" dirty="0">
                <a:latin typeface="Cambria" pitchFamily="18" charset="0"/>
              </a:rPr>
              <a:t>Genesis 5:3</a:t>
            </a:r>
          </a:p>
          <a:p>
            <a:r>
              <a:rPr lang="en-US" sz="3600" i="1" dirty="0">
                <a:latin typeface="Cambria" pitchFamily="18" charset="0"/>
              </a:rPr>
              <a:t>	 </a:t>
            </a:r>
            <a:r>
              <a:rPr lang="en-US" sz="3600" i="1" dirty="0" smtClean="0">
                <a:latin typeface="Cambria" pitchFamily="18" charset="0"/>
              </a:rPr>
              <a:t>Adam </a:t>
            </a:r>
            <a:r>
              <a:rPr lang="en-US" sz="3600" i="1" dirty="0">
                <a:latin typeface="Cambria" pitchFamily="18" charset="0"/>
              </a:rPr>
              <a:t>lived an hundred and thirty years, and begat a son in his own likeness, after his image, and called his name Seth</a:t>
            </a:r>
            <a:r>
              <a:rPr lang="en-US" sz="3600" i="1" dirty="0" smtClean="0">
                <a:latin typeface="Cambria" pitchFamily="18" charset="0"/>
              </a:rPr>
              <a:t>.</a:t>
            </a:r>
            <a:endParaRPr lang="en-US" sz="3600" i="1" dirty="0">
              <a:latin typeface="Cambria" pitchFamily="18" charset="0"/>
            </a:endParaRP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1726479378"/>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533400" y="1752600"/>
            <a:ext cx="8305800" cy="4093428"/>
          </a:xfrm>
          <a:prstGeom prst="rect">
            <a:avLst/>
          </a:prstGeom>
          <a:solidFill>
            <a:schemeClr val="bg2">
              <a:lumMod val="95000"/>
              <a:lumOff val="5000"/>
              <a:alpha val="78000"/>
            </a:schemeClr>
          </a:solidFill>
          <a:ln w="9525">
            <a:noFill/>
            <a:miter lim="800000"/>
            <a:headEnd/>
            <a:tailEnd/>
          </a:ln>
        </p:spPr>
        <p:txBody>
          <a:bodyPr wrap="square">
            <a:spAutoFit/>
          </a:bodyPr>
          <a:lstStyle/>
          <a:p>
            <a:r>
              <a:rPr lang="en-US" sz="3200" b="1" dirty="0">
                <a:latin typeface="Cambria" pitchFamily="18" charset="0"/>
              </a:rPr>
              <a:t>I JOHN 3:12</a:t>
            </a:r>
          </a:p>
          <a:p>
            <a:r>
              <a:rPr lang="en-US" sz="2800" i="1" dirty="0">
                <a:latin typeface="Cambria" pitchFamily="18" charset="0"/>
              </a:rPr>
              <a:t>     </a:t>
            </a:r>
            <a:r>
              <a:rPr lang="en-US" sz="2800" i="1" dirty="0" smtClean="0">
                <a:latin typeface="Cambria" pitchFamily="18" charset="0"/>
              </a:rPr>
              <a:t>Not </a:t>
            </a:r>
            <a:r>
              <a:rPr lang="en-US" sz="2800" i="1" dirty="0">
                <a:latin typeface="Cambria" pitchFamily="18" charset="0"/>
              </a:rPr>
              <a:t>as Cain, who was of that wicked one, and slew his brother. And wherefore slew he him? Because his own works were evil, and his brother's righteous. </a:t>
            </a:r>
          </a:p>
          <a:p>
            <a:endParaRPr lang="en-US" sz="2800" b="1" dirty="0">
              <a:latin typeface="Cambria" pitchFamily="18" charset="0"/>
            </a:endParaRPr>
          </a:p>
          <a:p>
            <a:r>
              <a:rPr lang="en-US" sz="3200" b="1" dirty="0">
                <a:latin typeface="Cambria" pitchFamily="18" charset="0"/>
              </a:rPr>
              <a:t>JUDE 1:14</a:t>
            </a:r>
          </a:p>
          <a:p>
            <a:r>
              <a:rPr lang="en-US" sz="2800" i="1" dirty="0">
                <a:latin typeface="Cambria" pitchFamily="18" charset="0"/>
              </a:rPr>
              <a:t>     </a:t>
            </a:r>
            <a:r>
              <a:rPr lang="en-US" sz="2800" i="1" dirty="0" smtClean="0">
                <a:latin typeface="Cambria" pitchFamily="18" charset="0"/>
              </a:rPr>
              <a:t>And </a:t>
            </a:r>
            <a:r>
              <a:rPr lang="en-US" sz="2800" i="1" dirty="0">
                <a:latin typeface="Cambria" pitchFamily="18" charset="0"/>
              </a:rPr>
              <a:t>Enoch also, the seventh from Adam, prophesied of these, saying, Behold, the Lord cometh with ten thousands of his saints,</a:t>
            </a:r>
          </a:p>
        </p:txBody>
      </p:sp>
      <p:sp>
        <p:nvSpPr>
          <p:cNvPr id="5" name="Title 4"/>
          <p:cNvSpPr>
            <a:spLocks noGrp="1"/>
          </p:cNvSpPr>
          <p:nvPr>
            <p:ph type="title"/>
          </p:nvPr>
        </p:nvSpPr>
        <p:spPr>
          <a:xfrm>
            <a:off x="457200" y="274638"/>
            <a:ext cx="8562975" cy="1143000"/>
          </a:xfrm>
        </p:spPr>
        <p:txBody>
          <a:bodyPr/>
          <a:lstStyle/>
          <a:p>
            <a:pPr fontAlgn="auto">
              <a:spcAft>
                <a:spcPts val="0"/>
              </a:spcAft>
              <a:defRPr/>
            </a:pPr>
            <a:r>
              <a:rPr lang="en-US" sz="5400" dirty="0" smtClean="0">
                <a:latin typeface="+mn-lt"/>
              </a:rPr>
              <a:t>The Question of Cain</a:t>
            </a:r>
            <a:endParaRPr lang="en-US" sz="5400" dirty="0">
              <a:latin typeface="+mn-lt"/>
            </a:endParaRP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6" name="Slide Number Placeholder 5"/>
          <p:cNvSpPr>
            <a:spLocks noGrp="1"/>
          </p:cNvSpPr>
          <p:nvPr>
            <p:ph type="sldNum" sz="quarter" idx="12"/>
          </p:nvPr>
        </p:nvSpPr>
        <p:spPr/>
        <p:txBody>
          <a:bodyPr/>
          <a:lstStyle/>
          <a:p>
            <a:pPr>
              <a:defRPr/>
            </a:pPr>
            <a:fld id="{BD81E805-F7E3-41DD-958D-75B63B6C435F}" type="slidenum">
              <a:rPr lang="en-US" smtClean="0"/>
              <a:pPr>
                <a:defRPr/>
              </a:pPr>
              <a:t>25</a:t>
            </a:fld>
            <a:endParaRPr lang="en-US"/>
          </a:p>
        </p:txBody>
      </p:sp>
      <p:sp>
        <p:nvSpPr>
          <p:cNvPr id="7" name="Footer Placeholder 6"/>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1398677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379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anim calcmode="lin" valueType="num">
                                      <p:cBhvr additive="base">
                                        <p:cTn id="11" dur="10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37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794">
                                            <p:txEl>
                                              <p:pRg st="3" end="3"/>
                                            </p:txEl>
                                          </p:spTgt>
                                        </p:tgtEl>
                                        <p:attrNameLst>
                                          <p:attrName>style.visibility</p:attrName>
                                        </p:attrNameLst>
                                      </p:cBhvr>
                                      <p:to>
                                        <p:strVal val="visible"/>
                                      </p:to>
                                    </p:set>
                                    <p:anim calcmode="lin" valueType="num">
                                      <p:cBhvr additive="base">
                                        <p:cTn id="17" dur="10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379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3794">
                                            <p:txEl>
                                              <p:pRg st="4" end="4"/>
                                            </p:txEl>
                                          </p:spTgt>
                                        </p:tgtEl>
                                        <p:attrNameLst>
                                          <p:attrName>style.visibility</p:attrName>
                                        </p:attrNameLst>
                                      </p:cBhvr>
                                      <p:to>
                                        <p:strVal val="visible"/>
                                      </p:to>
                                    </p:set>
                                    <p:anim calcmode="lin" valueType="num">
                                      <p:cBhvr additive="base">
                                        <p:cTn id="21"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379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47650" y="1143000"/>
            <a:ext cx="8763000" cy="5447645"/>
          </a:xfrm>
          <a:prstGeom prst="rect">
            <a:avLst/>
          </a:prstGeom>
          <a:solidFill>
            <a:schemeClr val="bg2">
              <a:lumMod val="95000"/>
              <a:lumOff val="5000"/>
              <a:alpha val="82000"/>
            </a:schemeClr>
          </a:solidFill>
          <a:ln w="9525">
            <a:noFill/>
            <a:miter lim="800000"/>
            <a:headEnd/>
            <a:tailEnd/>
          </a:ln>
        </p:spPr>
        <p:txBody>
          <a:bodyPr>
            <a:spAutoFit/>
          </a:bodyPr>
          <a:lstStyle/>
          <a:p>
            <a:r>
              <a:rPr lang="en-US" sz="4000" b="1" dirty="0">
                <a:latin typeface="Cambria" pitchFamily="18" charset="0"/>
              </a:rPr>
              <a:t>JOHN </a:t>
            </a:r>
            <a:r>
              <a:rPr lang="en-US" sz="4000" b="1" dirty="0" smtClean="0">
                <a:latin typeface="Cambria" pitchFamily="18" charset="0"/>
              </a:rPr>
              <a:t>8:39-44a</a:t>
            </a:r>
            <a:endParaRPr lang="en-US" sz="4000" b="1" dirty="0">
              <a:latin typeface="Cambria" pitchFamily="18" charset="0"/>
            </a:endParaRPr>
          </a:p>
          <a:p>
            <a:r>
              <a:rPr lang="en-US" sz="2800" i="1" dirty="0">
                <a:latin typeface="Cambria" pitchFamily="18" charset="0"/>
              </a:rPr>
              <a:t>	…They answered and said unto him, Abraham is our father. Jesus </a:t>
            </a:r>
            <a:r>
              <a:rPr lang="en-US" sz="2800" i="1" dirty="0" err="1">
                <a:latin typeface="Cambria" pitchFamily="18" charset="0"/>
              </a:rPr>
              <a:t>saith</a:t>
            </a:r>
            <a:r>
              <a:rPr lang="en-US" sz="2800" i="1" dirty="0">
                <a:latin typeface="Cambria" pitchFamily="18" charset="0"/>
              </a:rPr>
              <a:t> unto them, If ye were Abraham's children, ye would do the works of Abraham… Ye do the deeds of your father. </a:t>
            </a:r>
            <a:r>
              <a:rPr lang="en-US" sz="2800" i="1" dirty="0" smtClean="0">
                <a:latin typeface="Cambria" pitchFamily="18" charset="0"/>
              </a:rPr>
              <a:t>Then </a:t>
            </a:r>
            <a:r>
              <a:rPr lang="en-US" sz="2800" i="1" dirty="0">
                <a:latin typeface="Cambria" pitchFamily="18" charset="0"/>
              </a:rPr>
              <a:t>said they to him, </a:t>
            </a:r>
            <a:r>
              <a:rPr lang="en-US" sz="2800" b="1" i="1" dirty="0">
                <a:solidFill>
                  <a:srgbClr val="FFFF00"/>
                </a:solidFill>
                <a:latin typeface="Cambria" pitchFamily="18" charset="0"/>
              </a:rPr>
              <a:t>We be not born of fornication; </a:t>
            </a:r>
            <a:r>
              <a:rPr lang="en-US" sz="2800" i="1" dirty="0">
                <a:latin typeface="Cambria" pitchFamily="18" charset="0"/>
              </a:rPr>
              <a:t>we have one Father, even God. Jesus said unto them, If God were your Father, ye would love me... Why do ye not understand my speech? even because ye cannot hear my word. Ye are of your father the devil, and the lusts of your father ye will do. He was a murderer from the beginning, and abode not in the truth, because there is no truth in </a:t>
            </a:r>
            <a:r>
              <a:rPr lang="en-US" sz="2800" i="1" dirty="0" smtClean="0">
                <a:latin typeface="Cambria" pitchFamily="18" charset="0"/>
              </a:rPr>
              <a:t>him</a:t>
            </a:r>
            <a:r>
              <a:rPr lang="mr-IN" sz="2800" i="1" dirty="0" smtClean="0">
                <a:latin typeface="Cambria" pitchFamily="18" charset="0"/>
              </a:rPr>
              <a:t>…</a:t>
            </a:r>
            <a:r>
              <a:rPr lang="en-US" sz="2800" i="1" dirty="0" smtClean="0">
                <a:latin typeface="Cambria" pitchFamily="18" charset="0"/>
              </a:rPr>
              <a:t> </a:t>
            </a:r>
            <a:endParaRPr lang="en-US" sz="2800" i="1" dirty="0">
              <a:latin typeface="Cambria" pitchFamily="18" charset="0"/>
            </a:endParaRPr>
          </a:p>
        </p:txBody>
      </p:sp>
      <p:sp>
        <p:nvSpPr>
          <p:cNvPr id="3" name="Title 2"/>
          <p:cNvSpPr>
            <a:spLocks noGrp="1"/>
          </p:cNvSpPr>
          <p:nvPr>
            <p:ph type="title"/>
          </p:nvPr>
        </p:nvSpPr>
        <p:spPr>
          <a:xfrm>
            <a:off x="228600" y="152400"/>
            <a:ext cx="8458200" cy="838200"/>
          </a:xfrm>
        </p:spPr>
        <p:txBody>
          <a:bodyPr/>
          <a:lstStyle/>
          <a:p>
            <a:pPr fontAlgn="auto">
              <a:spcAft>
                <a:spcPts val="0"/>
              </a:spcAft>
              <a:defRPr/>
            </a:pPr>
            <a:r>
              <a:rPr lang="en-US" sz="4400" dirty="0" smtClean="0">
                <a:latin typeface="+mn-lt"/>
              </a:rPr>
              <a:t>“</a:t>
            </a:r>
            <a:r>
              <a:rPr lang="en-US" sz="4400" i="1" dirty="0" smtClean="0">
                <a:latin typeface="+mn-lt"/>
              </a:rPr>
              <a:t>You are of Your Father, the Devil</a:t>
            </a:r>
            <a:r>
              <a:rPr lang="en-US" sz="4400" dirty="0" smtClean="0">
                <a:latin typeface="+mn-lt"/>
              </a:rPr>
              <a:t>”</a:t>
            </a:r>
            <a:endParaRPr lang="en-US" sz="4400" dirty="0">
              <a:latin typeface="+mn-lt"/>
            </a:endParaRP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26</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1453353712"/>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10-15-2017</a:t>
            </a:r>
            <a:endParaRPr lang="en-US"/>
          </a:p>
        </p:txBody>
      </p:sp>
      <p:sp>
        <p:nvSpPr>
          <p:cNvPr id="4" name="Footer Placeholder 3"/>
          <p:cNvSpPr>
            <a:spLocks noGrp="1"/>
          </p:cNvSpPr>
          <p:nvPr>
            <p:ph type="ftr" sz="quarter" idx="11"/>
          </p:nvPr>
        </p:nvSpPr>
        <p:spPr/>
        <p:txBody>
          <a:bodyPr/>
          <a:lstStyle/>
          <a:p>
            <a:pPr>
              <a:defRPr/>
            </a:pPr>
            <a:r>
              <a:rPr lang="en-US" smtClean="0"/>
              <a:t>What Do We Believe 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27</a:t>
            </a:fld>
            <a:endParaRPr lang="en-US"/>
          </a:p>
        </p:txBody>
      </p:sp>
      <p:sp>
        <p:nvSpPr>
          <p:cNvPr id="6" name="Rectangle 5"/>
          <p:cNvSpPr/>
          <p:nvPr/>
        </p:nvSpPr>
        <p:spPr>
          <a:xfrm>
            <a:off x="228600" y="228600"/>
            <a:ext cx="8686800" cy="6678751"/>
          </a:xfrm>
          <a:prstGeom prst="rect">
            <a:avLst/>
          </a:prstGeom>
          <a:solidFill>
            <a:schemeClr val="bg2">
              <a:alpha val="82000"/>
            </a:schemeClr>
          </a:solidFill>
        </p:spPr>
        <p:txBody>
          <a:bodyPr wrap="square">
            <a:spAutoFit/>
          </a:bodyPr>
          <a:lstStyle/>
          <a:p>
            <a:r>
              <a:rPr lang="en-US" sz="4000" b="1" dirty="0" smtClean="0">
                <a:latin typeface="+mn-lt"/>
              </a:rPr>
              <a:t>TRUE.VINE.AND.A.FALSE.VINE</a:t>
            </a:r>
            <a:r>
              <a:rPr lang="en-US" sz="2800" b="1" dirty="0" smtClean="0">
                <a:latin typeface="+mn-lt"/>
              </a:rPr>
              <a:t>   </a:t>
            </a:r>
            <a:r>
              <a:rPr lang="en-US" sz="2800" dirty="0" smtClean="0">
                <a:latin typeface="+mn-lt"/>
              </a:rPr>
              <a:t>55-0607</a:t>
            </a:r>
          </a:p>
          <a:p>
            <a:r>
              <a:rPr lang="en-US" sz="2800" dirty="0" smtClean="0">
                <a:latin typeface="+mn-lt"/>
              </a:rPr>
              <a:t>	44 Now, if fundamental actions is all God requires, He's duty-bound to anybody who will do it; but you're called by election, my brethren. God knows His Church… Here come Jesus; here come the Pharisees just as fundamental as they could be, </a:t>
            </a:r>
            <a:r>
              <a:rPr lang="en-US" sz="2800" b="1" dirty="0" smtClean="0">
                <a:solidFill>
                  <a:srgbClr val="FFFF00"/>
                </a:solidFill>
                <a:latin typeface="+mn-lt"/>
              </a:rPr>
              <a:t>same vine coming out of Genesis through Cain</a:t>
            </a:r>
            <a:r>
              <a:rPr lang="en-US" sz="2800" dirty="0" smtClean="0">
                <a:solidFill>
                  <a:srgbClr val="FFFF00"/>
                </a:solidFill>
                <a:latin typeface="+mn-lt"/>
              </a:rPr>
              <a:t>, through the children of Israel</a:t>
            </a:r>
            <a:r>
              <a:rPr lang="en-US" sz="2800" dirty="0" smtClean="0">
                <a:latin typeface="+mn-lt"/>
              </a:rPr>
              <a:t>. All started in Genesis...</a:t>
            </a:r>
          </a:p>
          <a:p>
            <a:r>
              <a:rPr lang="en-US" sz="2800" dirty="0" smtClean="0">
                <a:latin typeface="+mn-lt"/>
              </a:rPr>
              <a:t>	Here's the Pharisees, just as fundamental as they could be upon the doctrine... Here come Jesus, absolutely a Believer, and fundamental too, but God vindicated Him with signs and wonders... And these set cold and stiff fundamentally in their church. </a:t>
            </a:r>
            <a:r>
              <a:rPr lang="en-US" sz="2800" dirty="0" smtClean="0">
                <a:solidFill>
                  <a:srgbClr val="FFFF00"/>
                </a:solidFill>
                <a:latin typeface="+mn-lt"/>
              </a:rPr>
              <a:t>There's your two vines. </a:t>
            </a:r>
          </a:p>
          <a:p>
            <a:endParaRPr lang="en-US" sz="2800" dirty="0">
              <a:latin typeface="+mn-lt"/>
            </a:endParaRPr>
          </a:p>
        </p:txBody>
      </p:sp>
    </p:spTree>
    <p:extLst>
      <p:ext uri="{BB962C8B-B14F-4D97-AF65-F5344CB8AC3E}">
        <p14:creationId xmlns:p14="http://schemas.microsoft.com/office/powerpoint/2010/main" val="1036836606"/>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720" y="307976"/>
            <a:ext cx="6886575" cy="944562"/>
          </a:xfrm>
        </p:spPr>
        <p:txBody>
          <a:bodyPr/>
          <a:lstStyle/>
          <a:p>
            <a:pPr fontAlgn="auto">
              <a:spcAft>
                <a:spcPts val="0"/>
              </a:spcAft>
              <a:defRPr/>
            </a:pPr>
            <a:r>
              <a:rPr lang="en-US" sz="5400" dirty="0" smtClean="0">
                <a:latin typeface="Albertus Extra Bold" pitchFamily="34" charset="0"/>
              </a:rPr>
              <a:t>Two Trees in Eden</a:t>
            </a:r>
            <a:r>
              <a:rPr lang="en-US" dirty="0" smtClean="0">
                <a:solidFill>
                  <a:schemeClr val="accent1">
                    <a:satMod val="150000"/>
                  </a:schemeClr>
                </a:solidFill>
              </a:rPr>
              <a:t>	</a:t>
            </a:r>
            <a:endParaRPr lang="en-US" dirty="0">
              <a:solidFill>
                <a:schemeClr val="accent1">
                  <a:satMod val="150000"/>
                </a:schemeClr>
              </a:solidFill>
            </a:endParaRPr>
          </a:p>
        </p:txBody>
      </p:sp>
      <p:sp>
        <p:nvSpPr>
          <p:cNvPr id="5" name="Date Placeholder 4"/>
          <p:cNvSpPr>
            <a:spLocks noGrp="1"/>
          </p:cNvSpPr>
          <p:nvPr>
            <p:ph type="dt" sz="half" idx="10"/>
          </p:nvPr>
        </p:nvSpPr>
        <p:spPr/>
        <p:txBody>
          <a:bodyPr/>
          <a:lstStyle/>
          <a:p>
            <a:pPr>
              <a:defRPr/>
            </a:pPr>
            <a:r>
              <a:rPr lang="en-US" smtClean="0"/>
              <a:t>10-15-2017</a:t>
            </a:r>
            <a:endParaRPr lang="en-US"/>
          </a:p>
        </p:txBody>
      </p:sp>
      <p:sp>
        <p:nvSpPr>
          <p:cNvPr id="6" name="Slide Number Placeholder 5"/>
          <p:cNvSpPr>
            <a:spLocks noGrp="1"/>
          </p:cNvSpPr>
          <p:nvPr>
            <p:ph type="sldNum" sz="quarter" idx="12"/>
          </p:nvPr>
        </p:nvSpPr>
        <p:spPr/>
        <p:txBody>
          <a:bodyPr/>
          <a:lstStyle/>
          <a:p>
            <a:pPr>
              <a:defRPr/>
            </a:pPr>
            <a:fld id="{083A43BA-9829-40B5-8F48-408C310E9FDF}" type="slidenum">
              <a:rPr lang="en-US" smtClean="0"/>
              <a:pPr>
                <a:defRPr/>
              </a:pPr>
              <a:t>28</a:t>
            </a:fld>
            <a:endParaRPr lang="en-US"/>
          </a:p>
        </p:txBody>
      </p:sp>
      <p:sp>
        <p:nvSpPr>
          <p:cNvPr id="11" name="Footer Placeholder 10"/>
          <p:cNvSpPr>
            <a:spLocks noGrp="1"/>
          </p:cNvSpPr>
          <p:nvPr>
            <p:ph type="ftr" sz="quarter" idx="11"/>
          </p:nvPr>
        </p:nvSpPr>
        <p:spPr/>
        <p:txBody>
          <a:bodyPr/>
          <a:lstStyle/>
          <a:p>
            <a:pPr>
              <a:defRPr/>
            </a:pPr>
            <a:r>
              <a:rPr lang="en-US" smtClean="0"/>
              <a:t>What Do We Believe 7</a:t>
            </a:r>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84720" y="1672431"/>
            <a:ext cx="7659280" cy="4229100"/>
          </a:xfrm>
          <a:prstGeom prst="rect">
            <a:avLst/>
          </a:prstGeom>
        </p:spPr>
      </p:pic>
    </p:spTree>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Footer Placeholder 4"/>
          <p:cNvSpPr>
            <a:spLocks noGrp="1"/>
          </p:cNvSpPr>
          <p:nvPr>
            <p:ph type="ftr" sz="quarter" idx="11"/>
          </p:nvPr>
        </p:nvSpPr>
        <p:spPr/>
        <p:txBody>
          <a:bodyPr/>
          <a:lstStyle/>
          <a:p>
            <a:pPr>
              <a:defRPr/>
            </a:pPr>
            <a:r>
              <a:rPr lang="en-US" smtClean="0"/>
              <a:t>What Do We Believe 7</a:t>
            </a:r>
            <a:endParaRPr lang="en-US"/>
          </a:p>
        </p:txBody>
      </p:sp>
      <p:sp>
        <p:nvSpPr>
          <p:cNvPr id="6" name="Slide Number Placeholder 5"/>
          <p:cNvSpPr>
            <a:spLocks noGrp="1"/>
          </p:cNvSpPr>
          <p:nvPr>
            <p:ph type="sldNum" sz="quarter" idx="12"/>
          </p:nvPr>
        </p:nvSpPr>
        <p:spPr/>
        <p:txBody>
          <a:bodyPr/>
          <a:lstStyle/>
          <a:p>
            <a:pPr>
              <a:defRPr/>
            </a:pPr>
            <a:fld id="{083A43BA-9829-40B5-8F48-408C310E9FDF}" type="slidenum">
              <a:rPr lang="en-US" smtClean="0"/>
              <a:pPr>
                <a:defRPr/>
              </a:pPr>
              <a:t>29</a:t>
            </a:fld>
            <a:endParaRPr lang="en-US"/>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00" y="76200"/>
            <a:ext cx="9138000" cy="6705600"/>
          </a:xfrm>
          <a:prstGeom prst="rect">
            <a:avLst/>
          </a:prstGeom>
        </p:spPr>
      </p:pic>
    </p:spTree>
    <p:extLst>
      <p:ext uri="{BB962C8B-B14F-4D97-AF65-F5344CB8AC3E}">
        <p14:creationId xmlns:p14="http://schemas.microsoft.com/office/powerpoint/2010/main" val="159978463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Footer Placeholder 4"/>
          <p:cNvSpPr>
            <a:spLocks noGrp="1"/>
          </p:cNvSpPr>
          <p:nvPr>
            <p:ph type="ftr" sz="quarter" idx="11"/>
          </p:nvPr>
        </p:nvSpPr>
        <p:spPr/>
        <p:txBody>
          <a:bodyPr/>
          <a:lstStyle/>
          <a:p>
            <a:pPr>
              <a:defRPr/>
            </a:pPr>
            <a:r>
              <a:rPr lang="en-US" smtClean="0"/>
              <a:t>What Do We Believe 7</a:t>
            </a:r>
            <a:endParaRPr lang="en-US"/>
          </a:p>
        </p:txBody>
      </p:sp>
      <p:sp>
        <p:nvSpPr>
          <p:cNvPr id="6" name="Slide Number Placeholder 5"/>
          <p:cNvSpPr>
            <a:spLocks noGrp="1"/>
          </p:cNvSpPr>
          <p:nvPr>
            <p:ph type="sldNum" sz="quarter" idx="12"/>
          </p:nvPr>
        </p:nvSpPr>
        <p:spPr/>
        <p:txBody>
          <a:bodyPr/>
          <a:lstStyle/>
          <a:p>
            <a:pPr>
              <a:defRPr/>
            </a:pPr>
            <a:fld id="{083A43BA-9829-40B5-8F48-408C310E9FDF}" type="slidenum">
              <a:rPr lang="en-US" smtClean="0"/>
              <a:pPr>
                <a:defRPr/>
              </a:pPr>
              <a:t>3</a:t>
            </a:fld>
            <a:endParaRPr lang="en-US"/>
          </a:p>
        </p:txBody>
      </p:sp>
      <p:sp>
        <p:nvSpPr>
          <p:cNvPr id="7" name="Rectangle 6"/>
          <p:cNvSpPr/>
          <p:nvPr/>
        </p:nvSpPr>
        <p:spPr>
          <a:xfrm>
            <a:off x="228600" y="152400"/>
            <a:ext cx="8686800" cy="6494085"/>
          </a:xfrm>
          <a:prstGeom prst="rect">
            <a:avLst/>
          </a:prstGeom>
          <a:solidFill>
            <a:schemeClr val="bg2">
              <a:lumMod val="95000"/>
              <a:lumOff val="5000"/>
            </a:schemeClr>
          </a:solidFill>
        </p:spPr>
        <p:txBody>
          <a:bodyPr wrap="square">
            <a:spAutoFit/>
          </a:bodyPr>
          <a:lstStyle/>
          <a:p>
            <a:r>
              <a:rPr lang="en-US" sz="3600" b="1" dirty="0">
                <a:latin typeface="+mn-lt"/>
              </a:rPr>
              <a:t>DEUTERONOMY 11:22</a:t>
            </a:r>
          </a:p>
          <a:p>
            <a:r>
              <a:rPr lang="en-US" sz="2800" i="1" dirty="0">
                <a:latin typeface="+mn-lt"/>
              </a:rPr>
              <a:t>	</a:t>
            </a:r>
            <a:r>
              <a:rPr lang="en-US" sz="2800" i="1" dirty="0" smtClean="0">
                <a:latin typeface="+mn-lt"/>
              </a:rPr>
              <a:t>For </a:t>
            </a:r>
            <a:r>
              <a:rPr lang="en-US" sz="2800" i="1" dirty="0">
                <a:latin typeface="+mn-lt"/>
              </a:rPr>
              <a:t>if ye shall diligently keep all these commandments which I command you, to do them, to love the LORD your God, to walk in all his ways, and to cleave unto him</a:t>
            </a:r>
            <a:r>
              <a:rPr lang="en-US" sz="2800" i="1" dirty="0" smtClean="0">
                <a:latin typeface="+mn-lt"/>
              </a:rPr>
              <a:t>;</a:t>
            </a:r>
          </a:p>
          <a:p>
            <a:endParaRPr lang="en-US" sz="3600" b="1" dirty="0">
              <a:latin typeface="+mn-lt"/>
            </a:endParaRPr>
          </a:p>
          <a:p>
            <a:r>
              <a:rPr lang="en-US" sz="3600" b="1" dirty="0" smtClean="0">
                <a:latin typeface="+mn-lt"/>
              </a:rPr>
              <a:t>DEUTERONOMY 28:1-2</a:t>
            </a:r>
            <a:endParaRPr lang="en-US" sz="3600" b="1" dirty="0">
              <a:latin typeface="+mn-lt"/>
            </a:endParaRPr>
          </a:p>
          <a:p>
            <a:r>
              <a:rPr lang="en-US" sz="2800" dirty="0">
                <a:latin typeface="+mn-lt"/>
              </a:rPr>
              <a:t>	</a:t>
            </a:r>
            <a:r>
              <a:rPr lang="en-US" sz="2800" i="1" dirty="0" smtClean="0">
                <a:latin typeface="+mn-lt"/>
              </a:rPr>
              <a:t>And </a:t>
            </a:r>
            <a:r>
              <a:rPr lang="en-US" sz="2800" i="1" dirty="0">
                <a:latin typeface="+mn-lt"/>
              </a:rPr>
              <a:t>it shall come to pass, if thou shalt hearken diligently unto the voice of the LORD thy God, to observe and to do all his commandments which I command thee this day, that the LORD thy God will set thee on high above all nations of the </a:t>
            </a:r>
            <a:r>
              <a:rPr lang="en-US" sz="2800" i="1" dirty="0" smtClean="0">
                <a:latin typeface="+mn-lt"/>
              </a:rPr>
              <a:t>earth: 2 And </a:t>
            </a:r>
            <a:r>
              <a:rPr lang="en-US" sz="2800" i="1" dirty="0">
                <a:latin typeface="+mn-lt"/>
              </a:rPr>
              <a:t>all these blessings shall come on thee, and overtake thee, if thou shalt hearken unto the voice of the LORD thy God.</a:t>
            </a:r>
          </a:p>
        </p:txBody>
      </p:sp>
    </p:spTree>
    <p:extLst>
      <p:ext uri="{BB962C8B-B14F-4D97-AF65-F5344CB8AC3E}">
        <p14:creationId xmlns:p14="http://schemas.microsoft.com/office/powerpoint/2010/main" val="2066557298"/>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316662" cy="1143000"/>
          </a:xfrm>
        </p:spPr>
        <p:txBody>
          <a:bodyPr/>
          <a:lstStyle/>
          <a:p>
            <a:pPr fontAlgn="auto">
              <a:spcAft>
                <a:spcPts val="0"/>
              </a:spcAft>
              <a:defRPr/>
            </a:pPr>
            <a:r>
              <a:rPr lang="en-US" sz="6000" dirty="0" smtClean="0">
                <a:latin typeface="Albertus Extra Bold" pitchFamily="34" charset="0"/>
              </a:rPr>
              <a:t>Symbols</a:t>
            </a:r>
            <a:r>
              <a:rPr lang="en-US" dirty="0" smtClean="0">
                <a:solidFill>
                  <a:schemeClr val="accent1">
                    <a:satMod val="150000"/>
                  </a:schemeClr>
                </a:solidFill>
              </a:rPr>
              <a:t>	</a:t>
            </a:r>
            <a:endParaRPr lang="en-US" dirty="0">
              <a:solidFill>
                <a:schemeClr val="accent1">
                  <a:satMod val="150000"/>
                </a:schemeClr>
              </a:solidFill>
            </a:endParaRPr>
          </a:p>
        </p:txBody>
      </p:sp>
      <p:sp>
        <p:nvSpPr>
          <p:cNvPr id="3" name="Content Placeholder 2"/>
          <p:cNvSpPr>
            <a:spLocks noGrp="1"/>
          </p:cNvSpPr>
          <p:nvPr>
            <p:ph idx="1"/>
          </p:nvPr>
        </p:nvSpPr>
        <p:spPr>
          <a:xfrm>
            <a:off x="381000" y="1371601"/>
            <a:ext cx="8382000" cy="4724399"/>
          </a:xfrm>
          <a:solidFill>
            <a:schemeClr val="bg2">
              <a:lumMod val="95000"/>
              <a:lumOff val="5000"/>
              <a:alpha val="81000"/>
            </a:schemeClr>
          </a:solidFill>
        </p:spPr>
        <p:txBody>
          <a:bodyPr rtlCol="0">
            <a:normAutofit/>
          </a:bodyPr>
          <a:lstStyle/>
          <a:p>
            <a:pPr marL="438912" indent="-320040" fontAlgn="auto">
              <a:spcBef>
                <a:spcPts val="0"/>
              </a:spcBef>
              <a:spcAft>
                <a:spcPts val="0"/>
              </a:spcAft>
              <a:buNone/>
              <a:defRPr/>
            </a:pPr>
            <a:r>
              <a:rPr lang="en-US" sz="3900" b="1" dirty="0" smtClean="0"/>
              <a:t>   PSALM 1:1-3</a:t>
            </a:r>
          </a:p>
          <a:p>
            <a:pPr marL="438912" indent="-320040" fontAlgn="auto">
              <a:spcBef>
                <a:spcPts val="0"/>
              </a:spcBef>
              <a:spcAft>
                <a:spcPts val="0"/>
              </a:spcAft>
              <a:buFont typeface="Wingdings 2"/>
              <a:buNone/>
              <a:defRPr/>
            </a:pPr>
            <a:r>
              <a:rPr lang="en-US" sz="2800" i="1" dirty="0" smtClean="0"/>
              <a:t>Blessed is the man that </a:t>
            </a:r>
            <a:r>
              <a:rPr lang="en-US" sz="2800" i="1" dirty="0" err="1" smtClean="0"/>
              <a:t>walketh</a:t>
            </a:r>
            <a:r>
              <a:rPr lang="en-US" sz="2800" i="1" dirty="0" smtClean="0"/>
              <a:t> not in the counsel of the ungodly, nor </a:t>
            </a:r>
            <a:r>
              <a:rPr lang="en-US" sz="2800" i="1" dirty="0" err="1" smtClean="0"/>
              <a:t>standeth</a:t>
            </a:r>
            <a:r>
              <a:rPr lang="en-US" sz="2800" i="1" dirty="0" smtClean="0"/>
              <a:t> in the way of sinners, nor </a:t>
            </a:r>
            <a:r>
              <a:rPr lang="en-US" sz="2800" i="1" dirty="0" err="1" smtClean="0"/>
              <a:t>sitteth</a:t>
            </a:r>
            <a:r>
              <a:rPr lang="en-US" sz="2800" i="1" dirty="0" smtClean="0"/>
              <a:t> in the seat of the scornful.</a:t>
            </a:r>
          </a:p>
          <a:p>
            <a:pPr marL="438912" indent="-320040" fontAlgn="auto">
              <a:spcBef>
                <a:spcPts val="0"/>
              </a:spcBef>
              <a:spcAft>
                <a:spcPts val="0"/>
              </a:spcAft>
              <a:buFont typeface="Wingdings 2"/>
              <a:buNone/>
              <a:defRPr/>
            </a:pPr>
            <a:r>
              <a:rPr lang="en-US" sz="2800" i="1" dirty="0" smtClean="0"/>
              <a:t>But his delight is in the law of the LORD; and in his law doth he meditate day and night.</a:t>
            </a:r>
          </a:p>
          <a:p>
            <a:pPr marL="438912" indent="-320040" fontAlgn="auto">
              <a:spcBef>
                <a:spcPts val="0"/>
              </a:spcBef>
              <a:spcAft>
                <a:spcPts val="0"/>
              </a:spcAft>
              <a:buFont typeface="Wingdings 2"/>
              <a:buNone/>
              <a:defRPr/>
            </a:pPr>
            <a:r>
              <a:rPr lang="en-US" sz="2800" i="1" dirty="0" smtClean="0"/>
              <a:t>And he shall be like </a:t>
            </a:r>
            <a:r>
              <a:rPr lang="en-US" sz="2800" i="1" dirty="0" smtClean="0">
                <a:solidFill>
                  <a:srgbClr val="FFFF00"/>
                </a:solidFill>
              </a:rPr>
              <a:t>a tree </a:t>
            </a:r>
            <a:r>
              <a:rPr lang="en-US" sz="2800" i="1" dirty="0" smtClean="0"/>
              <a:t>planted by the rivers of water, that </a:t>
            </a:r>
            <a:r>
              <a:rPr lang="en-US" sz="2800" i="1" dirty="0" err="1" smtClean="0"/>
              <a:t>bringeth</a:t>
            </a:r>
            <a:r>
              <a:rPr lang="en-US" sz="2800" i="1" dirty="0" smtClean="0"/>
              <a:t> forth his fruit in his season; his leaf also shall not wither; and whatsoever he doeth shall prosper.</a:t>
            </a: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083A43BA-9829-40B5-8F48-408C310E9FDF}" type="slidenum">
              <a:rPr lang="en-US" smtClean="0"/>
              <a:pPr>
                <a:defRPr/>
              </a:pPr>
              <a:t>30</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316662" cy="1143000"/>
          </a:xfrm>
        </p:spPr>
        <p:txBody>
          <a:bodyPr/>
          <a:lstStyle/>
          <a:p>
            <a:pPr fontAlgn="auto">
              <a:spcAft>
                <a:spcPts val="0"/>
              </a:spcAft>
              <a:defRPr/>
            </a:pPr>
            <a:r>
              <a:rPr lang="en-US" sz="6000" dirty="0" smtClean="0">
                <a:latin typeface="Albertus Extra Bold" pitchFamily="34" charset="0"/>
              </a:rPr>
              <a:t>Symbols</a:t>
            </a:r>
            <a:endParaRPr lang="en-US" sz="6000" dirty="0">
              <a:latin typeface="Albertus Extra Bold" pitchFamily="34" charset="0"/>
            </a:endParaRPr>
          </a:p>
        </p:txBody>
      </p:sp>
      <p:sp>
        <p:nvSpPr>
          <p:cNvPr id="14339" name="Content Placeholder 2"/>
          <p:cNvSpPr>
            <a:spLocks noGrp="1"/>
          </p:cNvSpPr>
          <p:nvPr>
            <p:ph idx="1"/>
          </p:nvPr>
        </p:nvSpPr>
        <p:spPr>
          <a:xfrm>
            <a:off x="2133600" y="1524000"/>
            <a:ext cx="6886575" cy="4602163"/>
          </a:xfrm>
        </p:spPr>
        <p:txBody>
          <a:bodyPr/>
          <a:lstStyle/>
          <a:p>
            <a:r>
              <a:rPr lang="en-US" sz="3200" b="1" dirty="0" smtClean="0"/>
              <a:t>SONG OF SOLOMON 4:12</a:t>
            </a:r>
          </a:p>
          <a:p>
            <a:pPr>
              <a:buNone/>
            </a:pPr>
            <a:r>
              <a:rPr lang="en-US" sz="2800" i="1" dirty="0" smtClean="0"/>
              <a:t>	    A </a:t>
            </a:r>
            <a:r>
              <a:rPr lang="en-US" sz="2800" i="1" dirty="0" smtClean="0">
                <a:solidFill>
                  <a:srgbClr val="FFFF00"/>
                </a:solidFill>
              </a:rPr>
              <a:t>garden </a:t>
            </a:r>
            <a:r>
              <a:rPr lang="en-US" sz="2800" i="1" dirty="0" err="1" smtClean="0">
                <a:solidFill>
                  <a:srgbClr val="FFFF00"/>
                </a:solidFill>
              </a:rPr>
              <a:t>inclosed</a:t>
            </a:r>
            <a:r>
              <a:rPr lang="en-US" sz="2800" i="1" dirty="0" smtClean="0">
                <a:solidFill>
                  <a:srgbClr val="FFFF00"/>
                </a:solidFill>
              </a:rPr>
              <a:t> </a:t>
            </a:r>
            <a:r>
              <a:rPr lang="en-US" sz="2800" i="1" dirty="0" smtClean="0"/>
              <a:t>is my sister, my spouse; a spring shut up, a fountain sealed.</a:t>
            </a:r>
          </a:p>
          <a:p>
            <a:pPr>
              <a:buNone/>
            </a:pPr>
            <a:endParaRPr lang="en-US" sz="2800" i="1" dirty="0" smtClean="0"/>
          </a:p>
          <a:p>
            <a:pPr>
              <a:buNone/>
            </a:pPr>
            <a:r>
              <a:rPr lang="en-US" sz="2800" i="1" dirty="0" smtClean="0"/>
              <a:t>	</a:t>
            </a:r>
            <a:r>
              <a:rPr lang="en-US" sz="3200" b="1" dirty="0" smtClean="0"/>
              <a:t>JOHN 6:35</a:t>
            </a:r>
            <a:endParaRPr lang="en-US" sz="2800" b="1" dirty="0" smtClean="0"/>
          </a:p>
          <a:p>
            <a:pPr>
              <a:buNone/>
            </a:pPr>
            <a:r>
              <a:rPr lang="en-US" sz="2800" i="1" dirty="0" smtClean="0"/>
              <a:t>	      And Jesus said unto them, I am the </a:t>
            </a:r>
            <a:r>
              <a:rPr lang="en-US" sz="2800" i="1" dirty="0" smtClean="0">
                <a:solidFill>
                  <a:srgbClr val="FFFF00"/>
                </a:solidFill>
              </a:rPr>
              <a:t>bread of life</a:t>
            </a:r>
            <a:r>
              <a:rPr lang="en-US" sz="2800" i="1" dirty="0" smtClean="0"/>
              <a:t>: he that cometh to me shall never hunger; and he that believeth on me shall never thirst.</a:t>
            </a:r>
          </a:p>
          <a:p>
            <a:endParaRPr lang="en-US" sz="2800" i="1" dirty="0" smtClean="0"/>
          </a:p>
          <a:p>
            <a:endParaRPr lang="en-US" sz="2800" i="1" dirty="0" smtClean="0"/>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083A43BA-9829-40B5-8F48-408C310E9FDF}" type="slidenum">
              <a:rPr lang="en-US" smtClean="0"/>
              <a:pPr>
                <a:defRPr/>
              </a:pPr>
              <a:t>31</a:t>
            </a:fld>
            <a:endParaRPr lang="en-US" dirty="0"/>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Effect transition="in" filter="fade">
                                      <p:cBhvr>
                                        <p:cTn id="7" dur="2000"/>
                                        <p:tgtEl>
                                          <p:spTgt spid="1433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4" end="4"/>
                                            </p:txEl>
                                          </p:spTgt>
                                        </p:tgtEl>
                                        <p:attrNameLst>
                                          <p:attrName>style.visibility</p:attrName>
                                        </p:attrNameLst>
                                      </p:cBhvr>
                                      <p:to>
                                        <p:strVal val="visible"/>
                                      </p:to>
                                    </p:set>
                                    <p:animEffect transition="in" filter="fade">
                                      <p:cBhvr>
                                        <p:cTn id="10" dur="2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32</a:t>
            </a:fld>
            <a:endParaRPr lang="en-US"/>
          </a:p>
        </p:txBody>
      </p:sp>
      <p:sp>
        <p:nvSpPr>
          <p:cNvPr id="5" name="Rectangle 4"/>
          <p:cNvSpPr/>
          <p:nvPr/>
        </p:nvSpPr>
        <p:spPr>
          <a:xfrm>
            <a:off x="2209800" y="152400"/>
            <a:ext cx="6781800" cy="5909310"/>
          </a:xfrm>
          <a:prstGeom prst="rect">
            <a:avLst/>
          </a:prstGeom>
        </p:spPr>
        <p:txBody>
          <a:bodyPr wrap="square">
            <a:spAutoFit/>
          </a:bodyPr>
          <a:lstStyle/>
          <a:p>
            <a:r>
              <a:rPr lang="en-US" sz="5400" b="1" dirty="0" smtClean="0">
                <a:latin typeface="+mn-lt"/>
              </a:rPr>
              <a:t>Trees in Scripture</a:t>
            </a:r>
          </a:p>
          <a:p>
            <a:endParaRPr lang="en-US" sz="3200" dirty="0" smtClean="0">
              <a:latin typeface="+mn-lt"/>
            </a:endParaRPr>
          </a:p>
          <a:p>
            <a:r>
              <a:rPr lang="en-US" sz="3600" b="1" dirty="0" smtClean="0">
                <a:latin typeface="+mn-lt"/>
              </a:rPr>
              <a:t>LUKE 21:29-31</a:t>
            </a:r>
          </a:p>
          <a:p>
            <a:r>
              <a:rPr lang="en-US" sz="3200" i="1" dirty="0" smtClean="0">
                <a:latin typeface="+mn-lt"/>
              </a:rPr>
              <a:t>	29 And he </a:t>
            </a:r>
            <a:r>
              <a:rPr lang="en-US" sz="3200" i="1" dirty="0" err="1" smtClean="0">
                <a:latin typeface="+mn-lt"/>
              </a:rPr>
              <a:t>spake</a:t>
            </a:r>
            <a:r>
              <a:rPr lang="en-US" sz="3200" i="1" dirty="0" smtClean="0">
                <a:latin typeface="+mn-lt"/>
              </a:rPr>
              <a:t> to them a parable; Behold the fig tree, and all the trees; 30 When they now shoot forth, ye see and know of your own selves that summer is now nigh at hand. 31 So likewise ye, when ye see these things come to pass, know ye that the kingdom of God is nigh at hand.</a:t>
            </a:r>
            <a:endParaRPr lang="en-US" sz="3200" i="1" dirty="0">
              <a:latin typeface="+mn-lt"/>
            </a:endParaRPr>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5400" b="1" dirty="0" smtClean="0">
                <a:latin typeface="Albertus Extra Bold" pitchFamily="34" charset="0"/>
              </a:rPr>
              <a:t>John the Baptist</a:t>
            </a:r>
            <a:endParaRPr lang="en-US" sz="5400" b="1" dirty="0">
              <a:latin typeface="Albertus Extra Bold" pitchFamily="34" charset="0"/>
            </a:endParaRPr>
          </a:p>
        </p:txBody>
      </p:sp>
      <p:sp>
        <p:nvSpPr>
          <p:cNvPr id="16387" name="Content Placeholder 4"/>
          <p:cNvSpPr>
            <a:spLocks noGrp="1"/>
          </p:cNvSpPr>
          <p:nvPr>
            <p:ph idx="1"/>
          </p:nvPr>
        </p:nvSpPr>
        <p:spPr>
          <a:xfrm>
            <a:off x="2703513" y="1752600"/>
            <a:ext cx="6211887" cy="4142673"/>
          </a:xfrm>
        </p:spPr>
        <p:txBody>
          <a:bodyPr wrap="square">
            <a:spAutoFit/>
          </a:bodyPr>
          <a:lstStyle/>
          <a:p>
            <a:pPr>
              <a:buNone/>
            </a:pPr>
            <a:r>
              <a:rPr lang="en-US" sz="4000" b="1" dirty="0" smtClean="0"/>
              <a:t>MATTHEW 3:10</a:t>
            </a:r>
          </a:p>
          <a:p>
            <a:pPr>
              <a:buNone/>
            </a:pPr>
            <a:r>
              <a:rPr lang="en-US" sz="3600" i="1" dirty="0" smtClean="0"/>
              <a:t>		10 And now also </a:t>
            </a:r>
            <a:r>
              <a:rPr lang="en-US" sz="3600" i="1" dirty="0" smtClean="0">
                <a:solidFill>
                  <a:srgbClr val="FFFF00"/>
                </a:solidFill>
              </a:rPr>
              <a:t>the axe</a:t>
            </a:r>
            <a:r>
              <a:rPr lang="en-US" sz="3600" i="1" dirty="0" smtClean="0"/>
              <a:t> is laid unto the root of </a:t>
            </a:r>
            <a:r>
              <a:rPr lang="en-US" sz="3600" i="1" dirty="0" smtClean="0">
                <a:solidFill>
                  <a:srgbClr val="FFFF00"/>
                </a:solidFill>
              </a:rPr>
              <a:t>the trees</a:t>
            </a:r>
            <a:r>
              <a:rPr lang="en-US" sz="3600" i="1" dirty="0" smtClean="0"/>
              <a:t>: therefore every tree which </a:t>
            </a:r>
            <a:r>
              <a:rPr lang="en-US" sz="3600" i="1" dirty="0" err="1" smtClean="0"/>
              <a:t>bringeth</a:t>
            </a:r>
            <a:r>
              <a:rPr lang="en-US" sz="3600" i="1" dirty="0" smtClean="0"/>
              <a:t> not forth good fruit is hewn down, and cast into the fire. </a:t>
            </a: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083A43BA-9829-40B5-8F48-408C310E9FDF}" type="slidenum">
              <a:rPr lang="en-US" smtClean="0"/>
              <a:pPr>
                <a:defRPr/>
              </a:pPr>
              <a:t>33</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10-15-2017</a:t>
            </a:r>
            <a:endParaRPr lang="en-US"/>
          </a:p>
        </p:txBody>
      </p:sp>
      <p:sp>
        <p:nvSpPr>
          <p:cNvPr id="6" name="Slide Number Placeholder 5"/>
          <p:cNvSpPr>
            <a:spLocks noGrp="1"/>
          </p:cNvSpPr>
          <p:nvPr>
            <p:ph type="sldNum" sz="quarter" idx="12"/>
          </p:nvPr>
        </p:nvSpPr>
        <p:spPr/>
        <p:txBody>
          <a:bodyPr/>
          <a:lstStyle/>
          <a:p>
            <a:pPr>
              <a:defRPr/>
            </a:pPr>
            <a:fld id="{083A43BA-9829-40B5-8F48-408C310E9FDF}" type="slidenum">
              <a:rPr lang="en-US" smtClean="0"/>
              <a:pPr>
                <a:defRPr/>
              </a:pPr>
              <a:t>34</a:t>
            </a:fld>
            <a:endParaRPr lang="en-US"/>
          </a:p>
        </p:txBody>
      </p:sp>
      <p:sp>
        <p:nvSpPr>
          <p:cNvPr id="7" name="Rectangle 6"/>
          <p:cNvSpPr/>
          <p:nvPr/>
        </p:nvSpPr>
        <p:spPr>
          <a:xfrm>
            <a:off x="1981200" y="228600"/>
            <a:ext cx="6858000" cy="6124754"/>
          </a:xfrm>
          <a:prstGeom prst="rect">
            <a:avLst/>
          </a:prstGeom>
        </p:spPr>
        <p:txBody>
          <a:bodyPr wrap="square">
            <a:spAutoFit/>
          </a:bodyPr>
          <a:lstStyle/>
          <a:p>
            <a:r>
              <a:rPr lang="en-US" sz="3600" b="1" dirty="0" smtClean="0">
                <a:latin typeface="+mn-lt"/>
              </a:rPr>
              <a:t>I.WILL.RESTORE.UNTO.YOU</a:t>
            </a:r>
          </a:p>
          <a:p>
            <a:r>
              <a:rPr lang="en-US" sz="3600" b="1" dirty="0" smtClean="0">
                <a:latin typeface="+mn-lt"/>
              </a:rPr>
              <a:t>SAITH.THE.LORD  </a:t>
            </a:r>
            <a:r>
              <a:rPr lang="en-US" sz="2800" dirty="0" smtClean="0">
                <a:latin typeface="+mn-lt"/>
              </a:rPr>
              <a:t>54-0809</a:t>
            </a:r>
            <a:endParaRPr lang="en-US" sz="3600" dirty="0" smtClean="0">
              <a:latin typeface="+mn-lt"/>
            </a:endParaRPr>
          </a:p>
          <a:p>
            <a:r>
              <a:rPr lang="en-US" sz="2800" dirty="0" smtClean="0">
                <a:latin typeface="+mn-lt"/>
              </a:rPr>
              <a:t>	</a:t>
            </a:r>
            <a:r>
              <a:rPr lang="en-US" sz="3200" dirty="0" smtClean="0">
                <a:latin typeface="+mn-lt"/>
              </a:rPr>
              <a:t>11 It's marvelous to see how our heavenly Father teaches us in parables. And that's about the way that I can understand it, is parables and types… And all those things were shadows and types of this day that we're living in now.</a:t>
            </a:r>
          </a:p>
          <a:p>
            <a:r>
              <a:rPr lang="en-US" sz="3200" dirty="0" smtClean="0">
                <a:latin typeface="+mn-lt"/>
              </a:rPr>
              <a:t>	</a:t>
            </a:r>
            <a:r>
              <a:rPr lang="en-US" sz="3200" dirty="0" smtClean="0">
                <a:solidFill>
                  <a:srgbClr val="FFFF00"/>
                </a:solidFill>
                <a:latin typeface="+mn-lt"/>
              </a:rPr>
              <a:t>And we see God teaching them as a tree</a:t>
            </a:r>
            <a:r>
              <a:rPr lang="en-US" sz="3200" dirty="0" smtClean="0">
                <a:latin typeface="+mn-lt"/>
              </a:rPr>
              <a:t>. Israel was usually considered an olive tree in the Scriptures.... </a:t>
            </a:r>
            <a:endParaRPr lang="en-US" sz="3200" dirty="0">
              <a:latin typeface="+mn-lt"/>
            </a:endParaRPr>
          </a:p>
        </p:txBody>
      </p:sp>
      <p:sp>
        <p:nvSpPr>
          <p:cNvPr id="2" name="Footer Placeholder 1"/>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35</a:t>
            </a:fld>
            <a:endParaRPr lang="en-US"/>
          </a:p>
        </p:txBody>
      </p:sp>
      <p:sp>
        <p:nvSpPr>
          <p:cNvPr id="5" name="Rectangle 4"/>
          <p:cNvSpPr/>
          <p:nvPr/>
        </p:nvSpPr>
        <p:spPr>
          <a:xfrm>
            <a:off x="228600" y="152400"/>
            <a:ext cx="8610600" cy="5878532"/>
          </a:xfrm>
          <a:prstGeom prst="rect">
            <a:avLst/>
          </a:prstGeom>
          <a:solidFill>
            <a:schemeClr val="bg2">
              <a:alpha val="83000"/>
            </a:schemeClr>
          </a:solidFill>
        </p:spPr>
        <p:txBody>
          <a:bodyPr wrap="square">
            <a:spAutoFit/>
          </a:bodyPr>
          <a:lstStyle/>
          <a:p>
            <a:r>
              <a:rPr lang="en-US" sz="4000" b="1" dirty="0" smtClean="0">
                <a:latin typeface="+mn-lt"/>
              </a:rPr>
              <a:t>FLASHING.RED.LIGHT</a:t>
            </a:r>
            <a:r>
              <a:rPr lang="en-US" sz="3200" b="1" dirty="0" smtClean="0">
                <a:latin typeface="+mn-lt"/>
              </a:rPr>
              <a:t>  </a:t>
            </a:r>
            <a:r>
              <a:rPr lang="en-US" sz="2400" dirty="0" smtClean="0">
                <a:latin typeface="+mn-lt"/>
              </a:rPr>
              <a:t>63-0623</a:t>
            </a:r>
          </a:p>
          <a:p>
            <a:r>
              <a:rPr lang="en-US" sz="2800" dirty="0" smtClean="0">
                <a:latin typeface="+mn-lt"/>
              </a:rPr>
              <a:t>	126 …We see great signs; mystic signs in the </a:t>
            </a:r>
            <a:r>
              <a:rPr lang="en-US" sz="2800" dirty="0" smtClean="0">
                <a:latin typeface="+mn-lt"/>
              </a:rPr>
              <a:t>skies</a:t>
            </a:r>
            <a:r>
              <a:rPr lang="mr-IN" sz="2800" dirty="0" smtClean="0">
                <a:latin typeface="+mn-lt"/>
              </a:rPr>
              <a:t>…</a:t>
            </a:r>
            <a:r>
              <a:rPr lang="en-US" sz="2800" dirty="0" smtClean="0">
                <a:latin typeface="+mn-lt"/>
              </a:rPr>
              <a:t> the </a:t>
            </a:r>
            <a:r>
              <a:rPr lang="en-US" sz="2800" dirty="0" smtClean="0">
                <a:latin typeface="+mn-lt"/>
              </a:rPr>
              <a:t>Lord Jesus coming down in a form of a Pillar of Fire, have His picture taken...</a:t>
            </a:r>
          </a:p>
          <a:p>
            <a:r>
              <a:rPr lang="en-US" sz="2800" dirty="0" smtClean="0">
                <a:latin typeface="+mn-lt"/>
              </a:rPr>
              <a:t>	We see all these things </a:t>
            </a:r>
            <a:r>
              <a:rPr lang="en-US" sz="2800" dirty="0" smtClean="0">
                <a:latin typeface="+mn-lt"/>
              </a:rPr>
              <a:t>happening</a:t>
            </a:r>
            <a:r>
              <a:rPr lang="en-US" sz="2800" dirty="0" smtClean="0">
                <a:latin typeface="+mn-lt"/>
              </a:rPr>
              <a:t>,</a:t>
            </a:r>
            <a:r>
              <a:rPr lang="en-US" sz="2800" dirty="0" smtClean="0">
                <a:latin typeface="+mn-lt"/>
              </a:rPr>
              <a:t> </a:t>
            </a:r>
            <a:r>
              <a:rPr lang="en-US" sz="2800" dirty="0" smtClean="0">
                <a:latin typeface="+mn-lt"/>
              </a:rPr>
              <a:t>the coldness of the church... the denomination growing. </a:t>
            </a:r>
            <a:r>
              <a:rPr lang="en-US" sz="2800" dirty="0" smtClean="0">
                <a:solidFill>
                  <a:srgbClr val="FFFF00"/>
                </a:solidFill>
                <a:latin typeface="+mn-lt"/>
              </a:rPr>
              <a:t>When you see the fig tree and all the other trees</a:t>
            </a:r>
            <a:r>
              <a:rPr lang="en-US" sz="2800" dirty="0" smtClean="0">
                <a:latin typeface="+mn-lt"/>
              </a:rPr>
              <a:t> putting forth their bud, Jews returning, the fig tree, returning to their country... </a:t>
            </a:r>
            <a:r>
              <a:rPr lang="en-US" sz="2800" dirty="0" smtClean="0">
                <a:solidFill>
                  <a:srgbClr val="FFFF00"/>
                </a:solidFill>
                <a:latin typeface="+mn-lt"/>
              </a:rPr>
              <a:t>We see the Presbyterians, the Methodists, the Baptists, the Lutheran, the Pentecostals, all the churches putting forth their leaves, revival</a:t>
            </a:r>
            <a:r>
              <a:rPr lang="en-US" sz="2800" dirty="0" smtClean="0">
                <a:latin typeface="+mn-lt"/>
              </a:rPr>
              <a:t>. He said, "</a:t>
            </a:r>
            <a:r>
              <a:rPr lang="en-US" sz="2800" i="1" dirty="0" smtClean="0">
                <a:latin typeface="+mn-lt"/>
              </a:rPr>
              <a:t>Get ready, that's the time." </a:t>
            </a:r>
            <a:r>
              <a:rPr lang="en-US" sz="2800" dirty="0" smtClean="0">
                <a:latin typeface="+mn-lt"/>
              </a:rPr>
              <a:t>When we see that coming to pass, that's when God's fixing to call His elect. </a:t>
            </a:r>
            <a:endParaRPr lang="en-US" sz="2800" dirty="0">
              <a:latin typeface="+mn-lt"/>
            </a:endParaRPr>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5755422"/>
          </a:xfrm>
          <a:prstGeom prst="rect">
            <a:avLst/>
          </a:prstGeom>
          <a:solidFill>
            <a:schemeClr val="bg2">
              <a:lumMod val="95000"/>
              <a:lumOff val="5000"/>
              <a:alpha val="80000"/>
            </a:schemeClr>
          </a:solidFill>
        </p:spPr>
        <p:txBody>
          <a:bodyPr wrap="square">
            <a:spAutoFit/>
          </a:bodyPr>
          <a:lstStyle/>
          <a:p>
            <a:r>
              <a:rPr lang="en-US" sz="3200" b="1" dirty="0" smtClean="0">
                <a:latin typeface="Cambria" pitchFamily="18" charset="0"/>
              </a:rPr>
              <a:t>CHRIST.IS.THE.MYSTERY.OF.GOD.REVEALED </a:t>
            </a:r>
            <a:r>
              <a:rPr lang="en-US" sz="2800" b="1" dirty="0" smtClean="0">
                <a:latin typeface="Cambria" pitchFamily="18" charset="0"/>
              </a:rPr>
              <a:t>  </a:t>
            </a:r>
            <a:r>
              <a:rPr lang="en-US" dirty="0" smtClean="0">
                <a:latin typeface="Cambria" pitchFamily="18" charset="0"/>
              </a:rPr>
              <a:t>63-0728</a:t>
            </a:r>
            <a:endParaRPr lang="en-US" sz="2800" dirty="0" smtClean="0">
              <a:latin typeface="Cambria" pitchFamily="18" charset="0"/>
            </a:endParaRPr>
          </a:p>
          <a:p>
            <a:r>
              <a:rPr lang="en-US" sz="2800" b="1" dirty="0" smtClean="0">
                <a:latin typeface="Cambria" pitchFamily="18" charset="0"/>
              </a:rPr>
              <a:t>  	</a:t>
            </a:r>
            <a:r>
              <a:rPr lang="en-US" sz="2800" dirty="0" smtClean="0">
                <a:latin typeface="Cambria" pitchFamily="18" charset="0"/>
              </a:rPr>
              <a:t>429  Now remember, </a:t>
            </a:r>
            <a:r>
              <a:rPr lang="en-US" sz="2800" b="1" dirty="0" smtClean="0">
                <a:solidFill>
                  <a:srgbClr val="FFFF00"/>
                </a:solidFill>
                <a:latin typeface="Cambria" pitchFamily="18" charset="0"/>
              </a:rPr>
              <a:t>He is that Tree of Life</a:t>
            </a:r>
            <a:r>
              <a:rPr lang="en-US" sz="2800" dirty="0" smtClean="0">
                <a:latin typeface="Cambria" pitchFamily="18" charset="0"/>
              </a:rPr>
              <a:t>, contrary to "the serpent's seed.” He's that Seed, "the woman's Seed," the Tree of Life in the garden. And when He come on earth, He was the Tree of Life. And Rome, what did they do? He had to be chopped down. And He was put on a tree of disgrace, "cursed is he that hang on a tree," become a curse for the human race.</a:t>
            </a:r>
          </a:p>
          <a:p>
            <a:r>
              <a:rPr lang="en-US" sz="2800" dirty="0" smtClean="0">
                <a:latin typeface="Cambria" pitchFamily="18" charset="0"/>
              </a:rPr>
              <a:t>	431 And now through that, He brings forth</a:t>
            </a:r>
            <a:r>
              <a:rPr lang="en-US" sz="2800" dirty="0" smtClean="0">
                <a:solidFill>
                  <a:srgbClr val="FFFF00"/>
                </a:solidFill>
                <a:latin typeface="Cambria" pitchFamily="18" charset="0"/>
              </a:rPr>
              <a:t> </a:t>
            </a:r>
            <a:r>
              <a:rPr lang="en-US" sz="2800" b="1" dirty="0" smtClean="0">
                <a:solidFill>
                  <a:srgbClr val="FFFF00"/>
                </a:solidFill>
                <a:latin typeface="Cambria" pitchFamily="18" charset="0"/>
              </a:rPr>
              <a:t>a Bride Tree, which will be the Tree of Life restored back to Him</a:t>
            </a:r>
            <a:r>
              <a:rPr lang="en-US" sz="2800" dirty="0" smtClean="0">
                <a:solidFill>
                  <a:srgbClr val="FFFF00"/>
                </a:solidFill>
                <a:latin typeface="Cambria" pitchFamily="18" charset="0"/>
              </a:rPr>
              <a:t>,</a:t>
            </a:r>
            <a:r>
              <a:rPr lang="en-US" sz="2800" dirty="0" smtClean="0">
                <a:latin typeface="Cambria" pitchFamily="18" charset="0"/>
              </a:rPr>
              <a:t> as Husband and Wife in the garden of Eden.. made manifest in Husband and Wife...</a:t>
            </a:r>
          </a:p>
        </p:txBody>
      </p:sp>
      <p:sp>
        <p:nvSpPr>
          <p:cNvPr id="3" name="Date Placeholder 2"/>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Footer Placeholder 4"/>
          <p:cNvSpPr>
            <a:spLocks noGrp="1"/>
          </p:cNvSpPr>
          <p:nvPr>
            <p:ph type="ftr" sz="quarter" idx="11"/>
          </p:nvPr>
        </p:nvSpPr>
        <p:spPr/>
        <p:txBody>
          <a:bodyPr/>
          <a:lstStyle/>
          <a:p>
            <a:pPr>
              <a:defRPr/>
            </a:pPr>
            <a:r>
              <a:rPr lang="en-US" smtClean="0"/>
              <a:t>What Do We Believe 7</a:t>
            </a:r>
            <a:endParaRPr lang="en-US"/>
          </a:p>
        </p:txBody>
      </p:sp>
      <p:sp>
        <p:nvSpPr>
          <p:cNvPr id="6" name="Slide Number Placeholder 5"/>
          <p:cNvSpPr>
            <a:spLocks noGrp="1"/>
          </p:cNvSpPr>
          <p:nvPr>
            <p:ph type="sldNum" sz="quarter" idx="12"/>
          </p:nvPr>
        </p:nvSpPr>
        <p:spPr/>
        <p:txBody>
          <a:bodyPr/>
          <a:lstStyle/>
          <a:p>
            <a:pPr>
              <a:defRPr/>
            </a:pPr>
            <a:fld id="{083A43BA-9829-40B5-8F48-408C310E9FDF}" type="slidenum">
              <a:rPr lang="en-US" smtClean="0"/>
              <a:pPr>
                <a:defRPr/>
              </a:pPr>
              <a:t>37</a:t>
            </a:fld>
            <a:endParaRPr lang="en-US"/>
          </a:p>
        </p:txBody>
      </p:sp>
      <p:sp>
        <p:nvSpPr>
          <p:cNvPr id="7" name="Rectangle 6"/>
          <p:cNvSpPr/>
          <p:nvPr/>
        </p:nvSpPr>
        <p:spPr>
          <a:xfrm>
            <a:off x="1676400" y="152400"/>
            <a:ext cx="7315200" cy="6063198"/>
          </a:xfrm>
          <a:prstGeom prst="rect">
            <a:avLst/>
          </a:prstGeom>
          <a:solidFill>
            <a:schemeClr val="bg2">
              <a:lumMod val="95000"/>
              <a:lumOff val="5000"/>
              <a:alpha val="82000"/>
            </a:schemeClr>
          </a:solidFill>
        </p:spPr>
        <p:txBody>
          <a:bodyPr wrap="square">
            <a:spAutoFit/>
          </a:bodyPr>
          <a:lstStyle/>
          <a:p>
            <a:r>
              <a:rPr lang="en-US" sz="4000" b="1" dirty="0" smtClean="0">
                <a:latin typeface="+mn-lt"/>
              </a:rPr>
              <a:t>SATAN'S.EDEN  </a:t>
            </a:r>
            <a:r>
              <a:rPr lang="en-US" sz="2800" dirty="0" smtClean="0">
                <a:latin typeface="+mn-lt"/>
              </a:rPr>
              <a:t>65-0829</a:t>
            </a:r>
          </a:p>
          <a:p>
            <a:r>
              <a:rPr lang="en-US" sz="3200" dirty="0" smtClean="0">
                <a:latin typeface="+mn-lt"/>
              </a:rPr>
              <a:t>	58  </a:t>
            </a:r>
            <a:r>
              <a:rPr lang="en-US" sz="3200" dirty="0" smtClean="0">
                <a:solidFill>
                  <a:srgbClr val="FFFF00"/>
                </a:solidFill>
                <a:latin typeface="+mn-lt"/>
              </a:rPr>
              <a:t>What a beautiful place! </a:t>
            </a:r>
            <a:r>
              <a:rPr lang="en-US" sz="3200" dirty="0" smtClean="0">
                <a:latin typeface="+mn-lt"/>
              </a:rPr>
              <a:t>God was so </a:t>
            </a:r>
            <a:r>
              <a:rPr lang="en-US" sz="3200" dirty="0" smtClean="0">
                <a:latin typeface="+mn-lt"/>
              </a:rPr>
              <a:t>sat-</a:t>
            </a:r>
            <a:r>
              <a:rPr lang="en-US" sz="3200" dirty="0" err="1" smtClean="0">
                <a:latin typeface="+mn-lt"/>
              </a:rPr>
              <a:t>isfied</a:t>
            </a:r>
            <a:r>
              <a:rPr lang="en-US" sz="3200" dirty="0" smtClean="0">
                <a:latin typeface="+mn-lt"/>
              </a:rPr>
              <a:t>, till He just went back and rested from all of His works… </a:t>
            </a:r>
            <a:r>
              <a:rPr lang="en-US" sz="3200" dirty="0" smtClean="0">
                <a:solidFill>
                  <a:srgbClr val="FFFF00"/>
                </a:solidFill>
                <a:latin typeface="+mn-lt"/>
              </a:rPr>
              <a:t>Everything was in perfect condition.</a:t>
            </a:r>
          </a:p>
          <a:p>
            <a:r>
              <a:rPr lang="en-US" sz="3200" dirty="0" smtClean="0">
                <a:latin typeface="+mn-lt"/>
              </a:rPr>
              <a:t>	59 Then when He went to take a little rest, His enemy slipped in with deceit, and took it over, by misinterpreting His program to His children. </a:t>
            </a:r>
            <a:r>
              <a:rPr lang="en-US" sz="3200" dirty="0" smtClean="0">
                <a:latin typeface="+mn-lt"/>
              </a:rPr>
              <a:t>The </a:t>
            </a:r>
            <a:r>
              <a:rPr lang="en-US" sz="3200" dirty="0" smtClean="0">
                <a:latin typeface="+mn-lt"/>
              </a:rPr>
              <a:t>enemy of God slipped in and misinterpreted the Word to Eve.</a:t>
            </a:r>
          </a:p>
          <a:p>
            <a:endParaRPr lang="en-US" sz="2800" dirty="0">
              <a:latin typeface="+mn-lt"/>
            </a:endParaRPr>
          </a:p>
        </p:txBody>
      </p:sp>
    </p:spTree>
    <p:extLst>
      <p:ext uri="{BB962C8B-B14F-4D97-AF65-F5344CB8AC3E}">
        <p14:creationId xmlns:p14="http://schemas.microsoft.com/office/powerpoint/2010/main" val="905053979"/>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38</a:t>
            </a:fld>
            <a:endParaRPr lang="en-US"/>
          </a:p>
        </p:txBody>
      </p:sp>
      <p:sp>
        <p:nvSpPr>
          <p:cNvPr id="5" name="Rectangle 4"/>
          <p:cNvSpPr/>
          <p:nvPr/>
        </p:nvSpPr>
        <p:spPr>
          <a:xfrm>
            <a:off x="381000" y="228600"/>
            <a:ext cx="8534400" cy="5693866"/>
          </a:xfrm>
          <a:prstGeom prst="rect">
            <a:avLst/>
          </a:prstGeom>
          <a:solidFill>
            <a:schemeClr val="bg2">
              <a:alpha val="80000"/>
            </a:schemeClr>
          </a:solidFill>
        </p:spPr>
        <p:txBody>
          <a:bodyPr wrap="square">
            <a:spAutoFit/>
          </a:bodyPr>
          <a:lstStyle/>
          <a:p>
            <a:r>
              <a:rPr lang="en-US" sz="2800" b="1" dirty="0" smtClean="0">
                <a:latin typeface="+mn-lt"/>
              </a:rPr>
              <a:t>I.WILL.RESTORE.UNTO.YOU.SAITH.THE.LORD</a:t>
            </a:r>
            <a:r>
              <a:rPr lang="en-US" sz="2000" dirty="0" smtClean="0">
                <a:latin typeface="+mn-lt"/>
              </a:rPr>
              <a:t> </a:t>
            </a:r>
            <a:r>
              <a:rPr lang="en-US" dirty="0" smtClean="0">
                <a:latin typeface="+mn-lt"/>
              </a:rPr>
              <a:t> 54-0809</a:t>
            </a:r>
            <a:endParaRPr lang="en-US" sz="2400" dirty="0" smtClean="0">
              <a:latin typeface="+mn-lt"/>
            </a:endParaRPr>
          </a:p>
          <a:p>
            <a:r>
              <a:rPr lang="en-US" sz="2400" dirty="0" smtClean="0">
                <a:latin typeface="+mn-lt"/>
              </a:rPr>
              <a:t>	</a:t>
            </a:r>
            <a:r>
              <a:rPr lang="en-US" sz="2800" dirty="0" smtClean="0">
                <a:latin typeface="+mn-lt"/>
              </a:rPr>
              <a:t>44  (</a:t>
            </a:r>
            <a:r>
              <a:rPr lang="en-US" sz="2800" i="1" dirty="0" smtClean="0">
                <a:latin typeface="+mn-lt"/>
              </a:rPr>
              <a:t>Fundamentalists like Moab</a:t>
            </a:r>
            <a:r>
              <a:rPr lang="en-US" sz="2800" dirty="0" smtClean="0">
                <a:latin typeface="+mn-lt"/>
              </a:rPr>
              <a:t>)  They say, "I believe in the death, burial, resurrection…coming of the Lord... That's fundamental. But as far as signs and wonders, speaking in tongues, and Divine healing, away with it." Brother, that's God among His people, vindicating His resurrection in His Church.</a:t>
            </a:r>
          </a:p>
          <a:p>
            <a:r>
              <a:rPr lang="en-US" sz="2800" dirty="0" smtClean="0">
                <a:latin typeface="+mn-lt"/>
              </a:rPr>
              <a:t>	45    </a:t>
            </a:r>
            <a:r>
              <a:rPr lang="en-US" sz="2800" b="1" dirty="0" smtClean="0">
                <a:latin typeface="+mn-lt"/>
              </a:rPr>
              <a:t>Where did that spirit begin at? </a:t>
            </a:r>
            <a:r>
              <a:rPr lang="en-US" sz="2800" b="1" dirty="0" smtClean="0">
                <a:solidFill>
                  <a:srgbClr val="FFFF00"/>
                </a:solidFill>
                <a:latin typeface="+mn-lt"/>
              </a:rPr>
              <a:t>Both spirit's begin in Eden</a:t>
            </a:r>
            <a:r>
              <a:rPr lang="en-US" sz="2800" dirty="0" smtClean="0">
                <a:latin typeface="+mn-lt"/>
              </a:rPr>
              <a:t>… the two spirit's so close, deceive the very elect if possible. Only way, </a:t>
            </a:r>
            <a:r>
              <a:rPr lang="en-US" sz="2800" b="1" dirty="0" smtClean="0">
                <a:latin typeface="+mn-lt"/>
              </a:rPr>
              <a:t>the Spirit-filled people know the Spirit</a:t>
            </a:r>
            <a:r>
              <a:rPr lang="en-US" sz="2800" dirty="0" smtClean="0">
                <a:latin typeface="+mn-lt"/>
              </a:rPr>
              <a:t>; that's the difference. Notice, here they begin to grow up, these two vines, </a:t>
            </a:r>
            <a:r>
              <a:rPr lang="en-US" sz="2800" b="1" dirty="0" smtClean="0">
                <a:latin typeface="+mn-lt"/>
              </a:rPr>
              <a:t>coming up out of Genesis</a:t>
            </a:r>
            <a:r>
              <a:rPr lang="en-US" sz="2800" dirty="0" smtClean="0">
                <a:latin typeface="+mn-lt"/>
              </a:rPr>
              <a:t>…</a:t>
            </a:r>
            <a:endParaRPr lang="en-US" sz="2800" dirty="0">
              <a:latin typeface="+mn-lt"/>
            </a:endParaRPr>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615553352"/>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81000" y="1582738"/>
            <a:ext cx="8229600" cy="4708981"/>
          </a:xfrm>
          <a:prstGeom prst="rect">
            <a:avLst/>
          </a:prstGeom>
          <a:solidFill>
            <a:schemeClr val="bg2">
              <a:lumMod val="95000"/>
              <a:lumOff val="5000"/>
              <a:alpha val="80000"/>
            </a:schemeClr>
          </a:solidFill>
          <a:ln w="9525">
            <a:noFill/>
            <a:miter lim="800000"/>
            <a:headEnd/>
            <a:tailEnd/>
          </a:ln>
        </p:spPr>
        <p:txBody>
          <a:bodyPr>
            <a:spAutoFit/>
          </a:bodyPr>
          <a:lstStyle/>
          <a:p>
            <a:r>
              <a:rPr lang="en-US" sz="2800" b="1" dirty="0">
                <a:latin typeface="Cambria" pitchFamily="18" charset="0"/>
              </a:rPr>
              <a:t>JOHN 6:35</a:t>
            </a:r>
          </a:p>
          <a:p>
            <a:r>
              <a:rPr lang="en-US" sz="2800" b="1" dirty="0">
                <a:latin typeface="Cambria" pitchFamily="18" charset="0"/>
              </a:rPr>
              <a:t>     </a:t>
            </a:r>
            <a:r>
              <a:rPr lang="en-US" sz="2400" i="1" dirty="0" smtClean="0">
                <a:latin typeface="Cambria" pitchFamily="18" charset="0"/>
              </a:rPr>
              <a:t>And </a:t>
            </a:r>
            <a:r>
              <a:rPr lang="en-US" sz="2400" i="1" dirty="0">
                <a:latin typeface="Cambria" pitchFamily="18" charset="0"/>
              </a:rPr>
              <a:t>Jesus said unto them, I am </a:t>
            </a:r>
            <a:r>
              <a:rPr lang="en-US" sz="2400" i="1" dirty="0">
                <a:solidFill>
                  <a:srgbClr val="FFFF00"/>
                </a:solidFill>
                <a:latin typeface="Cambria" pitchFamily="18" charset="0"/>
              </a:rPr>
              <a:t>the bread of life</a:t>
            </a:r>
            <a:r>
              <a:rPr lang="en-US" sz="2400" i="1" dirty="0">
                <a:latin typeface="Cambria" pitchFamily="18" charset="0"/>
              </a:rPr>
              <a:t>: he that cometh to me shall never hunger; and he that believeth on me shall never thirst.</a:t>
            </a:r>
          </a:p>
          <a:p>
            <a:endParaRPr lang="en-US" sz="2400" i="1" dirty="0">
              <a:latin typeface="Cambria" pitchFamily="18" charset="0"/>
            </a:endParaRPr>
          </a:p>
          <a:p>
            <a:r>
              <a:rPr lang="en-US" sz="2800" b="1" dirty="0">
                <a:latin typeface="Cambria" pitchFamily="18" charset="0"/>
              </a:rPr>
              <a:t>JOHN </a:t>
            </a:r>
            <a:r>
              <a:rPr lang="en-US" sz="2800" b="1" dirty="0" smtClean="0">
                <a:latin typeface="Cambria" pitchFamily="18" charset="0"/>
              </a:rPr>
              <a:t>6:50-51</a:t>
            </a:r>
            <a:endParaRPr lang="en-US" sz="2800" b="1" dirty="0">
              <a:latin typeface="Cambria" pitchFamily="18" charset="0"/>
            </a:endParaRPr>
          </a:p>
          <a:p>
            <a:r>
              <a:rPr lang="en-US" sz="2400" i="1" dirty="0">
                <a:latin typeface="Cambria" pitchFamily="18" charset="0"/>
              </a:rPr>
              <a:t>     50 </a:t>
            </a:r>
            <a:r>
              <a:rPr lang="en-US" sz="2400" i="1" dirty="0" smtClean="0">
                <a:latin typeface="Cambria" pitchFamily="18" charset="0"/>
              </a:rPr>
              <a:t>This </a:t>
            </a:r>
            <a:r>
              <a:rPr lang="en-US" sz="2400" i="1" dirty="0">
                <a:latin typeface="Cambria" pitchFamily="18" charset="0"/>
              </a:rPr>
              <a:t>is the bread which cometh down from heaven, that a man may eat thereof, and not </a:t>
            </a:r>
            <a:r>
              <a:rPr lang="en-US" sz="2400" i="1" dirty="0" smtClean="0">
                <a:latin typeface="Cambria" pitchFamily="18" charset="0"/>
              </a:rPr>
              <a:t>die.  51 I </a:t>
            </a:r>
            <a:r>
              <a:rPr lang="en-US" sz="2400" i="1" dirty="0">
                <a:latin typeface="Cambria" pitchFamily="18" charset="0"/>
              </a:rPr>
              <a:t>am </a:t>
            </a:r>
            <a:r>
              <a:rPr lang="en-US" sz="2400" i="1" dirty="0">
                <a:solidFill>
                  <a:srgbClr val="FFFF00"/>
                </a:solidFill>
                <a:latin typeface="Cambria" pitchFamily="18" charset="0"/>
              </a:rPr>
              <a:t>the living bread </a:t>
            </a:r>
            <a:r>
              <a:rPr lang="en-US" sz="2400" i="1" dirty="0">
                <a:latin typeface="Cambria" pitchFamily="18" charset="0"/>
              </a:rPr>
              <a:t>which came down from heaven: if any man eat of this bread, he shall live for ever: and the bread that I will give is my flesh, which I will give for the life of the world.</a:t>
            </a:r>
          </a:p>
          <a:p>
            <a:endParaRPr lang="en-US" sz="2400" i="1" dirty="0">
              <a:latin typeface="Cambria" pitchFamily="18" charset="0"/>
            </a:endParaRPr>
          </a:p>
        </p:txBody>
      </p:sp>
      <p:sp>
        <p:nvSpPr>
          <p:cNvPr id="3" name="Title 2"/>
          <p:cNvSpPr>
            <a:spLocks noGrp="1"/>
          </p:cNvSpPr>
          <p:nvPr>
            <p:ph type="title"/>
          </p:nvPr>
        </p:nvSpPr>
        <p:spPr>
          <a:xfrm>
            <a:off x="352425" y="76200"/>
            <a:ext cx="8715375" cy="1143000"/>
          </a:xfrm>
        </p:spPr>
        <p:txBody>
          <a:bodyPr/>
          <a:lstStyle/>
          <a:p>
            <a:pPr fontAlgn="auto">
              <a:spcAft>
                <a:spcPts val="0"/>
              </a:spcAft>
              <a:defRPr/>
            </a:pPr>
            <a:r>
              <a:rPr lang="en-US" sz="4000" dirty="0" smtClean="0">
                <a:latin typeface="Albertus Extra Bold" pitchFamily="34" charset="0"/>
              </a:rPr>
              <a:t>Jesus Christ: The Source of Life</a:t>
            </a:r>
            <a:endParaRPr lang="en-US" sz="4000" dirty="0">
              <a:latin typeface="Albertus Extra Bold" pitchFamily="34" charset="0"/>
            </a:endParaRP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39</a:t>
            </a:fld>
            <a:endParaRPr lang="en-US"/>
          </a:p>
        </p:txBody>
      </p:sp>
      <p:sp>
        <p:nvSpPr>
          <p:cNvPr id="2" name="Footer Placeholder 1"/>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11764594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1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43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anim calcmode="lin" valueType="num">
                                      <p:cBhvr additive="base">
                                        <p:cTn id="11" dur="10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84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anim calcmode="lin" valueType="num">
                                      <p:cBhvr additive="base">
                                        <p:cTn id="17" dur="5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34">
                                            <p:txEl>
                                              <p:pRg st="4" end="4"/>
                                            </p:txEl>
                                          </p:spTgt>
                                        </p:tgtEl>
                                        <p:attrNameLst>
                                          <p:attrName>style.visibility</p:attrName>
                                        </p:attrNameLst>
                                      </p:cBhvr>
                                      <p:to>
                                        <p:strVal val="visible"/>
                                      </p:to>
                                    </p:set>
                                    <p:anim calcmode="lin" valueType="num">
                                      <p:cBhvr additive="base">
                                        <p:cTn id="21" dur="5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4</a:t>
            </a:fld>
            <a:endParaRPr lang="en-US"/>
          </a:p>
        </p:txBody>
      </p:sp>
      <p:sp>
        <p:nvSpPr>
          <p:cNvPr id="5" name="Rectangle 4"/>
          <p:cNvSpPr/>
          <p:nvPr/>
        </p:nvSpPr>
        <p:spPr>
          <a:xfrm>
            <a:off x="2590800" y="228600"/>
            <a:ext cx="6324600" cy="5139869"/>
          </a:xfrm>
          <a:prstGeom prst="rect">
            <a:avLst/>
          </a:prstGeom>
        </p:spPr>
        <p:txBody>
          <a:bodyPr wrap="square">
            <a:spAutoFit/>
          </a:bodyPr>
          <a:lstStyle/>
          <a:p>
            <a:r>
              <a:rPr lang="en-US" sz="4000" b="1">
                <a:latin typeface="+mn-lt"/>
              </a:rPr>
              <a:t>DEUTERONOMY </a:t>
            </a:r>
            <a:r>
              <a:rPr lang="en-US" sz="4000" b="1" smtClean="0">
                <a:latin typeface="+mn-lt"/>
              </a:rPr>
              <a:t>6:6-7</a:t>
            </a:r>
            <a:endParaRPr lang="en-US" sz="4000" b="1" dirty="0">
              <a:latin typeface="+mn-lt"/>
            </a:endParaRPr>
          </a:p>
          <a:p>
            <a:r>
              <a:rPr lang="en-US" sz="3200" dirty="0">
                <a:latin typeface="+mn-lt"/>
              </a:rPr>
              <a:t>	</a:t>
            </a:r>
            <a:r>
              <a:rPr lang="en-US" sz="3200" i="1" dirty="0" smtClean="0">
                <a:latin typeface="+mn-lt"/>
              </a:rPr>
              <a:t>And </a:t>
            </a:r>
            <a:r>
              <a:rPr lang="en-US" sz="3200" i="1" dirty="0">
                <a:latin typeface="+mn-lt"/>
              </a:rPr>
              <a:t>these words, which I command thee this day, shall be in thine </a:t>
            </a:r>
            <a:r>
              <a:rPr lang="en-US" sz="3200" i="1" dirty="0" smtClean="0">
                <a:latin typeface="+mn-lt"/>
              </a:rPr>
              <a:t>heart: 7 </a:t>
            </a:r>
            <a:r>
              <a:rPr lang="en-US" sz="3200" i="1" dirty="0">
                <a:latin typeface="+mn-lt"/>
              </a:rPr>
              <a:t>And thou shalt teach them diligently unto thy children, and shalt talk of them when thou </a:t>
            </a:r>
            <a:r>
              <a:rPr lang="en-US" sz="3200" i="1" dirty="0" err="1">
                <a:latin typeface="+mn-lt"/>
              </a:rPr>
              <a:t>sittest</a:t>
            </a:r>
            <a:r>
              <a:rPr lang="en-US" sz="3200" i="1" dirty="0">
                <a:latin typeface="+mn-lt"/>
              </a:rPr>
              <a:t> in thine house, and when thou </a:t>
            </a:r>
            <a:r>
              <a:rPr lang="en-US" sz="3200" i="1" dirty="0" err="1">
                <a:latin typeface="+mn-lt"/>
              </a:rPr>
              <a:t>walkest</a:t>
            </a:r>
            <a:r>
              <a:rPr lang="en-US" sz="3200" i="1" dirty="0">
                <a:latin typeface="+mn-lt"/>
              </a:rPr>
              <a:t> by the way, and when thou </a:t>
            </a:r>
            <a:r>
              <a:rPr lang="en-US" sz="3200" i="1" dirty="0" err="1">
                <a:latin typeface="+mn-lt"/>
              </a:rPr>
              <a:t>liest</a:t>
            </a:r>
            <a:r>
              <a:rPr lang="en-US" sz="3200" i="1" dirty="0">
                <a:latin typeface="+mn-lt"/>
              </a:rPr>
              <a:t> down, and when thou </a:t>
            </a:r>
            <a:r>
              <a:rPr lang="en-US" sz="3200" i="1" dirty="0" err="1">
                <a:latin typeface="+mn-lt"/>
              </a:rPr>
              <a:t>risest</a:t>
            </a:r>
            <a:r>
              <a:rPr lang="en-US" sz="3200" i="1" dirty="0">
                <a:latin typeface="+mn-lt"/>
              </a:rPr>
              <a:t> up.</a:t>
            </a:r>
          </a:p>
        </p:txBody>
      </p:sp>
    </p:spTree>
    <p:extLst>
      <p:ext uri="{BB962C8B-B14F-4D97-AF65-F5344CB8AC3E}">
        <p14:creationId xmlns:p14="http://schemas.microsoft.com/office/powerpoint/2010/main" val="1219260402"/>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40</a:t>
            </a:fld>
            <a:endParaRPr lang="en-US"/>
          </a:p>
        </p:txBody>
      </p:sp>
    </p:spTree>
    <p:extLst>
      <p:ext uri="{BB962C8B-B14F-4D97-AF65-F5344CB8AC3E}">
        <p14:creationId xmlns:p14="http://schemas.microsoft.com/office/powerpoint/2010/main" val="1990344899"/>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41</a:t>
            </a:fld>
            <a:endParaRPr lang="en-US"/>
          </a:p>
        </p:txBody>
      </p:sp>
      <p:sp>
        <p:nvSpPr>
          <p:cNvPr id="5" name="Rectangle 4"/>
          <p:cNvSpPr/>
          <p:nvPr/>
        </p:nvSpPr>
        <p:spPr>
          <a:xfrm>
            <a:off x="304800" y="304800"/>
            <a:ext cx="8458200" cy="5386090"/>
          </a:xfrm>
          <a:prstGeom prst="rect">
            <a:avLst/>
          </a:prstGeom>
          <a:solidFill>
            <a:schemeClr val="bg2">
              <a:alpha val="82000"/>
            </a:schemeClr>
          </a:solidFill>
        </p:spPr>
        <p:txBody>
          <a:bodyPr wrap="square">
            <a:spAutoFit/>
          </a:bodyPr>
          <a:lstStyle/>
          <a:p>
            <a:r>
              <a:rPr lang="en-US" sz="3600" b="1" dirty="0" smtClean="0">
                <a:latin typeface="+mn-lt"/>
              </a:rPr>
              <a:t>FEAST.OF.THE.TRUMPETS   64-0719</a:t>
            </a:r>
          </a:p>
          <a:p>
            <a:r>
              <a:rPr lang="en-US" sz="2800" dirty="0" smtClean="0">
                <a:latin typeface="+mn-lt"/>
              </a:rPr>
              <a:t>	18-2 …We're living in the age that His coming will be in. She must be identified in Him. Any woman must be identified with her husband, for the two are one. And Christ's Bride has to be identified with Him, for the two are One, and He is the Word, not the denomination... </a:t>
            </a:r>
            <a:r>
              <a:rPr lang="en-US" sz="2800" dirty="0" smtClean="0">
                <a:solidFill>
                  <a:srgbClr val="FFFF00"/>
                </a:solidFill>
                <a:latin typeface="+mn-lt"/>
              </a:rPr>
              <a:t>We are to be the children of the Light, and the Light is the Word which is made Light for this age</a:t>
            </a:r>
            <a:r>
              <a:rPr lang="en-US" sz="2800" dirty="0" smtClean="0">
                <a:latin typeface="+mn-lt"/>
              </a:rPr>
              <a:t>. How do we know Light, except It comes from the Word. </a:t>
            </a:r>
            <a:r>
              <a:rPr lang="en-US" sz="2800" dirty="0" smtClean="0">
                <a:solidFill>
                  <a:srgbClr val="FFFF00"/>
                </a:solidFill>
                <a:latin typeface="+mn-lt"/>
              </a:rPr>
              <a:t>The Word made flesh is the Light of the age when you see It; </a:t>
            </a:r>
            <a:r>
              <a:rPr lang="en-US" sz="2800" dirty="0" smtClean="0">
                <a:latin typeface="+mn-lt"/>
              </a:rPr>
              <a:t>the Bible said so.</a:t>
            </a:r>
          </a:p>
          <a:p>
            <a:endParaRPr lang="en-US" sz="2800" dirty="0">
              <a:latin typeface="+mn-lt"/>
            </a:endParaRPr>
          </a:p>
        </p:txBody>
      </p:sp>
    </p:spTree>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42</a:t>
            </a:fld>
            <a:endParaRPr lang="en-US"/>
          </a:p>
        </p:txBody>
      </p:sp>
      <p:sp>
        <p:nvSpPr>
          <p:cNvPr id="5" name="Rectangle 4"/>
          <p:cNvSpPr/>
          <p:nvPr/>
        </p:nvSpPr>
        <p:spPr>
          <a:xfrm>
            <a:off x="3657600" y="685800"/>
            <a:ext cx="5105400" cy="4154984"/>
          </a:xfrm>
          <a:prstGeom prst="rect">
            <a:avLst/>
          </a:prstGeom>
        </p:spPr>
        <p:txBody>
          <a:bodyPr wrap="square">
            <a:spAutoFit/>
          </a:bodyPr>
          <a:lstStyle/>
          <a:p>
            <a:r>
              <a:rPr lang="en-US" sz="4000" b="1" dirty="0" smtClean="0">
                <a:latin typeface="+mn-lt"/>
              </a:rPr>
              <a:t>PSALMS 119:129-13</a:t>
            </a:r>
          </a:p>
          <a:p>
            <a:r>
              <a:rPr lang="en-US" sz="3200" i="1" dirty="0" smtClean="0">
                <a:latin typeface="+mn-lt"/>
              </a:rPr>
              <a:t>	129  Thy testimonies are wonderful: therefore doth my soul keep them. 130 The entrance of thy words </a:t>
            </a:r>
            <a:r>
              <a:rPr lang="en-US" sz="3200" i="1" dirty="0" err="1" smtClean="0">
                <a:latin typeface="+mn-lt"/>
              </a:rPr>
              <a:t>giveth</a:t>
            </a:r>
            <a:r>
              <a:rPr lang="en-US" sz="3200" i="1" dirty="0" smtClean="0">
                <a:latin typeface="+mn-lt"/>
              </a:rPr>
              <a:t> light; it </a:t>
            </a:r>
            <a:r>
              <a:rPr lang="en-US" sz="3200" i="1" dirty="0" err="1" smtClean="0">
                <a:latin typeface="+mn-lt"/>
              </a:rPr>
              <a:t>giveth</a:t>
            </a:r>
            <a:r>
              <a:rPr lang="en-US" sz="3200" i="1" dirty="0" smtClean="0">
                <a:latin typeface="+mn-lt"/>
              </a:rPr>
              <a:t> understanding unto the simple.</a:t>
            </a:r>
            <a:endParaRPr lang="en-US" sz="3200" i="1" dirty="0">
              <a:latin typeface="+mn-lt"/>
            </a:endParaRPr>
          </a:p>
        </p:txBody>
      </p:sp>
    </p:spTree>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382000" cy="6186309"/>
          </a:xfrm>
          <a:prstGeom prst="rect">
            <a:avLst/>
          </a:prstGeom>
          <a:solidFill>
            <a:schemeClr val="bg2">
              <a:lumMod val="95000"/>
              <a:lumOff val="5000"/>
              <a:alpha val="80000"/>
            </a:schemeClr>
          </a:solidFill>
        </p:spPr>
        <p:txBody>
          <a:bodyPr wrap="square">
            <a:spAutoFit/>
          </a:bodyPr>
          <a:lstStyle/>
          <a:p>
            <a:r>
              <a:rPr lang="en-US" sz="3200" b="1" dirty="0" smtClean="0">
                <a:latin typeface="Cambria" pitchFamily="18" charset="0"/>
              </a:rPr>
              <a:t>THE.GOD.OF.THIS.EVIL.AGE </a:t>
            </a:r>
            <a:r>
              <a:rPr lang="en-US" sz="2600" b="1" dirty="0" smtClean="0">
                <a:latin typeface="Cambria" pitchFamily="18" charset="0"/>
              </a:rPr>
              <a:t>  65-0801</a:t>
            </a:r>
          </a:p>
          <a:p>
            <a:r>
              <a:rPr lang="en-US" sz="2600" dirty="0" smtClean="0">
                <a:latin typeface="Cambria" pitchFamily="18" charset="0"/>
              </a:rPr>
              <a:t>  	175  …Trying to keep you from seeing the meaning of the Word of this age, of evening Light being interpreted. What does it mean? </a:t>
            </a:r>
            <a:r>
              <a:rPr lang="en-US" sz="2600" dirty="0" smtClean="0">
                <a:solidFill>
                  <a:srgbClr val="FFFF00"/>
                </a:solidFill>
                <a:latin typeface="Cambria" pitchFamily="18" charset="0"/>
              </a:rPr>
              <a:t>It's the time of exodus is at hand, God is coming for Her..</a:t>
            </a:r>
            <a:r>
              <a:rPr lang="en-US" sz="2600" dirty="0" smtClean="0">
                <a:latin typeface="Cambria" pitchFamily="18" charset="0"/>
              </a:rPr>
              <a:t>. I just got through saying that knowledge and science, and Christianity, has no fellowship at all. </a:t>
            </a:r>
            <a:r>
              <a:rPr lang="en-US" sz="2600" dirty="0" smtClean="0">
                <a:solidFill>
                  <a:srgbClr val="FFFF00"/>
                </a:solidFill>
                <a:latin typeface="Cambria" pitchFamily="18" charset="0"/>
              </a:rPr>
              <a:t>One is of the devil, and the other one is of God.</a:t>
            </a:r>
            <a:r>
              <a:rPr lang="en-US" sz="2600" dirty="0" smtClean="0">
                <a:latin typeface="Cambria" pitchFamily="18" charset="0"/>
              </a:rPr>
              <a:t> Anything that denies God's Word, keep away from it. The Bible calls, for this last days, for Christians to come out of that prostitute, that's tree of good and evil.</a:t>
            </a:r>
          </a:p>
          <a:p>
            <a:r>
              <a:rPr lang="en-US" sz="2600" dirty="0" smtClean="0">
                <a:latin typeface="Cambria" pitchFamily="18" charset="0"/>
              </a:rPr>
              <a:t>	177  Sure, she has good. Can anybody speak evil of a hospital? No, sir. Library? Education? But, see, they're giving them that without the Word. See how deceiving it is?</a:t>
            </a:r>
          </a:p>
          <a:p>
            <a:endParaRPr lang="en-US" sz="2600" dirty="0">
              <a:latin typeface="Cambria" pitchFamily="18" charset="0"/>
            </a:endParaRP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0762245-CA63-4B66-B5E1-135430EC4D8B}" type="slidenum">
              <a:rPr lang="en-US" smtClean="0"/>
              <a:pPr>
                <a:defRPr/>
              </a:pPr>
              <a:t>43</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44</a:t>
            </a:fld>
            <a:endParaRPr lang="en-US"/>
          </a:p>
        </p:txBody>
      </p:sp>
      <p:sp>
        <p:nvSpPr>
          <p:cNvPr id="6" name="Rectangle 5"/>
          <p:cNvSpPr/>
          <p:nvPr/>
        </p:nvSpPr>
        <p:spPr>
          <a:xfrm>
            <a:off x="152400" y="152400"/>
            <a:ext cx="8839200" cy="6186309"/>
          </a:xfrm>
          <a:prstGeom prst="rect">
            <a:avLst/>
          </a:prstGeom>
          <a:solidFill>
            <a:schemeClr val="accent5">
              <a:lumMod val="10000"/>
              <a:alpha val="82000"/>
            </a:schemeClr>
          </a:solidFill>
        </p:spPr>
        <p:txBody>
          <a:bodyPr wrap="square">
            <a:spAutoFit/>
          </a:bodyPr>
          <a:lstStyle/>
          <a:p>
            <a:r>
              <a:rPr lang="en-US" sz="3200" b="1" dirty="0" smtClean="0">
                <a:latin typeface="+mn-lt"/>
              </a:rPr>
              <a:t> 104-2  CHURCH.AGE.BOOK </a:t>
            </a:r>
          </a:p>
          <a:p>
            <a:r>
              <a:rPr lang="en-US" sz="2600" dirty="0" smtClean="0">
                <a:latin typeface="+mn-lt"/>
              </a:rPr>
              <a:t>	And those two sons were born. Sons that would be the fathers of the human race that was even now polluted. And what does the record say of them? Read the record.  </a:t>
            </a:r>
          </a:p>
          <a:p>
            <a:r>
              <a:rPr lang="en-US" sz="2600" b="1" dirty="0" smtClean="0">
                <a:solidFill>
                  <a:srgbClr val="FFFF00"/>
                </a:solidFill>
                <a:latin typeface="+mn-lt"/>
              </a:rPr>
              <a:t>Jude 14</a:t>
            </a:r>
            <a:r>
              <a:rPr lang="en-US" sz="2600" b="1" dirty="0" smtClean="0">
                <a:latin typeface="+mn-lt"/>
              </a:rPr>
              <a:t>, </a:t>
            </a:r>
            <a:r>
              <a:rPr lang="en-US" sz="2600" dirty="0" smtClean="0">
                <a:latin typeface="+mn-lt"/>
              </a:rPr>
              <a:t> "Enoch also, the seventh from Adam, prophesied...“</a:t>
            </a:r>
          </a:p>
          <a:p>
            <a:r>
              <a:rPr lang="en-US" sz="2600" b="1" dirty="0" smtClean="0">
                <a:solidFill>
                  <a:srgbClr val="FFFF00"/>
                </a:solidFill>
                <a:latin typeface="+mn-lt"/>
              </a:rPr>
              <a:t>Genesis 5 </a:t>
            </a:r>
            <a:r>
              <a:rPr lang="en-US" sz="2600" dirty="0" smtClean="0">
                <a:latin typeface="+mn-lt"/>
              </a:rPr>
              <a:t>is the chapter of genealogy of Enoch... Notice that Cain is not mentioned. The line of Adam goes through Seth. </a:t>
            </a:r>
          </a:p>
          <a:p>
            <a:r>
              <a:rPr lang="en-US" sz="2600" smtClean="0">
                <a:latin typeface="+mn-lt"/>
              </a:rPr>
              <a:t>	If </a:t>
            </a:r>
            <a:r>
              <a:rPr lang="en-US" sz="2600" dirty="0" smtClean="0">
                <a:latin typeface="+mn-lt"/>
              </a:rPr>
              <a:t>Cain were the child of Adam, the law of the birthright would have given Cain the right in the lineage… Nowhere does it say that Cain was in Adam's likeness, yet he would have to be if he were his son, for the law of reproduction is emphatically that each brings forth after its likeness. We must also credit the fact that in both genealogies in Genesis and Luke, Cain is missing… It does not say that for it CANNOT say that.</a:t>
            </a:r>
            <a:endParaRPr lang="en-US" sz="2600" dirty="0">
              <a:latin typeface="+mn-lt"/>
            </a:endParaRPr>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45</a:t>
            </a:fld>
            <a:endParaRPr lang="en-US"/>
          </a:p>
        </p:txBody>
      </p:sp>
      <p:sp>
        <p:nvSpPr>
          <p:cNvPr id="5" name="Rectangle 4"/>
          <p:cNvSpPr/>
          <p:nvPr/>
        </p:nvSpPr>
        <p:spPr>
          <a:xfrm>
            <a:off x="3352800" y="304800"/>
            <a:ext cx="5410200" cy="5139869"/>
          </a:xfrm>
          <a:prstGeom prst="rect">
            <a:avLst/>
          </a:prstGeom>
        </p:spPr>
        <p:txBody>
          <a:bodyPr wrap="square">
            <a:spAutoFit/>
          </a:bodyPr>
          <a:lstStyle/>
          <a:p>
            <a:r>
              <a:rPr lang="en-US" sz="4000" b="1" dirty="0" smtClean="0">
                <a:latin typeface="+mn-lt"/>
              </a:rPr>
              <a:t>SATAN'S.EDEN</a:t>
            </a:r>
            <a:r>
              <a:rPr lang="en-US" sz="3200" dirty="0" smtClean="0">
                <a:latin typeface="+mn-lt"/>
              </a:rPr>
              <a:t>  65-0829</a:t>
            </a:r>
            <a:endParaRPr lang="en-US" sz="4000" dirty="0" smtClean="0">
              <a:latin typeface="+mn-lt"/>
            </a:endParaRPr>
          </a:p>
          <a:p>
            <a:r>
              <a:rPr lang="en-US" sz="3200" dirty="0" smtClean="0">
                <a:latin typeface="+mn-lt"/>
              </a:rPr>
              <a:t>	19-5 Then, Satan got Eve to listen to his gospel… No, I don't care what it is. If it's against God's Word, be against it. That's your enemy. </a:t>
            </a:r>
            <a:r>
              <a:rPr lang="en-US" sz="3200" dirty="0" smtClean="0">
                <a:solidFill>
                  <a:srgbClr val="FFFF00"/>
                </a:solidFill>
                <a:latin typeface="+mn-lt"/>
              </a:rPr>
              <a:t>Anything that's against the Word is your enemy</a:t>
            </a:r>
            <a:r>
              <a:rPr lang="en-US" sz="3200" dirty="0" smtClean="0">
                <a:latin typeface="+mn-lt"/>
              </a:rPr>
              <a:t>. Everything that's for the Word is your brother. </a:t>
            </a:r>
            <a:endParaRPr lang="en-US" sz="3200" dirty="0">
              <a:latin typeface="+mn-lt"/>
            </a:endParaRPr>
          </a:p>
        </p:txBody>
      </p:sp>
    </p:spTree>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46</a:t>
            </a:fld>
            <a:endParaRPr lang="en-US"/>
          </a:p>
        </p:txBody>
      </p:sp>
      <p:sp>
        <p:nvSpPr>
          <p:cNvPr id="5" name="Rectangle 4"/>
          <p:cNvSpPr/>
          <p:nvPr/>
        </p:nvSpPr>
        <p:spPr>
          <a:xfrm>
            <a:off x="2286000" y="304800"/>
            <a:ext cx="6629400" cy="5324535"/>
          </a:xfrm>
          <a:prstGeom prst="rect">
            <a:avLst/>
          </a:prstGeom>
        </p:spPr>
        <p:txBody>
          <a:bodyPr wrap="square">
            <a:spAutoFit/>
          </a:bodyPr>
          <a:lstStyle/>
          <a:p>
            <a:r>
              <a:rPr lang="en-US" sz="2800" b="1" dirty="0" smtClean="0">
                <a:latin typeface="+mn-lt"/>
              </a:rPr>
              <a:t>TRUE.SIGN.THAT'S.OVERLOOKED</a:t>
            </a:r>
            <a:r>
              <a:rPr lang="en-US" sz="2000" dirty="0" smtClean="0">
                <a:latin typeface="+mn-lt"/>
              </a:rPr>
              <a:t>  61-1112</a:t>
            </a:r>
            <a:endParaRPr lang="en-US" sz="2800" dirty="0" smtClean="0">
              <a:latin typeface="+mn-lt"/>
            </a:endParaRPr>
          </a:p>
          <a:p>
            <a:r>
              <a:rPr lang="en-US" sz="2400" dirty="0" smtClean="0">
                <a:latin typeface="+mn-lt"/>
              </a:rPr>
              <a:t>	281 It's </a:t>
            </a:r>
            <a:r>
              <a:rPr lang="en-US" sz="2400" dirty="0" smtClean="0">
                <a:solidFill>
                  <a:srgbClr val="FFFF00"/>
                </a:solidFill>
                <a:latin typeface="+mn-lt"/>
              </a:rPr>
              <a:t>Your people, Your Message, Your Word, Your servants,</a:t>
            </a:r>
            <a:r>
              <a:rPr lang="en-US" sz="2400" dirty="0" smtClean="0">
                <a:latin typeface="+mn-lt"/>
              </a:rPr>
              <a:t> and the devil has no hold on us. He cannot even destroy us when this tabernacle is destroyed; for if this earthly tabernacle be destroyed… He can't do us no harm</a:t>
            </a:r>
            <a:r>
              <a:rPr lang="en-US" sz="2400" b="1" dirty="0" smtClean="0">
                <a:latin typeface="+mn-lt"/>
              </a:rPr>
              <a:t>, for everything that's our enemy is Your enemy,</a:t>
            </a:r>
            <a:r>
              <a:rPr lang="en-US" sz="2400" dirty="0" smtClean="0">
                <a:latin typeface="+mn-lt"/>
              </a:rPr>
              <a:t> for we are Yours… Therefore, you devils that have bound these people in sickness, I charge thee in the Name of Jesus Christ to come out of every one of them… You have no rights. </a:t>
            </a:r>
            <a:r>
              <a:rPr lang="en-US" sz="2400" dirty="0" smtClean="0">
                <a:solidFill>
                  <a:srgbClr val="FFFF00"/>
                </a:solidFill>
                <a:latin typeface="+mn-lt"/>
              </a:rPr>
              <a:t>Everything that you ever claimed to have was canceled at Calvary, and you can't hold them longer.</a:t>
            </a:r>
            <a:endParaRPr lang="en-US" sz="2400" dirty="0">
              <a:solidFill>
                <a:srgbClr val="FFFF00"/>
              </a:solidFill>
              <a:latin typeface="+mn-lt"/>
            </a:endParaRPr>
          </a:p>
        </p:txBody>
      </p:sp>
    </p:spTree>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33400"/>
            <a:ext cx="4648200" cy="2971800"/>
          </a:xfrm>
        </p:spPr>
        <p:txBody>
          <a:bodyPr/>
          <a:lstStyle/>
          <a:p>
            <a:pPr fontAlgn="auto">
              <a:spcAft>
                <a:spcPts val="0"/>
              </a:spcAft>
              <a:defRPr/>
            </a:pPr>
            <a:r>
              <a:rPr lang="en-US" sz="6600" dirty="0" smtClean="0">
                <a:latin typeface="BibliaLS" pitchFamily="2" charset="-79"/>
                <a:cs typeface="BibliaLS" pitchFamily="2" charset="-79"/>
              </a:rPr>
              <a:t>The Problem in Eden (2)</a:t>
            </a:r>
            <a:endParaRPr lang="en-US" sz="6600" dirty="0">
              <a:latin typeface="BibliaLS" pitchFamily="2" charset="-79"/>
              <a:cs typeface="BibliaLS" pitchFamily="2" charset="-79"/>
            </a:endParaRPr>
          </a:p>
        </p:txBody>
      </p:sp>
      <p:sp>
        <p:nvSpPr>
          <p:cNvPr id="8195" name="Subtitle 2"/>
          <p:cNvSpPr>
            <a:spLocks noGrp="1"/>
          </p:cNvSpPr>
          <p:nvPr>
            <p:ph type="subTitle" idx="1"/>
          </p:nvPr>
        </p:nvSpPr>
        <p:spPr>
          <a:xfrm rot="10800000" flipV="1">
            <a:off x="4419600" y="4191000"/>
            <a:ext cx="4495800" cy="2286002"/>
          </a:xfrm>
        </p:spPr>
        <p:txBody>
          <a:bodyPr/>
          <a:lstStyle/>
          <a:p>
            <a:r>
              <a:rPr lang="en-US" sz="2800" b="1" dirty="0" smtClean="0"/>
              <a:t>ISAIAH 7:14</a:t>
            </a:r>
          </a:p>
          <a:p>
            <a:r>
              <a:rPr lang="en-US" i="1" dirty="0" smtClean="0"/>
              <a:t>    Therefore the Lord himself shall give you a sign; Behold, a virgin shall conceive, and bear a son, and shall call his name Immanuel.</a:t>
            </a:r>
          </a:p>
        </p:txBody>
      </p:sp>
      <p:pic>
        <p:nvPicPr>
          <p:cNvPr id="4" name="Picture 3" descr="adameve-sin.JPG"/>
          <p:cNvPicPr>
            <a:picLocks noChangeAspect="1"/>
          </p:cNvPicPr>
          <p:nvPr/>
        </p:nvPicPr>
        <p:blipFill>
          <a:blip r:embed="rId2" cstate="print"/>
          <a:stretch>
            <a:fillRect/>
          </a:stretch>
        </p:blipFill>
        <p:spPr>
          <a:xfrm>
            <a:off x="152400" y="381000"/>
            <a:ext cx="4061114" cy="5638800"/>
          </a:xfrm>
          <a:prstGeom prst="rect">
            <a:avLst/>
          </a:prstGeom>
          <a:ln>
            <a:noFill/>
          </a:ln>
          <a:effectLst>
            <a:softEdge rad="112500"/>
          </a:effectLst>
        </p:spPr>
      </p:pic>
    </p:spTree>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533400" y="1828800"/>
            <a:ext cx="8153400" cy="4093428"/>
          </a:xfrm>
          <a:prstGeom prst="rect">
            <a:avLst/>
          </a:prstGeom>
          <a:solidFill>
            <a:schemeClr val="bg2">
              <a:lumMod val="95000"/>
              <a:lumOff val="5000"/>
              <a:alpha val="82000"/>
            </a:schemeClr>
          </a:solidFill>
          <a:ln w="9525">
            <a:noFill/>
            <a:miter lim="800000"/>
            <a:headEnd/>
            <a:tailEnd/>
          </a:ln>
        </p:spPr>
        <p:txBody>
          <a:bodyPr>
            <a:spAutoFit/>
          </a:bodyPr>
          <a:lstStyle/>
          <a:p>
            <a:r>
              <a:rPr lang="en-US" sz="3600" b="1" dirty="0">
                <a:latin typeface="Cambria" pitchFamily="18" charset="0"/>
              </a:rPr>
              <a:t>MATTHEW 1:22</a:t>
            </a:r>
          </a:p>
          <a:p>
            <a:r>
              <a:rPr lang="en-US" sz="3200" i="1" dirty="0">
                <a:latin typeface="Cambria" pitchFamily="18" charset="0"/>
              </a:rPr>
              <a:t>     22 </a:t>
            </a:r>
            <a:r>
              <a:rPr lang="en-US" sz="3200" i="1" dirty="0" smtClean="0">
                <a:latin typeface="Cambria" pitchFamily="18" charset="0"/>
              </a:rPr>
              <a:t>Now </a:t>
            </a:r>
            <a:r>
              <a:rPr lang="en-US" sz="3200" i="1" dirty="0">
                <a:latin typeface="Cambria" pitchFamily="18" charset="0"/>
              </a:rPr>
              <a:t>all this was done, that it might be fulfilled which was spoken of the Lord by the prophet, saying, </a:t>
            </a:r>
            <a:r>
              <a:rPr lang="en-US" sz="3200" i="1" dirty="0" smtClean="0">
                <a:latin typeface="Cambria" pitchFamily="18" charset="0"/>
              </a:rPr>
              <a:t>23 Behold</a:t>
            </a:r>
            <a:r>
              <a:rPr lang="en-US" sz="3200" i="1" dirty="0">
                <a:latin typeface="Cambria" pitchFamily="18" charset="0"/>
              </a:rPr>
              <a:t>, a virgin shall be with child, and shall bring forth a son, and they shall call his name Emmanuel, which being interpreted is, God with us. </a:t>
            </a:r>
            <a:endParaRPr lang="en-US" sz="3200" i="1" dirty="0" smtClean="0">
              <a:latin typeface="Cambria" pitchFamily="18" charset="0"/>
            </a:endParaRPr>
          </a:p>
          <a:p>
            <a:endParaRPr lang="en-US" sz="3200" i="1" dirty="0">
              <a:latin typeface="Cambria" pitchFamily="18" charset="0"/>
            </a:endParaRPr>
          </a:p>
        </p:txBody>
      </p:sp>
      <p:sp>
        <p:nvSpPr>
          <p:cNvPr id="3" name="Title 2"/>
          <p:cNvSpPr>
            <a:spLocks noGrp="1"/>
          </p:cNvSpPr>
          <p:nvPr>
            <p:ph type="title"/>
          </p:nvPr>
        </p:nvSpPr>
        <p:spPr>
          <a:xfrm>
            <a:off x="533400" y="274638"/>
            <a:ext cx="8486775" cy="1143000"/>
          </a:xfrm>
        </p:spPr>
        <p:txBody>
          <a:bodyPr/>
          <a:lstStyle/>
          <a:p>
            <a:pPr fontAlgn="auto">
              <a:spcAft>
                <a:spcPts val="0"/>
              </a:spcAft>
              <a:defRPr/>
            </a:pPr>
            <a:r>
              <a:rPr lang="en-US" sz="5400" dirty="0" smtClean="0">
                <a:latin typeface="Albertus Extra Bold" pitchFamily="34" charset="0"/>
              </a:rPr>
              <a:t>The Virgin Birth</a:t>
            </a:r>
            <a:endParaRPr lang="en-US" sz="5400" dirty="0">
              <a:latin typeface="Albertus Extra Bold" pitchFamily="34" charset="0"/>
            </a:endParaRP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48</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49</a:t>
            </a:fld>
            <a:endParaRPr lang="en-US"/>
          </a:p>
        </p:txBody>
      </p:sp>
      <p:sp>
        <p:nvSpPr>
          <p:cNvPr id="6" name="Rectangle 5"/>
          <p:cNvSpPr/>
          <p:nvPr/>
        </p:nvSpPr>
        <p:spPr>
          <a:xfrm>
            <a:off x="3276600" y="228600"/>
            <a:ext cx="5715000" cy="5970865"/>
          </a:xfrm>
          <a:prstGeom prst="rect">
            <a:avLst/>
          </a:prstGeom>
        </p:spPr>
        <p:txBody>
          <a:bodyPr wrap="square">
            <a:spAutoFit/>
          </a:bodyPr>
          <a:lstStyle/>
          <a:p>
            <a:r>
              <a:rPr lang="en-US" sz="3200" b="1" dirty="0" smtClean="0">
                <a:latin typeface="+mn-lt"/>
              </a:rPr>
              <a:t>MARRIAGE.AND.DIVORCE </a:t>
            </a:r>
            <a:r>
              <a:rPr lang="en-US" dirty="0" smtClean="0">
                <a:latin typeface="+mn-lt"/>
              </a:rPr>
              <a:t> </a:t>
            </a:r>
          </a:p>
          <a:p>
            <a:r>
              <a:rPr lang="en-US" sz="1400" dirty="0" smtClean="0">
                <a:latin typeface="+mn-lt"/>
              </a:rPr>
              <a:t>65-0221</a:t>
            </a:r>
            <a:endParaRPr lang="en-US" sz="3200" dirty="0" smtClean="0">
              <a:latin typeface="+mn-lt"/>
            </a:endParaRPr>
          </a:p>
          <a:p>
            <a:r>
              <a:rPr lang="en-US" sz="2800" dirty="0" smtClean="0">
                <a:latin typeface="+mn-lt"/>
              </a:rPr>
              <a:t>	32-3 Now, the world is to be repopulated, not by </a:t>
            </a:r>
            <a:r>
              <a:rPr lang="en-US" sz="2800" dirty="0" smtClean="0">
                <a:solidFill>
                  <a:srgbClr val="FFFF00"/>
                </a:solidFill>
                <a:latin typeface="+mn-lt"/>
              </a:rPr>
              <a:t>the original creation of God</a:t>
            </a:r>
            <a:r>
              <a:rPr lang="en-US" sz="2800" dirty="0" smtClean="0">
                <a:latin typeface="+mn-lt"/>
              </a:rPr>
              <a:t> like in the beginning, but by sex desire. In the beginning there's only one man and one woman.. Now, but that's the way the world's populated today, through women.</a:t>
            </a:r>
          </a:p>
          <a:p>
            <a:r>
              <a:rPr lang="en-US" sz="2800" dirty="0" smtClean="0">
                <a:latin typeface="+mn-lt"/>
              </a:rPr>
              <a:t>	That's the reason Jesus had to come through the woman to bring it back to its original beginning again, without sex desire. </a:t>
            </a:r>
            <a:r>
              <a:rPr lang="en-US" sz="2800" dirty="0" smtClean="0">
                <a:solidFill>
                  <a:srgbClr val="FFFF00"/>
                </a:solidFill>
                <a:latin typeface="+mn-lt"/>
              </a:rPr>
              <a:t>He's virgin born</a:t>
            </a:r>
            <a:r>
              <a:rPr lang="en-US" sz="2800" dirty="0" smtClean="0">
                <a:latin typeface="+mn-lt"/>
              </a:rPr>
              <a:t>. </a:t>
            </a:r>
            <a:endParaRPr lang="en-US" sz="2800" dirty="0">
              <a:latin typeface="+mn-lt"/>
            </a:endParaRPr>
          </a:p>
        </p:txBody>
      </p:sp>
      <p:sp>
        <p:nvSpPr>
          <p:cNvPr id="2" name="Footer Placeholder 1"/>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Footer Placeholder 4"/>
          <p:cNvSpPr>
            <a:spLocks noGrp="1"/>
          </p:cNvSpPr>
          <p:nvPr>
            <p:ph type="ftr" sz="quarter" idx="11"/>
          </p:nvPr>
        </p:nvSpPr>
        <p:spPr/>
        <p:txBody>
          <a:bodyPr/>
          <a:lstStyle/>
          <a:p>
            <a:pPr>
              <a:defRPr/>
            </a:pPr>
            <a:r>
              <a:rPr lang="en-US" smtClean="0"/>
              <a:t>What Do We Believe 7</a:t>
            </a:r>
            <a:endParaRPr lang="en-US"/>
          </a:p>
        </p:txBody>
      </p:sp>
      <p:sp>
        <p:nvSpPr>
          <p:cNvPr id="6" name="Slide Number Placeholder 5"/>
          <p:cNvSpPr>
            <a:spLocks noGrp="1"/>
          </p:cNvSpPr>
          <p:nvPr>
            <p:ph type="sldNum" sz="quarter" idx="12"/>
          </p:nvPr>
        </p:nvSpPr>
        <p:spPr/>
        <p:txBody>
          <a:bodyPr/>
          <a:lstStyle/>
          <a:p>
            <a:pPr>
              <a:defRPr/>
            </a:pPr>
            <a:fld id="{083A43BA-9829-40B5-8F48-408C310E9FDF}" type="slidenum">
              <a:rPr lang="en-US" smtClean="0"/>
              <a:pPr>
                <a:defRPr/>
              </a:pPr>
              <a:t>5</a:t>
            </a:fld>
            <a:endParaRPr lang="en-US"/>
          </a:p>
        </p:txBody>
      </p:sp>
      <p:sp>
        <p:nvSpPr>
          <p:cNvPr id="7" name="Rectangle 6"/>
          <p:cNvSpPr/>
          <p:nvPr/>
        </p:nvSpPr>
        <p:spPr>
          <a:xfrm>
            <a:off x="2590800" y="152400"/>
            <a:ext cx="6324600" cy="5632311"/>
          </a:xfrm>
          <a:prstGeom prst="rect">
            <a:avLst/>
          </a:prstGeom>
        </p:spPr>
        <p:txBody>
          <a:bodyPr wrap="square">
            <a:spAutoFit/>
          </a:bodyPr>
          <a:lstStyle/>
          <a:p>
            <a:r>
              <a:rPr lang="en-US" sz="4000" b="1" dirty="0" smtClean="0">
                <a:latin typeface="+mn-lt"/>
              </a:rPr>
              <a:t>INFLUENCE.OF.ANOTHER</a:t>
            </a:r>
          </a:p>
          <a:p>
            <a:r>
              <a:rPr lang="en-US" sz="3200" dirty="0">
                <a:latin typeface="+mn-lt"/>
              </a:rPr>
              <a:t>	</a:t>
            </a:r>
            <a:r>
              <a:rPr lang="en-US" sz="3200" dirty="0" smtClean="0">
                <a:latin typeface="+mn-lt"/>
              </a:rPr>
              <a:t>37 You </a:t>
            </a:r>
            <a:r>
              <a:rPr lang="en-US" sz="3200" dirty="0">
                <a:latin typeface="+mn-lt"/>
              </a:rPr>
              <a:t>know what I think? Everybody has their own opinion. </a:t>
            </a:r>
            <a:r>
              <a:rPr lang="en-US" sz="3200" dirty="0" smtClean="0">
                <a:latin typeface="+mn-lt"/>
              </a:rPr>
              <a:t>	(</a:t>
            </a:r>
            <a:r>
              <a:rPr lang="en-US" sz="3200" dirty="0">
                <a:latin typeface="+mn-lt"/>
              </a:rPr>
              <a:t>L</a:t>
            </a:r>
            <a:r>
              <a:rPr lang="en-US" sz="3200" dirty="0" smtClean="0">
                <a:latin typeface="+mn-lt"/>
              </a:rPr>
              <a:t>incoln) And </a:t>
            </a:r>
            <a:r>
              <a:rPr lang="en-US" sz="3200" dirty="0">
                <a:latin typeface="+mn-lt"/>
              </a:rPr>
              <a:t>he said, "</a:t>
            </a:r>
            <a:r>
              <a:rPr lang="en-US" sz="3200" i="1" dirty="0">
                <a:latin typeface="+mn-lt"/>
              </a:rPr>
              <a:t>If there is anything that I want to give praise </a:t>
            </a:r>
            <a:r>
              <a:rPr lang="en-US" sz="3200" i="1" dirty="0" smtClean="0">
                <a:latin typeface="+mn-lt"/>
              </a:rPr>
              <a:t>to, or </a:t>
            </a:r>
            <a:r>
              <a:rPr lang="en-US" sz="3200" i="1" dirty="0">
                <a:latin typeface="+mn-lt"/>
              </a:rPr>
              <a:t>my life was influenced by, was a godly mother who taught me to pray and to know Jesus as my </a:t>
            </a:r>
            <a:r>
              <a:rPr lang="en-US" sz="3200" i="1" dirty="0" err="1">
                <a:latin typeface="+mn-lt"/>
              </a:rPr>
              <a:t>Saviour</a:t>
            </a:r>
            <a:r>
              <a:rPr lang="en-US" sz="3200" i="1" dirty="0">
                <a:latin typeface="+mn-lt"/>
              </a:rPr>
              <a:t>."</a:t>
            </a:r>
          </a:p>
          <a:p>
            <a:r>
              <a:rPr lang="en-US" sz="3200" dirty="0" smtClean="0">
                <a:latin typeface="+mn-lt"/>
              </a:rPr>
              <a:t>	38 Oh</a:t>
            </a:r>
            <a:r>
              <a:rPr lang="en-US" sz="3200" dirty="0">
                <a:latin typeface="+mn-lt"/>
              </a:rPr>
              <a:t>! Your family is what you </a:t>
            </a:r>
            <a:r>
              <a:rPr lang="en-US" sz="3200" dirty="0" smtClean="0">
                <a:latin typeface="+mn-lt"/>
              </a:rPr>
              <a:t>are</a:t>
            </a:r>
            <a:r>
              <a:rPr lang="mr-IN" sz="3200" dirty="0" smtClean="0">
                <a:latin typeface="+mn-lt"/>
              </a:rPr>
              <a:t>…</a:t>
            </a:r>
            <a:endParaRPr lang="en-US" sz="3200" dirty="0">
              <a:latin typeface="+mn-lt"/>
            </a:endParaRPr>
          </a:p>
        </p:txBody>
      </p:sp>
    </p:spTree>
    <p:extLst>
      <p:ext uri="{BB962C8B-B14F-4D97-AF65-F5344CB8AC3E}">
        <p14:creationId xmlns:p14="http://schemas.microsoft.com/office/powerpoint/2010/main" val="1170444618"/>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50</a:t>
            </a:fld>
            <a:endParaRPr lang="en-US"/>
          </a:p>
        </p:txBody>
      </p:sp>
      <p:sp>
        <p:nvSpPr>
          <p:cNvPr id="5" name="Rectangle 4"/>
          <p:cNvSpPr/>
          <p:nvPr/>
        </p:nvSpPr>
        <p:spPr>
          <a:xfrm>
            <a:off x="3200400" y="152400"/>
            <a:ext cx="5791200" cy="5693866"/>
          </a:xfrm>
          <a:prstGeom prst="rect">
            <a:avLst/>
          </a:prstGeom>
        </p:spPr>
        <p:txBody>
          <a:bodyPr wrap="square">
            <a:spAutoFit/>
          </a:bodyPr>
          <a:lstStyle/>
          <a:p>
            <a:r>
              <a:rPr lang="en-US" sz="2800" dirty="0" smtClean="0">
                <a:latin typeface="+mn-lt"/>
              </a:rPr>
              <a:t>	But, there will come a time where it won't be no more sex, but God shall call His children from the dust of the earth, </a:t>
            </a:r>
            <a:r>
              <a:rPr lang="en-US" sz="2800" dirty="0" smtClean="0">
                <a:solidFill>
                  <a:srgbClr val="FFFF00"/>
                </a:solidFill>
                <a:latin typeface="+mn-lt"/>
              </a:rPr>
              <a:t>back like they was in the original</a:t>
            </a:r>
            <a:r>
              <a:rPr lang="en-US" sz="2800" dirty="0" smtClean="0">
                <a:latin typeface="+mn-lt"/>
              </a:rPr>
              <a:t>. Not through any woman, but through the molding of the clay and the cosmic lights and the petroleum; </a:t>
            </a:r>
            <a:r>
              <a:rPr lang="en-US" sz="2800" dirty="0" smtClean="0">
                <a:solidFill>
                  <a:srgbClr val="FFFF00"/>
                </a:solidFill>
                <a:latin typeface="+mn-lt"/>
              </a:rPr>
              <a:t>He'll create again like He did Adam at the first time</a:t>
            </a:r>
            <a:r>
              <a:rPr lang="en-US" sz="2800" dirty="0" smtClean="0">
                <a:latin typeface="+mn-lt"/>
              </a:rPr>
              <a:t>. Jesus made this possible by God making Himself a man and come into the world so He could die, through this woman. Now, is testing time by sin.</a:t>
            </a:r>
            <a:endParaRPr lang="en-US" sz="2800" dirty="0">
              <a:latin typeface="+mn-lt"/>
            </a:endParaRPr>
          </a:p>
        </p:txBody>
      </p:sp>
    </p:spTree>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51</a:t>
            </a:fld>
            <a:endParaRPr lang="en-US"/>
          </a:p>
        </p:txBody>
      </p:sp>
      <p:sp>
        <p:nvSpPr>
          <p:cNvPr id="5" name="Rectangle 4"/>
          <p:cNvSpPr/>
          <p:nvPr/>
        </p:nvSpPr>
        <p:spPr>
          <a:xfrm>
            <a:off x="304800" y="304800"/>
            <a:ext cx="8534400" cy="5755422"/>
          </a:xfrm>
          <a:prstGeom prst="rect">
            <a:avLst/>
          </a:prstGeom>
          <a:solidFill>
            <a:schemeClr val="bg2"/>
          </a:solidFill>
        </p:spPr>
        <p:txBody>
          <a:bodyPr wrap="square">
            <a:spAutoFit/>
          </a:bodyPr>
          <a:lstStyle/>
          <a:p>
            <a:r>
              <a:rPr lang="en-US" sz="3200" b="1" dirty="0" smtClean="0">
                <a:latin typeface="+mn-lt"/>
              </a:rPr>
              <a:t>I PETER 1:18-23</a:t>
            </a:r>
          </a:p>
          <a:p>
            <a:r>
              <a:rPr lang="en-US" sz="2400" dirty="0" smtClean="0">
                <a:latin typeface="+mn-lt"/>
              </a:rPr>
              <a:t>	</a:t>
            </a:r>
            <a:r>
              <a:rPr lang="en-US" sz="2400" i="1" dirty="0" smtClean="0">
                <a:latin typeface="+mn-lt"/>
              </a:rPr>
              <a:t>18 Forasmuch as ye know that ye were not </a:t>
            </a:r>
            <a:r>
              <a:rPr lang="en-US" sz="2400" i="1" dirty="0" smtClean="0">
                <a:solidFill>
                  <a:srgbClr val="FFFF00"/>
                </a:solidFill>
                <a:latin typeface="+mn-lt"/>
              </a:rPr>
              <a:t>redeemed</a:t>
            </a:r>
            <a:r>
              <a:rPr lang="en-US" sz="2400" i="1" dirty="0" smtClean="0">
                <a:latin typeface="+mn-lt"/>
              </a:rPr>
              <a:t> with corruptible things, as silver and gold, from your vain conversation received by tradition from your fathers; 19 But with </a:t>
            </a:r>
            <a:r>
              <a:rPr lang="en-US" sz="2400" i="1" dirty="0" smtClean="0">
                <a:solidFill>
                  <a:srgbClr val="FFFF00"/>
                </a:solidFill>
                <a:latin typeface="+mn-lt"/>
              </a:rPr>
              <a:t>the precious blood of Christ, as of a lamb without blemish and without spot</a:t>
            </a:r>
            <a:r>
              <a:rPr lang="en-US" sz="2400" i="1" dirty="0" smtClean="0">
                <a:latin typeface="+mn-lt"/>
              </a:rPr>
              <a:t>: 20 Who verily was foreordained before the foundation of the world, but was manifest in these last times for you, 21 Who by him do believe in God, that raised him up from the dead, and gave him glory; that your faith and hope might be in God. 22 Seeing ye have purified your souls in obeying the truth through the Spirit unto unfeigned love of the brethren, see that ye love one another with a pure heart fervently: 23 </a:t>
            </a:r>
            <a:r>
              <a:rPr lang="en-US" sz="2400" i="1" dirty="0" smtClean="0">
                <a:solidFill>
                  <a:srgbClr val="FFFF00"/>
                </a:solidFill>
                <a:latin typeface="+mn-lt"/>
              </a:rPr>
              <a:t>Being born again, not of corruptible seed, but of incorruptible, by the word of God</a:t>
            </a:r>
            <a:r>
              <a:rPr lang="en-US" sz="2400" i="1" dirty="0" smtClean="0">
                <a:latin typeface="+mn-lt"/>
              </a:rPr>
              <a:t>, which </a:t>
            </a:r>
            <a:r>
              <a:rPr lang="en-US" sz="2400" i="1" dirty="0" err="1" smtClean="0">
                <a:latin typeface="+mn-lt"/>
              </a:rPr>
              <a:t>liveth</a:t>
            </a:r>
            <a:r>
              <a:rPr lang="en-US" sz="2400" i="1" dirty="0" smtClean="0">
                <a:latin typeface="+mn-lt"/>
              </a:rPr>
              <a:t> and </a:t>
            </a:r>
            <a:r>
              <a:rPr lang="en-US" sz="2400" i="1" dirty="0" err="1" smtClean="0">
                <a:latin typeface="+mn-lt"/>
              </a:rPr>
              <a:t>abideth</a:t>
            </a:r>
            <a:r>
              <a:rPr lang="en-US" sz="2400" i="1" dirty="0" smtClean="0">
                <a:latin typeface="+mn-lt"/>
              </a:rPr>
              <a:t> for ever. </a:t>
            </a:r>
          </a:p>
          <a:p>
            <a:endParaRPr lang="en-US" sz="2400" i="1" dirty="0">
              <a:latin typeface="+mn-lt"/>
            </a:endParaRPr>
          </a:p>
        </p:txBody>
      </p:sp>
    </p:spTree>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52</a:t>
            </a:fld>
            <a:endParaRPr lang="en-US"/>
          </a:p>
        </p:txBody>
      </p:sp>
      <p:sp>
        <p:nvSpPr>
          <p:cNvPr id="6" name="Rectangle 5"/>
          <p:cNvSpPr/>
          <p:nvPr/>
        </p:nvSpPr>
        <p:spPr>
          <a:xfrm>
            <a:off x="228600" y="214491"/>
            <a:ext cx="8686800" cy="5755422"/>
          </a:xfrm>
          <a:prstGeom prst="rect">
            <a:avLst/>
          </a:prstGeom>
          <a:solidFill>
            <a:schemeClr val="bg2">
              <a:alpha val="83000"/>
            </a:schemeClr>
          </a:solidFill>
        </p:spPr>
        <p:txBody>
          <a:bodyPr wrap="square">
            <a:spAutoFit/>
          </a:bodyPr>
          <a:lstStyle/>
          <a:p>
            <a:r>
              <a:rPr lang="en-US" sz="3600" b="1" dirty="0" smtClean="0">
                <a:latin typeface="+mn-lt"/>
              </a:rPr>
              <a:t>PREPARATION   53-1111</a:t>
            </a:r>
          </a:p>
          <a:p>
            <a:r>
              <a:rPr lang="en-US" sz="2800" dirty="0" smtClean="0">
                <a:latin typeface="+mn-lt"/>
              </a:rPr>
              <a:t>	17  In the garden of Eden there were two trees: </a:t>
            </a:r>
            <a:r>
              <a:rPr lang="en-US" sz="2800" dirty="0" smtClean="0">
                <a:solidFill>
                  <a:srgbClr val="FFFF00"/>
                </a:solidFill>
                <a:latin typeface="+mn-lt"/>
              </a:rPr>
              <a:t>one was Life, one was knowledge</a:t>
            </a:r>
            <a:r>
              <a:rPr lang="en-US" sz="2800" dirty="0" smtClean="0">
                <a:latin typeface="+mn-lt"/>
              </a:rPr>
              <a:t>. Man left the Tree of Life to eat off the tree of knowledge. And the first bite he took, he separated himself from God. And every time a man bites off of that tree of knowledge, he destroys himself.</a:t>
            </a:r>
          </a:p>
          <a:p>
            <a:r>
              <a:rPr lang="en-US" sz="2800" dirty="0" smtClean="0">
                <a:latin typeface="+mn-lt"/>
              </a:rPr>
              <a:t>	18  Don't depend on your knowledge, and don't never try to figure anything out that God says. If you or I could figure it out… we would be equal with God. And some of God's preparations has been so ridiculous to the people who depend on </a:t>
            </a:r>
            <a:r>
              <a:rPr lang="en-US" sz="2800" dirty="0" smtClean="0">
                <a:solidFill>
                  <a:srgbClr val="FFFF00"/>
                </a:solidFill>
                <a:latin typeface="+mn-lt"/>
              </a:rPr>
              <a:t>the tree of knowledge. </a:t>
            </a:r>
          </a:p>
          <a:p>
            <a:endParaRPr lang="en-US" sz="2400" dirty="0">
              <a:latin typeface="+mn-lt"/>
            </a:endParaRPr>
          </a:p>
        </p:txBody>
      </p:sp>
      <p:sp>
        <p:nvSpPr>
          <p:cNvPr id="2" name="Footer Placeholder 1"/>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62975" cy="944562"/>
          </a:xfrm>
        </p:spPr>
        <p:txBody>
          <a:bodyPr/>
          <a:lstStyle/>
          <a:p>
            <a:r>
              <a:rPr lang="en-US" sz="6000" dirty="0" smtClean="0">
                <a:latin typeface="Albertus Extra Bold" pitchFamily="34" charset="0"/>
              </a:rPr>
              <a:t>The New Birth</a:t>
            </a:r>
            <a:endParaRPr lang="en-US" sz="6000" dirty="0">
              <a:latin typeface="Albertus Extra Bold" pitchFamily="34" charset="0"/>
            </a:endParaRPr>
          </a:p>
        </p:txBody>
      </p:sp>
      <p:sp>
        <p:nvSpPr>
          <p:cNvPr id="4" name="TextBox 3"/>
          <p:cNvSpPr txBox="1"/>
          <p:nvPr/>
        </p:nvSpPr>
        <p:spPr>
          <a:xfrm>
            <a:off x="228600" y="1143000"/>
            <a:ext cx="8763000" cy="5386090"/>
          </a:xfrm>
          <a:prstGeom prst="rect">
            <a:avLst/>
          </a:prstGeom>
          <a:solidFill>
            <a:schemeClr val="bg2">
              <a:lumMod val="95000"/>
              <a:lumOff val="5000"/>
              <a:alpha val="82000"/>
            </a:schemeClr>
          </a:solidFill>
        </p:spPr>
        <p:txBody>
          <a:bodyPr wrap="square" rtlCol="0">
            <a:spAutoFit/>
          </a:bodyPr>
          <a:lstStyle/>
          <a:p>
            <a:r>
              <a:rPr lang="en-US" sz="3200" b="1" dirty="0">
                <a:latin typeface="+mn-lt"/>
              </a:rPr>
              <a:t>JOHN </a:t>
            </a:r>
            <a:r>
              <a:rPr lang="en-US" sz="3200" b="1" dirty="0" smtClean="0">
                <a:latin typeface="+mn-lt"/>
              </a:rPr>
              <a:t>3:5-7</a:t>
            </a:r>
            <a:endParaRPr lang="en-US" sz="3200" b="1" dirty="0">
              <a:latin typeface="+mn-lt"/>
            </a:endParaRPr>
          </a:p>
          <a:p>
            <a:r>
              <a:rPr lang="en-US" sz="2800" i="1" dirty="0">
                <a:latin typeface="+mn-lt"/>
              </a:rPr>
              <a:t>     5 </a:t>
            </a:r>
            <a:r>
              <a:rPr lang="en-US" sz="2800" i="1" dirty="0" smtClean="0">
                <a:latin typeface="+mn-lt"/>
              </a:rPr>
              <a:t>Jesus </a:t>
            </a:r>
            <a:r>
              <a:rPr lang="en-US" sz="2800" i="1" dirty="0">
                <a:latin typeface="+mn-lt"/>
              </a:rPr>
              <a:t>answered, Verily, verily, I say unto thee, Except a man be born of water and of the Spirit, he cannot enter into the kingdom of God</a:t>
            </a:r>
            <a:r>
              <a:rPr lang="en-US" sz="2800" i="1" dirty="0" smtClean="0">
                <a:latin typeface="+mn-lt"/>
              </a:rPr>
              <a:t>. 6 </a:t>
            </a:r>
            <a:r>
              <a:rPr lang="en-US" sz="2800" i="1" dirty="0">
                <a:latin typeface="+mn-lt"/>
              </a:rPr>
              <a:t>That which is born of the flesh is flesh; and that which is born of the Spirit is spirit</a:t>
            </a:r>
            <a:r>
              <a:rPr lang="en-US" sz="2800" i="1" dirty="0" smtClean="0">
                <a:latin typeface="+mn-lt"/>
              </a:rPr>
              <a:t>. 7 </a:t>
            </a:r>
            <a:r>
              <a:rPr lang="en-US" sz="2800" i="1" dirty="0">
                <a:latin typeface="+mn-lt"/>
              </a:rPr>
              <a:t>Marvel not that I said unto thee, Ye must be born again</a:t>
            </a:r>
            <a:r>
              <a:rPr lang="en-US" sz="2800" i="1" dirty="0" smtClean="0">
                <a:latin typeface="+mn-lt"/>
              </a:rPr>
              <a:t>.</a:t>
            </a:r>
          </a:p>
          <a:p>
            <a:endParaRPr lang="en-US" sz="2800" i="1" dirty="0" smtClean="0">
              <a:latin typeface="+mn-lt"/>
            </a:endParaRPr>
          </a:p>
          <a:p>
            <a:pPr lvl="0" eaLnBrk="0" hangingPunct="0"/>
            <a:r>
              <a:rPr lang="en-US" sz="3200" b="1" dirty="0" smtClean="0">
                <a:latin typeface="+mn-lt"/>
                <a:ea typeface="Calibri" pitchFamily="34" charset="0"/>
                <a:cs typeface="Times New Roman" pitchFamily="18" charset="0"/>
              </a:rPr>
              <a:t>JOHN 1:12-13</a:t>
            </a:r>
            <a:endParaRPr lang="en-US" sz="3200" b="1" dirty="0" smtClean="0">
              <a:latin typeface="+mn-lt"/>
            </a:endParaRPr>
          </a:p>
          <a:p>
            <a:pPr lvl="0" eaLnBrk="0" hangingPunct="0"/>
            <a:r>
              <a:rPr lang="en-US" sz="2800" i="1" dirty="0" smtClean="0">
                <a:latin typeface="+mn-lt"/>
                <a:ea typeface="Calibri" pitchFamily="34" charset="0"/>
                <a:cs typeface="Times New Roman" pitchFamily="18" charset="0"/>
              </a:rPr>
              <a:t>     12 But as many as received him, to them gave he power to become the sons of God, even to them that believe on his name: 13 Which were born, not of blood, nor of the will of the flesh, nor of the will of man, but of God.</a:t>
            </a:r>
            <a:endParaRPr lang="en-US" sz="2800" i="1" dirty="0">
              <a:latin typeface="+mn-lt"/>
            </a:endParaRPr>
          </a:p>
        </p:txBody>
      </p:sp>
      <p:sp>
        <p:nvSpPr>
          <p:cNvPr id="6" name="Slide Number Placeholder 5"/>
          <p:cNvSpPr>
            <a:spLocks noGrp="1"/>
          </p:cNvSpPr>
          <p:nvPr>
            <p:ph type="sldNum" sz="quarter" idx="12"/>
          </p:nvPr>
        </p:nvSpPr>
        <p:spPr>
          <a:xfrm>
            <a:off x="6934200" y="6245225"/>
            <a:ext cx="1752600" cy="476250"/>
          </a:xfrm>
        </p:spPr>
        <p:txBody>
          <a:bodyPr/>
          <a:lstStyle/>
          <a:p>
            <a:pPr>
              <a:defRPr/>
            </a:pPr>
            <a:fld id="{BD81E805-F7E3-41DD-958D-75B63B6C435F}" type="slidenum">
              <a:rPr lang="en-US" smtClean="0"/>
              <a:pPr>
                <a:defRPr/>
              </a:pPr>
              <a:t>53</a:t>
            </a:fld>
            <a:endParaRPr lang="en-US" dirty="0"/>
          </a:p>
        </p:txBody>
      </p:sp>
      <p:sp>
        <p:nvSpPr>
          <p:cNvPr id="8" name="Date Placeholder 7"/>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10-15-2017</a:t>
            </a:r>
            <a:endParaRPr lang="en-US"/>
          </a:p>
        </p:txBody>
      </p:sp>
      <p:sp>
        <p:nvSpPr>
          <p:cNvPr id="4" name="Footer Placeholder 3"/>
          <p:cNvSpPr>
            <a:spLocks noGrp="1"/>
          </p:cNvSpPr>
          <p:nvPr>
            <p:ph type="ftr" sz="quarter" idx="11"/>
          </p:nvPr>
        </p:nvSpPr>
        <p:spPr/>
        <p:txBody>
          <a:bodyPr/>
          <a:lstStyle/>
          <a:p>
            <a:pPr>
              <a:defRPr/>
            </a:pPr>
            <a:r>
              <a:rPr lang="en-US" smtClean="0"/>
              <a:t>What Do We Believe 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54</a:t>
            </a:fld>
            <a:endParaRPr lang="en-US"/>
          </a:p>
        </p:txBody>
      </p:sp>
      <p:sp>
        <p:nvSpPr>
          <p:cNvPr id="6" name="Rectangle 5"/>
          <p:cNvSpPr/>
          <p:nvPr/>
        </p:nvSpPr>
        <p:spPr>
          <a:xfrm>
            <a:off x="3657600" y="381000"/>
            <a:ext cx="5181600" cy="5016758"/>
          </a:xfrm>
          <a:prstGeom prst="rect">
            <a:avLst/>
          </a:prstGeom>
        </p:spPr>
        <p:txBody>
          <a:bodyPr wrap="square">
            <a:spAutoFit/>
          </a:bodyPr>
          <a:lstStyle/>
          <a:p>
            <a:r>
              <a:rPr lang="en-US" sz="3200" b="1" dirty="0" smtClean="0">
                <a:latin typeface="+mn-lt"/>
              </a:rPr>
              <a:t>IDENTIFICATION   64-0216</a:t>
            </a:r>
          </a:p>
          <a:p>
            <a:r>
              <a:rPr lang="en-US" sz="2400" dirty="0" smtClean="0">
                <a:latin typeface="+mn-lt"/>
              </a:rPr>
              <a:t>  80  …No other character could do it, for He was the only One that was born without carnal... He was born without sex desire. He was a virgin born.</a:t>
            </a:r>
          </a:p>
          <a:p>
            <a:r>
              <a:rPr lang="en-US" sz="2400" dirty="0" smtClean="0">
                <a:latin typeface="+mn-lt"/>
              </a:rPr>
              <a:t>	God identified Himself as we are. He took His strain, what He was, His strain is God, and stretched His tent down here and become human. He made Himself a tent, a body to live in, and that body is known as Jesus. God lived in Christ. He become human in order to save us. </a:t>
            </a:r>
            <a:endParaRPr lang="en-US" sz="2400" dirty="0">
              <a:latin typeface="+mn-lt"/>
            </a:endParaRPr>
          </a:p>
        </p:txBody>
      </p:sp>
    </p:spTree>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55</a:t>
            </a:fld>
            <a:endParaRPr lang="en-US"/>
          </a:p>
        </p:txBody>
      </p:sp>
      <p:sp>
        <p:nvSpPr>
          <p:cNvPr id="5" name="Rectangle 4"/>
          <p:cNvSpPr/>
          <p:nvPr/>
        </p:nvSpPr>
        <p:spPr>
          <a:xfrm>
            <a:off x="152400" y="152400"/>
            <a:ext cx="8915400" cy="6494085"/>
          </a:xfrm>
          <a:prstGeom prst="rect">
            <a:avLst/>
          </a:prstGeom>
          <a:solidFill>
            <a:schemeClr val="bg2">
              <a:alpha val="84000"/>
            </a:schemeClr>
          </a:solidFill>
        </p:spPr>
        <p:txBody>
          <a:bodyPr wrap="square">
            <a:spAutoFit/>
          </a:bodyPr>
          <a:lstStyle/>
          <a:p>
            <a:r>
              <a:rPr lang="en-US" sz="3200" b="1" dirty="0" smtClean="0">
                <a:latin typeface="+mn-lt"/>
              </a:rPr>
              <a:t>COD  64-0830</a:t>
            </a:r>
          </a:p>
          <a:p>
            <a:r>
              <a:rPr lang="en-US" sz="2400" dirty="0" smtClean="0">
                <a:latin typeface="+mn-lt"/>
              </a:rPr>
              <a:t>	1131-314  He changed that serpent in such a way that would </a:t>
            </a:r>
            <a:r>
              <a:rPr lang="en-US" sz="2400" b="1" dirty="0" smtClean="0">
                <a:latin typeface="+mn-lt"/>
              </a:rPr>
              <a:t>confuse this generation</a:t>
            </a:r>
            <a:r>
              <a:rPr lang="en-US" sz="2400" dirty="0" smtClean="0">
                <a:latin typeface="+mn-lt"/>
              </a:rPr>
              <a:t>, who's trying to find a bone that looks like some kind of an animal that was part man and part animal... They've lost it from the chimpanzee; only the chimpanzee doesn't have an intelligence. The chimpanzee has not a soul; he cannot think… And the next one to the human being was the serpent. Smarter, he'd almost had a soul. </a:t>
            </a:r>
            <a:r>
              <a:rPr lang="en-US" sz="2400" dirty="0" smtClean="0">
                <a:solidFill>
                  <a:srgbClr val="FFFF00"/>
                </a:solidFill>
                <a:latin typeface="+mn-lt"/>
              </a:rPr>
              <a:t>He had a place for a soul, but what did he do?</a:t>
            </a:r>
            <a:r>
              <a:rPr lang="en-US" sz="2400" dirty="0" smtClean="0">
                <a:latin typeface="+mn-lt"/>
              </a:rPr>
              <a:t> He sold out to Satan to deceive God, try to.</a:t>
            </a:r>
          </a:p>
          <a:p>
            <a:r>
              <a:rPr lang="en-US" sz="2400" dirty="0" smtClean="0">
                <a:latin typeface="+mn-lt"/>
              </a:rPr>
              <a:t>	1131-315  Satan, the serpent, almost had a soul. God </a:t>
            </a:r>
            <a:r>
              <a:rPr lang="en-US" sz="2400" dirty="0" err="1" smtClean="0">
                <a:latin typeface="+mn-lt"/>
              </a:rPr>
              <a:t>knowed</a:t>
            </a:r>
            <a:r>
              <a:rPr lang="en-US" sz="2400" dirty="0" smtClean="0">
                <a:latin typeface="+mn-lt"/>
              </a:rPr>
              <a:t> they'd look for those bones, and there's not a bone in a snake that looks like a man. That's the curse of him. He stood upon his feet just like a man... Satan himself, the spirit, knew that that was the only seed that would </a:t>
            </a:r>
            <a:r>
              <a:rPr lang="en-US" sz="2400" dirty="0" err="1" smtClean="0">
                <a:latin typeface="+mn-lt"/>
              </a:rPr>
              <a:t>pregnate</a:t>
            </a:r>
            <a:r>
              <a:rPr lang="en-US" sz="2400" dirty="0" smtClean="0">
                <a:latin typeface="+mn-lt"/>
              </a:rPr>
              <a:t> the woman, 'cause the chimpanzee won't do it… but he </a:t>
            </a:r>
            <a:r>
              <a:rPr lang="en-US" sz="2400" dirty="0" err="1" smtClean="0">
                <a:latin typeface="+mn-lt"/>
              </a:rPr>
              <a:t>knowed</a:t>
            </a:r>
            <a:r>
              <a:rPr lang="en-US" sz="2400" dirty="0" smtClean="0">
                <a:latin typeface="+mn-lt"/>
              </a:rPr>
              <a:t> the serpent's seed would do it, so he dealt with the serpent.</a:t>
            </a:r>
          </a:p>
          <a:p>
            <a:r>
              <a:rPr lang="en-US" sz="2400" dirty="0" smtClean="0">
                <a:latin typeface="+mn-lt"/>
              </a:rPr>
              <a:t>	</a:t>
            </a:r>
            <a:endParaRPr lang="en-US" sz="2400" dirty="0">
              <a:latin typeface="+mn-lt"/>
            </a:endParaRPr>
          </a:p>
        </p:txBody>
      </p:sp>
    </p:spTree>
  </p:cSld>
  <p:clrMapOvr>
    <a:masterClrMapping/>
  </p:clrMapOvr>
  <p:transition spd="med">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56</a:t>
            </a:fld>
            <a:endParaRPr lang="en-US"/>
          </a:p>
        </p:txBody>
      </p:sp>
      <p:sp>
        <p:nvSpPr>
          <p:cNvPr id="5" name="Rectangle 4"/>
          <p:cNvSpPr/>
          <p:nvPr/>
        </p:nvSpPr>
        <p:spPr>
          <a:xfrm>
            <a:off x="228600" y="152400"/>
            <a:ext cx="8686800" cy="5693866"/>
          </a:xfrm>
          <a:prstGeom prst="rect">
            <a:avLst/>
          </a:prstGeom>
          <a:solidFill>
            <a:schemeClr val="bg2">
              <a:alpha val="84000"/>
            </a:schemeClr>
          </a:solidFill>
        </p:spPr>
        <p:txBody>
          <a:bodyPr wrap="square">
            <a:spAutoFit/>
          </a:bodyPr>
          <a:lstStyle/>
          <a:p>
            <a:r>
              <a:rPr lang="en-US" sz="2800" dirty="0" smtClean="0">
                <a:latin typeface="+mn-lt"/>
              </a:rPr>
              <a:t>And Adam had never knew that this act could be done. She was made a female. Certainly, she would've come to it later; but you see, the sovereignty of God to display Himself as </a:t>
            </a:r>
            <a:r>
              <a:rPr lang="en-US" sz="2800" dirty="0" err="1" smtClean="0">
                <a:latin typeface="+mn-lt"/>
              </a:rPr>
              <a:t>Saviour</a:t>
            </a:r>
            <a:r>
              <a:rPr lang="en-US" sz="2800" dirty="0" smtClean="0">
                <a:latin typeface="+mn-lt"/>
              </a:rPr>
              <a:t>... </a:t>
            </a:r>
            <a:r>
              <a:rPr lang="en-US" sz="2800" dirty="0" smtClean="0">
                <a:solidFill>
                  <a:srgbClr val="FFFF00"/>
                </a:solidFill>
                <a:latin typeface="+mn-lt"/>
              </a:rPr>
              <a:t>But Satan knew this</a:t>
            </a:r>
            <a:r>
              <a:rPr lang="en-US" sz="2800" dirty="0" smtClean="0">
                <a:latin typeface="+mn-lt"/>
              </a:rPr>
              <a:t>, for he come to her in the form of this serpent, which was a beast, and came to her. And she was </a:t>
            </a:r>
            <a:r>
              <a:rPr lang="en-US" sz="2800" dirty="0" err="1" smtClean="0">
                <a:latin typeface="+mn-lt"/>
              </a:rPr>
              <a:t>pregnated</a:t>
            </a:r>
            <a:r>
              <a:rPr lang="en-US" sz="2800" dirty="0" smtClean="0">
                <a:latin typeface="+mn-lt"/>
              </a:rPr>
              <a:t> by Satan first. And if you'll notice, there was only two acts done, and there was three children born. Search the Scripture. She gave birth to twins. One of them was serpent's seed; the other one was Abel. She enticed her husband... Then she showed her husband what it was, and then he lived with her also, and she bore this child. Their seed is strong. Abraham married his own sister…</a:t>
            </a:r>
            <a:endParaRPr lang="en-US" sz="2800" dirty="0">
              <a:latin typeface="+mn-lt"/>
            </a:endParaRPr>
          </a:p>
        </p:txBody>
      </p:sp>
    </p:spTree>
  </p:cSld>
  <p:clrMapOvr>
    <a:masterClrMapping/>
  </p:clrMapOvr>
  <p:transition spd="med">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57</a:t>
            </a:fld>
            <a:endParaRPr lang="en-US"/>
          </a:p>
        </p:txBody>
      </p:sp>
      <p:sp>
        <p:nvSpPr>
          <p:cNvPr id="5" name="Rectangle 4"/>
          <p:cNvSpPr/>
          <p:nvPr/>
        </p:nvSpPr>
        <p:spPr>
          <a:xfrm>
            <a:off x="304800" y="304800"/>
            <a:ext cx="8534400" cy="5693866"/>
          </a:xfrm>
          <a:prstGeom prst="rect">
            <a:avLst/>
          </a:prstGeom>
          <a:solidFill>
            <a:schemeClr val="bg2"/>
          </a:solidFill>
        </p:spPr>
        <p:txBody>
          <a:bodyPr wrap="square">
            <a:spAutoFit/>
          </a:bodyPr>
          <a:lstStyle/>
          <a:p>
            <a:r>
              <a:rPr lang="en-US" sz="2800" dirty="0" smtClean="0">
                <a:latin typeface="+mn-lt"/>
              </a:rPr>
              <a:t>	1134-326  Luke comes over and names it right back again, and puts down from Adam. Not one time is Cain ever mentioned in the whole thing. And if Enoch was the seventh from Adam, where did Cain come in? Because the Bible said that in the genealogies, that Adam begot his son Seth. And Seth begot Jared, and Jared, on down; and not one time was Cain ever mentioned. Then he could not be the son of Adam. So he had to be </a:t>
            </a:r>
            <a:r>
              <a:rPr lang="en-US" sz="2800" dirty="0" smtClean="0">
                <a:solidFill>
                  <a:srgbClr val="FFFF00"/>
                </a:solidFill>
                <a:latin typeface="+mn-lt"/>
              </a:rPr>
              <a:t>the son of the serpent</a:t>
            </a:r>
            <a:r>
              <a:rPr lang="en-US" sz="2800" dirty="0" smtClean="0">
                <a:latin typeface="+mn-lt"/>
              </a:rPr>
              <a:t>, and he couldn't be a son without intercourse. If he wasn't, he was virgin born, then he'd be a son of God. Now, the same God that revealed that, is the same God that told me about your marriage and divorce.</a:t>
            </a:r>
            <a:endParaRPr lang="en-US" sz="2800" dirty="0">
              <a:latin typeface="+mn-lt"/>
            </a:endParaRPr>
          </a:p>
        </p:txBody>
      </p:sp>
    </p:spTree>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52400" y="152400"/>
            <a:ext cx="8839200" cy="5816977"/>
          </a:xfrm>
          <a:prstGeom prst="rect">
            <a:avLst/>
          </a:prstGeom>
          <a:solidFill>
            <a:schemeClr val="bg2">
              <a:lumMod val="95000"/>
              <a:lumOff val="5000"/>
              <a:alpha val="82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mn-lt"/>
                <a:ea typeface="Calibri" pitchFamily="34" charset="0"/>
                <a:cs typeface="Times New Roman" pitchFamily="18" charset="0"/>
              </a:rPr>
              <a:t>EZEKIEL 36:24</a:t>
            </a:r>
            <a:endParaRPr kumimoji="0" lang="en-US" sz="24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i="1" u="none" strike="noStrike" cap="none" normalizeH="0" baseline="0" dirty="0" smtClean="0">
                <a:ln>
                  <a:noFill/>
                </a:ln>
                <a:solidFill>
                  <a:schemeClr val="tx1"/>
                </a:solidFill>
                <a:effectLst/>
                <a:latin typeface="+mn-lt"/>
                <a:ea typeface="Calibri" pitchFamily="34" charset="0"/>
                <a:cs typeface="Times New Roman" pitchFamily="18" charset="0"/>
              </a:rPr>
              <a:t>	24 For I will take you from among the heathen, and gather you out of all countries, and will bring you into your own land. 25 Then will I sprinkle clean water upon you, and ye shall be clean: from all your filthiness, and from all your idols, will I cleanse you. 26 A new heart also will I give you, and a new spirit will I put within you: and I will take away the stony heart out of your flesh, and I will give you an heart of flesh. 27 And I will put my spirit within you, and cause you to walk in my statutes, and ye shall keep my judgments, and do them. 28 And ye shall dwell in the land that I gave to your fathers; and ye shall be my people, and I will be your God.</a:t>
            </a:r>
            <a:endParaRPr kumimoji="0" lang="en-US" sz="4400" i="0" u="none" strike="noStrike" cap="none" normalizeH="0" baseline="0" dirty="0" smtClean="0">
              <a:ln>
                <a:noFill/>
              </a:ln>
              <a:solidFill>
                <a:schemeClr val="tx1"/>
              </a:solidFill>
              <a:effectLst/>
              <a:latin typeface="+mn-lt"/>
            </a:endParaRP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58</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562975" cy="1020762"/>
          </a:xfrm>
        </p:spPr>
        <p:txBody>
          <a:bodyPr/>
          <a:lstStyle/>
          <a:p>
            <a:r>
              <a:rPr lang="en-US" sz="6000" dirty="0" smtClean="0">
                <a:latin typeface="Albertus Extra Bold" pitchFamily="34" charset="0"/>
              </a:rPr>
              <a:t>The New Birth</a:t>
            </a:r>
            <a:endParaRPr lang="en-US" sz="6000" dirty="0">
              <a:latin typeface="Albertus Extra Bold" pitchFamily="34" charset="0"/>
            </a:endParaRPr>
          </a:p>
        </p:txBody>
      </p:sp>
      <p:sp>
        <p:nvSpPr>
          <p:cNvPr id="63489" name="Rectangle 1"/>
          <p:cNvSpPr>
            <a:spLocks noChangeArrowheads="1"/>
          </p:cNvSpPr>
          <p:nvPr/>
        </p:nvSpPr>
        <p:spPr bwMode="auto">
          <a:xfrm>
            <a:off x="381000" y="1600200"/>
            <a:ext cx="8458200" cy="4093428"/>
          </a:xfrm>
          <a:prstGeom prst="rect">
            <a:avLst/>
          </a:prstGeom>
          <a:solidFill>
            <a:schemeClr val="bg2">
              <a:lumMod val="95000"/>
              <a:lumOff val="5000"/>
              <a:alpha val="82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r>
              <a:rPr lang="en-US" sz="3200" b="1" dirty="0" smtClean="0">
                <a:latin typeface="Cambria" pitchFamily="18" charset="0"/>
              </a:rPr>
              <a:t>2 Corinthians 5:18</a:t>
            </a:r>
            <a:endParaRPr lang="en-US" sz="3600" b="1" dirty="0" smtClean="0">
              <a:latin typeface="Cambria" pitchFamily="18" charset="0"/>
            </a:endParaRPr>
          </a:p>
          <a:p>
            <a:pPr marL="457200" indent="-457200"/>
            <a:r>
              <a:rPr lang="en-US" sz="2800" dirty="0" smtClean="0">
                <a:latin typeface="Cambria" pitchFamily="18" charset="0"/>
              </a:rPr>
              <a:t>	</a:t>
            </a:r>
            <a:r>
              <a:rPr lang="en-US" sz="2800" i="1" dirty="0" smtClean="0">
                <a:latin typeface="Cambria" pitchFamily="18" charset="0"/>
              </a:rPr>
              <a:t>Therefore if any man be in Christ, he is a new creature: old things are passed away; behold, all things are become new.</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800" u="none"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I PETER 1:23</a:t>
            </a:r>
            <a:endParaRPr kumimoji="0" lang="en-US" sz="2000" b="1" u="none" strike="noStrike" cap="none" normalizeH="0" baseline="0" dirty="0" smtClean="0">
              <a:ln>
                <a:noFill/>
              </a:ln>
              <a:solidFill>
                <a:schemeClr val="tx1"/>
              </a:solidFill>
              <a:effectLst/>
              <a:latin typeface="Cambria"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28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Being born again, not of corruptible seed, but of incorruptible, by the word of God, which </a:t>
            </a:r>
            <a:r>
              <a:rPr kumimoji="0" lang="en-US" sz="2800" i="1"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liveth</a:t>
            </a:r>
            <a:r>
              <a:rPr kumimoji="0" lang="en-US" sz="28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and </a:t>
            </a:r>
            <a:r>
              <a:rPr kumimoji="0" lang="en-US" sz="2800" i="1"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abideth</a:t>
            </a:r>
            <a:r>
              <a:rPr kumimoji="0" lang="en-US" sz="28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for ever. </a:t>
            </a: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6" name="Slide Number Placeholder 5"/>
          <p:cNvSpPr>
            <a:spLocks noGrp="1"/>
          </p:cNvSpPr>
          <p:nvPr>
            <p:ph type="sldNum" sz="quarter" idx="12"/>
          </p:nvPr>
        </p:nvSpPr>
        <p:spPr/>
        <p:txBody>
          <a:bodyPr/>
          <a:lstStyle/>
          <a:p>
            <a:pPr>
              <a:defRPr/>
            </a:pPr>
            <a:fld id="{BD81E805-F7E3-41DD-958D-75B63B6C435F}" type="slidenum">
              <a:rPr lang="en-US" smtClean="0"/>
              <a:pPr>
                <a:defRPr/>
              </a:pPr>
              <a:t>59</a:t>
            </a:fld>
            <a:endParaRPr lang="en-US"/>
          </a:p>
        </p:txBody>
      </p:sp>
      <p:sp>
        <p:nvSpPr>
          <p:cNvPr id="7" name="Footer Placeholder 6"/>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6</a:t>
            </a:fld>
            <a:endParaRPr lang="en-US"/>
          </a:p>
        </p:txBody>
      </p:sp>
      <p:sp>
        <p:nvSpPr>
          <p:cNvPr id="5" name="Rectangle 4"/>
          <p:cNvSpPr/>
          <p:nvPr/>
        </p:nvSpPr>
        <p:spPr>
          <a:xfrm>
            <a:off x="2590800" y="228600"/>
            <a:ext cx="6400800" cy="6001643"/>
          </a:xfrm>
          <a:prstGeom prst="rect">
            <a:avLst/>
          </a:prstGeom>
        </p:spPr>
        <p:txBody>
          <a:bodyPr wrap="square">
            <a:spAutoFit/>
          </a:bodyPr>
          <a:lstStyle/>
          <a:p>
            <a:r>
              <a:rPr lang="en-US" sz="3200" dirty="0" smtClean="0">
                <a:latin typeface="+mn-lt"/>
              </a:rPr>
              <a:t>	You </a:t>
            </a:r>
            <a:r>
              <a:rPr lang="en-US" sz="3200" dirty="0">
                <a:latin typeface="+mn-lt"/>
              </a:rPr>
              <a:t>raise your child in a certain environment; it's got a ninety-eight percent better chance to go right than it has if you bring it up in the wrong way. "</a:t>
            </a:r>
            <a:r>
              <a:rPr lang="en-US" sz="3200" i="1" dirty="0">
                <a:latin typeface="+mn-lt"/>
              </a:rPr>
              <a:t>Bring up a child in the way that it should go, and when it's old, will not depart from it." </a:t>
            </a:r>
            <a:r>
              <a:rPr lang="en-US" sz="3200" dirty="0">
                <a:solidFill>
                  <a:srgbClr val="FFFF00"/>
                </a:solidFill>
                <a:latin typeface="+mn-lt"/>
              </a:rPr>
              <a:t>Be brought up right. </a:t>
            </a:r>
            <a:r>
              <a:rPr lang="en-US" sz="3200" dirty="0">
                <a:latin typeface="+mn-lt"/>
              </a:rPr>
              <a:t>	Teach your children to do right, to be honest, to be square and fair, even when they're in school.</a:t>
            </a:r>
          </a:p>
          <a:p>
            <a:pPr algn="r"/>
            <a:r>
              <a:rPr lang="en-US" sz="3200" dirty="0">
                <a:latin typeface="+mn-lt"/>
              </a:rPr>
              <a:t>62-1013</a:t>
            </a:r>
          </a:p>
        </p:txBody>
      </p:sp>
    </p:spTree>
    <p:extLst>
      <p:ext uri="{BB962C8B-B14F-4D97-AF65-F5344CB8AC3E}">
        <p14:creationId xmlns:p14="http://schemas.microsoft.com/office/powerpoint/2010/main" val="116800891"/>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52240"/>
            <a:ext cx="8610600" cy="4462760"/>
          </a:xfrm>
          <a:prstGeom prst="rect">
            <a:avLst/>
          </a:prstGeom>
          <a:solidFill>
            <a:schemeClr val="bg2">
              <a:lumMod val="95000"/>
              <a:lumOff val="5000"/>
              <a:alpha val="83000"/>
            </a:schemeClr>
          </a:solidFill>
        </p:spPr>
        <p:txBody>
          <a:bodyPr wrap="square">
            <a:spAutoFit/>
          </a:bodyPr>
          <a:lstStyle/>
          <a:p>
            <a:r>
              <a:rPr lang="en-US" sz="3200" b="1" dirty="0" smtClean="0">
                <a:latin typeface="Cambria" pitchFamily="18" charset="0"/>
              </a:rPr>
              <a:t>THE.SERPENT'S.SEED</a:t>
            </a:r>
            <a:r>
              <a:rPr lang="en-US" sz="2800" b="1" dirty="0">
                <a:latin typeface="Cambria" pitchFamily="18" charset="0"/>
              </a:rPr>
              <a:t> </a:t>
            </a:r>
            <a:r>
              <a:rPr lang="en-US" sz="2800" b="1" dirty="0" smtClean="0">
                <a:latin typeface="Cambria" pitchFamily="18" charset="0"/>
              </a:rPr>
              <a:t>  58-0928</a:t>
            </a:r>
            <a:endParaRPr lang="en-US" sz="2800" b="1" dirty="0">
              <a:latin typeface="Cambria" pitchFamily="18" charset="0"/>
            </a:endParaRPr>
          </a:p>
          <a:p>
            <a:r>
              <a:rPr lang="en-US" sz="2800" dirty="0">
                <a:latin typeface="Cambria" pitchFamily="18" charset="0"/>
              </a:rPr>
              <a:t>	</a:t>
            </a:r>
            <a:r>
              <a:rPr lang="en-US" sz="2800" dirty="0" smtClean="0">
                <a:latin typeface="Cambria" pitchFamily="18" charset="0"/>
              </a:rPr>
              <a:t>25-3  (</a:t>
            </a:r>
            <a:r>
              <a:rPr lang="en-US" sz="2800" i="1" dirty="0" smtClean="0">
                <a:latin typeface="Cambria" pitchFamily="18" charset="0"/>
              </a:rPr>
              <a:t>Giants</a:t>
            </a:r>
            <a:r>
              <a:rPr lang="en-US" sz="2800" dirty="0" smtClean="0">
                <a:latin typeface="Cambria" pitchFamily="18" charset="0"/>
              </a:rPr>
              <a:t>) And [Cain] went </a:t>
            </a:r>
            <a:r>
              <a:rPr lang="en-US" sz="2800" dirty="0">
                <a:latin typeface="Cambria" pitchFamily="18" charset="0"/>
              </a:rPr>
              <a:t>to the land of Nod and </a:t>
            </a:r>
            <a:r>
              <a:rPr lang="en-US" sz="2800" b="1" dirty="0">
                <a:latin typeface="Cambria" pitchFamily="18" charset="0"/>
              </a:rPr>
              <a:t>took one of his sisters.</a:t>
            </a:r>
            <a:r>
              <a:rPr lang="en-US" sz="2800" dirty="0">
                <a:latin typeface="Cambria" pitchFamily="18" charset="0"/>
              </a:rPr>
              <a:t> Only way he could do, there was no more females could come, only through Eve. They claim they had seventy sons and daughters. If there was no females... The Bible don't record females when they're born, just man</a:t>
            </a:r>
            <a:r>
              <a:rPr lang="en-US" sz="2800" dirty="0" smtClean="0">
                <a:latin typeface="Cambria" pitchFamily="18" charset="0"/>
              </a:rPr>
              <a:t>.... </a:t>
            </a:r>
            <a:r>
              <a:rPr lang="en-US" sz="2800" dirty="0">
                <a:latin typeface="Cambria" pitchFamily="18" charset="0"/>
              </a:rPr>
              <a:t>If there was no more females than Eve, when she died the human race ceased to exist. They had to have daughters. </a:t>
            </a:r>
            <a:r>
              <a:rPr lang="en-US" sz="2800" b="1" dirty="0">
                <a:latin typeface="Cambria" pitchFamily="18" charset="0"/>
              </a:rPr>
              <a:t>He'd have to marry his own sister.</a:t>
            </a:r>
          </a:p>
        </p:txBody>
      </p:sp>
      <p:sp>
        <p:nvSpPr>
          <p:cNvPr id="3" name="Title 2"/>
          <p:cNvSpPr>
            <a:spLocks noGrp="1"/>
          </p:cNvSpPr>
          <p:nvPr>
            <p:ph type="title"/>
          </p:nvPr>
        </p:nvSpPr>
        <p:spPr>
          <a:xfrm>
            <a:off x="123825" y="152400"/>
            <a:ext cx="8486775" cy="1020762"/>
          </a:xfrm>
        </p:spPr>
        <p:txBody>
          <a:bodyPr/>
          <a:lstStyle/>
          <a:p>
            <a:r>
              <a:rPr lang="en-US" sz="6000" dirty="0" smtClean="0">
                <a:latin typeface="Albertus Extra Bold" pitchFamily="34" charset="0"/>
              </a:rPr>
              <a:t>Cain’s Wife</a:t>
            </a:r>
            <a:endParaRPr lang="en-US" sz="6000" dirty="0">
              <a:latin typeface="Albertus Extra Bold" pitchFamily="34" charset="0"/>
            </a:endParaRP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60</a:t>
            </a:fld>
            <a:endParaRPr lang="en-US"/>
          </a:p>
        </p:txBody>
      </p:sp>
      <p:sp>
        <p:nvSpPr>
          <p:cNvPr id="7" name="Footer Placeholder 6"/>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91575" cy="1189038"/>
          </a:xfrm>
        </p:spPr>
        <p:txBody>
          <a:bodyPr/>
          <a:lstStyle/>
          <a:p>
            <a:r>
              <a:rPr lang="en-US" sz="6000" dirty="0" smtClean="0">
                <a:latin typeface="Albertus Extra Bold" pitchFamily="34" charset="0"/>
              </a:rPr>
              <a:t>Cain’s Wife</a:t>
            </a:r>
            <a:endParaRPr lang="en-US" sz="6000" dirty="0">
              <a:latin typeface="Albertus Extra Bold" pitchFamily="34" charset="0"/>
            </a:endParaRPr>
          </a:p>
        </p:txBody>
      </p:sp>
      <p:sp>
        <p:nvSpPr>
          <p:cNvPr id="26625" name="Rectangle 1"/>
          <p:cNvSpPr>
            <a:spLocks noChangeArrowheads="1"/>
          </p:cNvSpPr>
          <p:nvPr/>
        </p:nvSpPr>
        <p:spPr bwMode="auto">
          <a:xfrm>
            <a:off x="228600" y="1723310"/>
            <a:ext cx="8534400" cy="3970318"/>
          </a:xfrm>
          <a:prstGeom prst="rect">
            <a:avLst/>
          </a:prstGeom>
          <a:solidFill>
            <a:schemeClr val="bg2">
              <a:lumMod val="95000"/>
              <a:lumOff val="5000"/>
              <a:alpha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THE.FAITH.THAT.WAS.ONCE.DELIVERED.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TO.THE.SAINTS</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53-1129</a:t>
            </a:r>
            <a:endPar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35 Now, in Genesis we'll have to start with two boys. That's where the human race spring from Adam and Eve... Of course, she had to have daughters. If she did not... The old question was where did Cain get his wife?</a:t>
            </a:r>
            <a:r>
              <a:rPr kumimoji="0" lang="en-US" sz="28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Cain had to marry his sister.</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He couldn't have done nothing else... The Bible seldom ever records a woman's birth. It's</a:t>
            </a:r>
            <a:r>
              <a:rPr kumimoji="0" lang="en-US" sz="28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a</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lways men</a:t>
            </a:r>
            <a:r>
              <a:rPr lang="en-US" sz="2800" dirty="0" smtClean="0">
                <a:latin typeface="Arial" pitchFamily="34" charset="0"/>
              </a:rPr>
              <a:t>.</a:t>
            </a:r>
            <a:endParaRPr kumimoji="0" lang="en-US" sz="2800" b="0" i="0" u="none" strike="noStrike" cap="none" normalizeH="0" baseline="0" dirty="0" smtClean="0">
              <a:ln>
                <a:noFill/>
              </a:ln>
              <a:solidFill>
                <a:schemeClr val="tx1"/>
              </a:solidFill>
              <a:effectLst/>
              <a:latin typeface="Arial" pitchFamily="34" charset="0"/>
            </a:endParaRPr>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61</a:t>
            </a:fld>
            <a:endParaRPr lang="en-US"/>
          </a:p>
        </p:txBody>
      </p:sp>
      <p:sp>
        <p:nvSpPr>
          <p:cNvPr id="7" name="Date Placeholder 6"/>
          <p:cNvSpPr>
            <a:spLocks noGrp="1"/>
          </p:cNvSpPr>
          <p:nvPr>
            <p:ph type="dt" sz="half" idx="10"/>
          </p:nvPr>
        </p:nvSpPr>
        <p:spPr/>
        <p:txBody>
          <a:bodyPr/>
          <a:lstStyle/>
          <a:p>
            <a:pPr>
              <a:defRPr/>
            </a:pPr>
            <a:r>
              <a:rPr lang="en-US" smtClean="0"/>
              <a:t>10-15-2017</a:t>
            </a:r>
            <a:endParaRPr lang="en-US"/>
          </a:p>
        </p:txBody>
      </p:sp>
      <p:sp>
        <p:nvSpPr>
          <p:cNvPr id="8" name="Footer Placeholder 7"/>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228600"/>
            <a:ext cx="8610600" cy="6001643"/>
          </a:xfrm>
          <a:prstGeom prst="rect">
            <a:avLst/>
          </a:prstGeom>
          <a:solidFill>
            <a:schemeClr val="bg2">
              <a:alpha val="82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II CORINTHIANS 5:16-21</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16  Wherefore henceforth know we no man after the flesh: yea, though we have known Christ after the flesh, yet now henceforth know we him no more. 17 Therefore if any man be in Christ, he is a new creature: old things are passed away; behold, all things are become new. 18 And all things are of God, who hath reconciled us to himself by Jesus Christ, and hath given to us the ministry of reconciliation; 19 To wit, that God was in Christ, reconciling the world unto himself, not imputing their trespasses unto them; and hath committed unto us the word of reconciliation. 20 Now then we are ambassadors for Christ, as though God did beseech you by us: we pray you in Christ's stead, be ye reconciled to God. 21 For he hath made him to be sin for us, who knew no sin; that we might be made the righteousness of God in him.</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endParaRPr>
          </a:p>
        </p:txBody>
      </p:sp>
      <p:sp>
        <p:nvSpPr>
          <p:cNvPr id="3" name="Date Placeholder 2"/>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62</a:t>
            </a:fld>
            <a:endParaRPr lang="en-US"/>
          </a:p>
        </p:txBody>
      </p:sp>
      <p:sp>
        <p:nvSpPr>
          <p:cNvPr id="5" name="Footer Placeholder 4"/>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63</a:t>
            </a:fld>
            <a:endParaRPr lang="en-US"/>
          </a:p>
        </p:txBody>
      </p:sp>
      <p:sp>
        <p:nvSpPr>
          <p:cNvPr id="5" name="Rectangle 4"/>
          <p:cNvSpPr/>
          <p:nvPr/>
        </p:nvSpPr>
        <p:spPr>
          <a:xfrm>
            <a:off x="152400" y="111978"/>
            <a:ext cx="8763000" cy="6186309"/>
          </a:xfrm>
          <a:prstGeom prst="rect">
            <a:avLst/>
          </a:prstGeom>
          <a:solidFill>
            <a:schemeClr val="bg2">
              <a:alpha val="80000"/>
            </a:schemeClr>
          </a:solidFill>
        </p:spPr>
        <p:txBody>
          <a:bodyPr wrap="square">
            <a:spAutoFit/>
          </a:bodyPr>
          <a:lstStyle/>
          <a:p>
            <a:r>
              <a:rPr lang="en-US" sz="3600" b="1" dirty="0" smtClean="0">
                <a:latin typeface="+mn-lt"/>
              </a:rPr>
              <a:t>COD   64-0823</a:t>
            </a:r>
          </a:p>
          <a:p>
            <a:r>
              <a:rPr lang="en-US" sz="2400" i="1" dirty="0" smtClean="0">
                <a:latin typeface="+mn-lt"/>
              </a:rPr>
              <a:t>    242. In Gen. 6:4, after the flood, where did the giants come from?</a:t>
            </a:r>
          </a:p>
          <a:p>
            <a:r>
              <a:rPr lang="en-US" sz="2600" dirty="0" smtClean="0">
                <a:latin typeface="+mn-lt"/>
              </a:rPr>
              <a:t>That's a good one, very good. That's a sensible question. Adam wasn't a giant as far as we know, 'cause if it would, the Bible would said so. </a:t>
            </a:r>
          </a:p>
          <a:p>
            <a:r>
              <a:rPr lang="en-US" sz="2600" dirty="0" smtClean="0">
                <a:latin typeface="+mn-lt"/>
              </a:rPr>
              <a:t>	So the giants never come from pressing themselves in. These giants were the sons of Cain, whose father was the serpent, who looked in every respect exactly like a man, but was a great, huge fellow, bigger than a man. And that's where those sons came from, because they were the sons of Cain, because they were Canaanites in the land of Canaan, where they come from; and that's where Cain went to. See, that also proves the serpent's seed. It was a different race of people altogether. That was serpent's seeds. </a:t>
            </a:r>
          </a:p>
          <a:p>
            <a:endParaRPr lang="en-US" sz="2400" dirty="0">
              <a:latin typeface="+mn-lt"/>
            </a:endParaRPr>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64</a:t>
            </a:fld>
            <a:endParaRPr lang="en-US"/>
          </a:p>
        </p:txBody>
      </p:sp>
      <p:sp>
        <p:nvSpPr>
          <p:cNvPr id="5" name="Rectangle 4"/>
          <p:cNvSpPr/>
          <p:nvPr/>
        </p:nvSpPr>
        <p:spPr>
          <a:xfrm>
            <a:off x="2819400" y="152400"/>
            <a:ext cx="6172200" cy="6124754"/>
          </a:xfrm>
          <a:prstGeom prst="rect">
            <a:avLst/>
          </a:prstGeom>
        </p:spPr>
        <p:txBody>
          <a:bodyPr wrap="square">
            <a:spAutoFit/>
          </a:bodyPr>
          <a:lstStyle/>
          <a:p>
            <a:r>
              <a:rPr lang="en-US" sz="4000" b="1" dirty="0" smtClean="0">
                <a:latin typeface="+mn-lt"/>
              </a:rPr>
              <a:t>CHURCH.DEDICATION </a:t>
            </a:r>
            <a:r>
              <a:rPr lang="en-US" dirty="0" smtClean="0">
                <a:latin typeface="+mn-lt"/>
              </a:rPr>
              <a:t> </a:t>
            </a:r>
          </a:p>
          <a:p>
            <a:r>
              <a:rPr lang="en-US" sz="1600" dirty="0" smtClean="0">
                <a:latin typeface="+mn-lt"/>
              </a:rPr>
              <a:t>59-0708</a:t>
            </a:r>
            <a:endParaRPr lang="en-US" sz="3600" dirty="0" smtClean="0">
              <a:latin typeface="+mn-lt"/>
            </a:endParaRPr>
          </a:p>
          <a:p>
            <a:r>
              <a:rPr lang="en-US" sz="2800" dirty="0" smtClean="0">
                <a:latin typeface="+mn-lt"/>
              </a:rPr>
              <a:t>	9  All the furniture in the building typed Christ… And the brass even in the altar speaks of judgment, Divine judgment. </a:t>
            </a:r>
            <a:r>
              <a:rPr lang="en-US" sz="2800" dirty="0" smtClean="0">
                <a:solidFill>
                  <a:srgbClr val="FFFF00"/>
                </a:solidFill>
                <a:latin typeface="+mn-lt"/>
              </a:rPr>
              <a:t>Brass</a:t>
            </a:r>
            <a:r>
              <a:rPr lang="en-US" sz="2800" dirty="0" smtClean="0">
                <a:latin typeface="+mn-lt"/>
              </a:rPr>
              <a:t>, like the </a:t>
            </a:r>
            <a:r>
              <a:rPr lang="en-US" sz="2800" dirty="0" smtClean="0">
                <a:solidFill>
                  <a:srgbClr val="FFFF00"/>
                </a:solidFill>
                <a:latin typeface="+mn-lt"/>
              </a:rPr>
              <a:t>brass serpent </a:t>
            </a:r>
            <a:r>
              <a:rPr lang="en-US" sz="2800" dirty="0" smtClean="0">
                <a:latin typeface="+mn-lt"/>
              </a:rPr>
              <a:t>was made in the wilderness, speaking of the Divine judgment of God upon the serpent... The serpent itself and the pole spoke of judgment passed, and spoke of the coming of Christ, where He would be made sin, and God's Divine judgment would be poured out on Him. </a:t>
            </a:r>
            <a:endParaRPr lang="en-US" sz="2800" dirty="0">
              <a:latin typeface="+mn-lt"/>
            </a:endParaRPr>
          </a:p>
        </p:txBody>
      </p:sp>
      <p:pic>
        <p:nvPicPr>
          <p:cNvPr id="6" name="Picture 5" descr="healing_big.jpg"/>
          <p:cNvPicPr>
            <a:picLocks noChangeAspect="1"/>
          </p:cNvPicPr>
          <p:nvPr/>
        </p:nvPicPr>
        <p:blipFill>
          <a:blip r:embed="rId2"/>
          <a:stretch>
            <a:fillRect/>
          </a:stretch>
        </p:blipFill>
        <p:spPr>
          <a:xfrm>
            <a:off x="152400" y="228600"/>
            <a:ext cx="2590800" cy="3962400"/>
          </a:xfrm>
          <a:prstGeom prst="rect">
            <a:avLst/>
          </a:prstGeom>
          <a:ln>
            <a:noFill/>
          </a:ln>
          <a:effectLst>
            <a:softEdge rad="112500"/>
          </a:effectLst>
        </p:spPr>
      </p:pic>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US" smtClean="0"/>
              <a:t>10-15-2017</a:t>
            </a:r>
            <a:endParaRPr lang="en-US"/>
          </a:p>
        </p:txBody>
      </p:sp>
      <p:sp>
        <p:nvSpPr>
          <p:cNvPr id="7" name="Footer Placeholder 6"/>
          <p:cNvSpPr>
            <a:spLocks noGrp="1"/>
          </p:cNvSpPr>
          <p:nvPr>
            <p:ph type="ftr" sz="quarter" idx="11"/>
          </p:nvPr>
        </p:nvSpPr>
        <p:spPr/>
        <p:txBody>
          <a:bodyPr/>
          <a:lstStyle/>
          <a:p>
            <a:pPr>
              <a:defRPr/>
            </a:pPr>
            <a:r>
              <a:rPr lang="en-US" smtClean="0"/>
              <a:t>What Do We Believe 7</a:t>
            </a:r>
            <a:endParaRPr lang="en-US"/>
          </a:p>
        </p:txBody>
      </p:sp>
      <p:sp>
        <p:nvSpPr>
          <p:cNvPr id="6" name="Slide Number Placeholder 5"/>
          <p:cNvSpPr>
            <a:spLocks noGrp="1"/>
          </p:cNvSpPr>
          <p:nvPr>
            <p:ph type="sldNum" sz="quarter" idx="12"/>
          </p:nvPr>
        </p:nvSpPr>
        <p:spPr/>
        <p:txBody>
          <a:bodyPr/>
          <a:lstStyle/>
          <a:p>
            <a:pPr>
              <a:defRPr/>
            </a:pPr>
            <a:fld id="{BD81E805-F7E3-41DD-958D-75B63B6C435F}" type="slidenum">
              <a:rPr lang="en-US" smtClean="0"/>
              <a:pPr>
                <a:defRPr/>
              </a:pPr>
              <a:t>65</a:t>
            </a:fld>
            <a:endParaRPr lang="en-US"/>
          </a:p>
        </p:txBody>
      </p:sp>
      <p:sp>
        <p:nvSpPr>
          <p:cNvPr id="4" name="Title 3"/>
          <p:cNvSpPr>
            <a:spLocks noGrp="1"/>
          </p:cNvSpPr>
          <p:nvPr>
            <p:ph type="title" idx="4294967295"/>
          </p:nvPr>
        </p:nvSpPr>
        <p:spPr>
          <a:xfrm>
            <a:off x="381000" y="76200"/>
            <a:ext cx="8686800" cy="1143000"/>
          </a:xfrm>
        </p:spPr>
        <p:txBody>
          <a:bodyPr/>
          <a:lstStyle/>
          <a:p>
            <a:r>
              <a:rPr lang="en-US" sz="6000" dirty="0" smtClean="0">
                <a:latin typeface="Albertus Extra Bold" pitchFamily="34" charset="0"/>
              </a:rPr>
              <a:t>The Virgin Birth</a:t>
            </a:r>
            <a:endParaRPr lang="en-US" sz="6000" dirty="0">
              <a:latin typeface="Albertus Extra Bold" pitchFamily="34" charset="0"/>
            </a:endParaRPr>
          </a:p>
        </p:txBody>
      </p:sp>
      <p:sp>
        <p:nvSpPr>
          <p:cNvPr id="9" name="Rectangle 8"/>
          <p:cNvSpPr/>
          <p:nvPr/>
        </p:nvSpPr>
        <p:spPr>
          <a:xfrm>
            <a:off x="2895600" y="1447800"/>
            <a:ext cx="6019800" cy="4585871"/>
          </a:xfrm>
          <a:prstGeom prst="rect">
            <a:avLst/>
          </a:prstGeom>
        </p:spPr>
        <p:txBody>
          <a:bodyPr wrap="square">
            <a:spAutoFit/>
          </a:bodyPr>
          <a:lstStyle/>
          <a:p>
            <a:r>
              <a:rPr lang="en-US" sz="2800" b="1" dirty="0" smtClean="0">
                <a:latin typeface="+mn-lt"/>
              </a:rPr>
              <a:t>WISDOM.VERSUS.FAITH  62-0401</a:t>
            </a:r>
          </a:p>
          <a:p>
            <a:r>
              <a:rPr lang="en-US" sz="2400" dirty="0" smtClean="0">
                <a:latin typeface="+mn-lt"/>
              </a:rPr>
              <a:t>	51-3  There's only one Person could be the Word, that was Jesus. He was God's spoken Word by a virgin birth. I'm a perversion. I'm the results of a union between my father and mother. This has to die... It wasn't so with Jesus; He was the Word. Brother, there was no woman, man, or nothing else had nothing to do with Him. The woman was the incubator… Was no sex about it at all. He had to be free from sex to bring forth Life through that blood</a:t>
            </a:r>
            <a:endParaRPr lang="en-US" sz="2400" dirty="0">
              <a:latin typeface="+mn-lt"/>
            </a:endParaRPr>
          </a:p>
        </p:txBody>
      </p:sp>
    </p:spTree>
  </p:cSld>
  <p:clrMapOvr>
    <a:masterClrMapping/>
  </p:clrMapOvr>
  <p:transition spd="med">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121623"/>
            <a:ext cx="8686800" cy="6001643"/>
          </a:xfrm>
          <a:prstGeom prst="rect">
            <a:avLst/>
          </a:prstGeom>
          <a:solidFill>
            <a:schemeClr val="bg2">
              <a:alpha val="82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THE.UNVEILING.OF.GOD   </a:t>
            </a:r>
            <a:r>
              <a:rPr kumimoji="0" lang="en-US" sz="28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64-0614</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b="1" dirty="0" smtClean="0">
                <a:latin typeface="Cambria"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93  He had to come into human flesh... And no sexual desire. Because that proves again our statement of the serpent's seed, "sexual," absolutely sex. Not apples; sex! Look at those prophets back there, but He had to be more than a prophet... He had to be born virgin birth, to take the curse off, the Antidote. So, it had to be sex. He proved it in His Own coming; He come not in sexual desire, but through virgin birth. And He changed His mask from Jehovah to Jesus, in order to take the redemptive work in the drama that He was acting out, in God at the cross.</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endParaRPr>
          </a:p>
        </p:txBody>
      </p:sp>
      <p:sp>
        <p:nvSpPr>
          <p:cNvPr id="3" name="Date Placeholder 2"/>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66</a:t>
            </a:fld>
            <a:endParaRPr lang="en-US"/>
          </a:p>
        </p:txBody>
      </p:sp>
      <p:sp>
        <p:nvSpPr>
          <p:cNvPr id="5" name="Footer Placeholder 4"/>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686800" cy="5262979"/>
          </a:xfrm>
          <a:prstGeom prst="rect">
            <a:avLst/>
          </a:prstGeom>
          <a:solidFill>
            <a:schemeClr val="bg2">
              <a:alpha val="81000"/>
            </a:schemeClr>
          </a:solidFill>
        </p:spPr>
        <p:txBody>
          <a:bodyPr wrap="square">
            <a:spAutoFit/>
          </a:bodyPr>
          <a:lstStyle/>
          <a:p>
            <a:r>
              <a:rPr lang="en-US" sz="3200" b="1" dirty="0" smtClean="0">
                <a:latin typeface="Cambria" pitchFamily="18" charset="0"/>
              </a:rPr>
              <a:t>THE.GOD.OF.THIS.EVIL.AGE</a:t>
            </a:r>
            <a:r>
              <a:rPr lang="en-US" sz="2800" b="1" dirty="0" smtClean="0">
                <a:latin typeface="Cambria" pitchFamily="18" charset="0"/>
              </a:rPr>
              <a:t>  65-0801M</a:t>
            </a:r>
          </a:p>
          <a:p>
            <a:r>
              <a:rPr lang="en-US" sz="2800" dirty="0" smtClean="0">
                <a:latin typeface="Cambria" pitchFamily="18" charset="0"/>
              </a:rPr>
              <a:t>  	142  Notice, the children of obedience, and disobedience, has nothing in common. The disobedience worship their god. "Oh, we believe the Bible." Yes, it's a mixed tree. See, they add the world and knowledge to It… “Oh, we believe the Word." Sure, but not all of It. Eve believed the Word, too…</a:t>
            </a:r>
          </a:p>
          <a:p>
            <a:r>
              <a:rPr lang="en-US" sz="2800" dirty="0" smtClean="0">
                <a:latin typeface="Cambria" pitchFamily="18" charset="0"/>
              </a:rPr>
              <a:t>	143   This evil age is of darkness, yet belongs to church. Their god, they love him for it, the way he lets them do. They have no condemnation. Nothing bothers them as long as they belong to church.</a:t>
            </a:r>
          </a:p>
          <a:p>
            <a:endParaRPr lang="en-US" sz="2400" dirty="0">
              <a:latin typeface="Cambria" pitchFamily="18" charset="0"/>
            </a:endParaRP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67</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304800" y="1371600"/>
            <a:ext cx="8534400" cy="4893647"/>
          </a:xfrm>
          <a:prstGeom prst="rect">
            <a:avLst/>
          </a:prstGeom>
          <a:solidFill>
            <a:schemeClr val="bg2">
              <a:lumMod val="95000"/>
              <a:lumOff val="5000"/>
              <a:alpha val="82000"/>
            </a:schemeClr>
          </a:solidFill>
          <a:ln w="9525">
            <a:noFill/>
            <a:miter lim="800000"/>
            <a:headEnd/>
            <a:tailEnd/>
          </a:ln>
        </p:spPr>
        <p:txBody>
          <a:bodyPr wrap="square">
            <a:spAutoFit/>
          </a:bodyPr>
          <a:lstStyle/>
          <a:p>
            <a:r>
              <a:rPr lang="en-US" sz="3200" b="1" dirty="0">
                <a:latin typeface="Cambria" pitchFamily="18" charset="0"/>
              </a:rPr>
              <a:t>MATTHEW 13:24</a:t>
            </a:r>
          </a:p>
          <a:p>
            <a:r>
              <a:rPr lang="en-US" sz="2800" i="1" dirty="0">
                <a:latin typeface="Cambria" pitchFamily="18" charset="0"/>
              </a:rPr>
              <a:t>     24 </a:t>
            </a:r>
            <a:r>
              <a:rPr lang="en-US" sz="2800" i="1" dirty="0" smtClean="0">
                <a:latin typeface="Cambria" pitchFamily="18" charset="0"/>
              </a:rPr>
              <a:t>Another </a:t>
            </a:r>
            <a:r>
              <a:rPr lang="en-US" sz="2800" i="1" dirty="0">
                <a:latin typeface="Cambria" pitchFamily="18" charset="0"/>
              </a:rPr>
              <a:t>parable put he forth unto them, saying, The kingdom of heaven </a:t>
            </a:r>
            <a:r>
              <a:rPr lang="en-US" sz="2800" i="1" dirty="0" smtClean="0">
                <a:latin typeface="Cambria" pitchFamily="18" charset="0"/>
              </a:rPr>
              <a:t>is </a:t>
            </a:r>
            <a:r>
              <a:rPr lang="en-US" sz="2800" i="1" dirty="0">
                <a:latin typeface="Cambria" pitchFamily="18" charset="0"/>
              </a:rPr>
              <a:t>likened unto a man which sowed </a:t>
            </a:r>
            <a:r>
              <a:rPr lang="en-US" sz="2800" i="1" dirty="0">
                <a:solidFill>
                  <a:srgbClr val="FFFF00"/>
                </a:solidFill>
                <a:latin typeface="Cambria" pitchFamily="18" charset="0"/>
              </a:rPr>
              <a:t>good seed </a:t>
            </a:r>
            <a:r>
              <a:rPr lang="en-US" sz="2800" i="1" dirty="0">
                <a:latin typeface="Cambria" pitchFamily="18" charset="0"/>
              </a:rPr>
              <a:t>in his field: </a:t>
            </a:r>
            <a:r>
              <a:rPr lang="en-US" sz="2800" i="1" dirty="0" smtClean="0">
                <a:latin typeface="Cambria" pitchFamily="18" charset="0"/>
              </a:rPr>
              <a:t> 25 </a:t>
            </a:r>
            <a:r>
              <a:rPr lang="en-US" sz="2800" i="1" dirty="0">
                <a:latin typeface="Cambria" pitchFamily="18" charset="0"/>
              </a:rPr>
              <a:t>But while men slept, his enemy came and sowed </a:t>
            </a:r>
            <a:r>
              <a:rPr lang="en-US" sz="2800" i="1" dirty="0">
                <a:solidFill>
                  <a:srgbClr val="FFFF00"/>
                </a:solidFill>
                <a:latin typeface="Cambria" pitchFamily="18" charset="0"/>
              </a:rPr>
              <a:t>tares among the wheat</a:t>
            </a:r>
            <a:r>
              <a:rPr lang="en-US" sz="2800" i="1" dirty="0">
                <a:latin typeface="Cambria" pitchFamily="18" charset="0"/>
              </a:rPr>
              <a:t>, and went his </a:t>
            </a:r>
            <a:r>
              <a:rPr lang="en-US" sz="2800" i="1" dirty="0" smtClean="0">
                <a:latin typeface="Cambria" pitchFamily="18" charset="0"/>
              </a:rPr>
              <a:t>way. 26 But </a:t>
            </a:r>
            <a:r>
              <a:rPr lang="en-US" sz="2800" i="1" dirty="0">
                <a:latin typeface="Cambria" pitchFamily="18" charset="0"/>
              </a:rPr>
              <a:t>when the blade was sprung up, and brought forth fruit, then appeared the tares also</a:t>
            </a:r>
            <a:r>
              <a:rPr lang="en-US" sz="2800" i="1" dirty="0" smtClean="0">
                <a:latin typeface="Cambria" pitchFamily="18" charset="0"/>
              </a:rPr>
              <a:t>. 27 </a:t>
            </a:r>
            <a:r>
              <a:rPr lang="en-US" sz="2800" i="1" dirty="0">
                <a:latin typeface="Cambria" pitchFamily="18" charset="0"/>
              </a:rPr>
              <a:t>So the servants of the householder came and said unto him, Sir, didst not thou sow good seed in thy field? from whence then hath it tares? </a:t>
            </a:r>
            <a:endParaRPr lang="en-US" sz="2800" i="1" dirty="0" smtClean="0">
              <a:latin typeface="Cambria" pitchFamily="18" charset="0"/>
            </a:endParaRPr>
          </a:p>
          <a:p>
            <a:endParaRPr lang="en-US" sz="2800" i="1" dirty="0">
              <a:latin typeface="Cambria" pitchFamily="18" charset="0"/>
            </a:endParaRPr>
          </a:p>
        </p:txBody>
      </p:sp>
      <p:sp>
        <p:nvSpPr>
          <p:cNvPr id="3" name="Title 2"/>
          <p:cNvSpPr>
            <a:spLocks noGrp="1"/>
          </p:cNvSpPr>
          <p:nvPr>
            <p:ph type="title"/>
          </p:nvPr>
        </p:nvSpPr>
        <p:spPr>
          <a:xfrm>
            <a:off x="304800" y="228600"/>
            <a:ext cx="8639175" cy="1143000"/>
          </a:xfrm>
        </p:spPr>
        <p:txBody>
          <a:bodyPr/>
          <a:lstStyle/>
          <a:p>
            <a:pPr fontAlgn="auto">
              <a:spcAft>
                <a:spcPts val="0"/>
              </a:spcAft>
              <a:defRPr/>
            </a:pPr>
            <a:r>
              <a:rPr lang="en-US" sz="6000" dirty="0" smtClean="0">
                <a:latin typeface="Albertus Extra Bold" pitchFamily="34" charset="0"/>
              </a:rPr>
              <a:t>Two  Seed Lines</a:t>
            </a:r>
            <a:endParaRPr lang="en-US" sz="6000" dirty="0">
              <a:latin typeface="Albertus Extra Bold" pitchFamily="34" charset="0"/>
            </a:endParaRP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68</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533400" y="457201"/>
            <a:ext cx="8305800" cy="5016758"/>
          </a:xfrm>
          <a:prstGeom prst="rect">
            <a:avLst/>
          </a:prstGeom>
          <a:solidFill>
            <a:schemeClr val="bg2">
              <a:lumMod val="95000"/>
              <a:lumOff val="5000"/>
              <a:alpha val="82000"/>
            </a:schemeClr>
          </a:solidFill>
          <a:ln w="9525">
            <a:noFill/>
            <a:miter lim="800000"/>
            <a:headEnd/>
            <a:tailEnd/>
          </a:ln>
        </p:spPr>
        <p:txBody>
          <a:bodyPr wrap="square">
            <a:spAutoFit/>
          </a:bodyPr>
          <a:lstStyle/>
          <a:p>
            <a:r>
              <a:rPr lang="en-US" sz="2000" i="1" dirty="0">
                <a:latin typeface="Cambria" pitchFamily="18" charset="0"/>
              </a:rPr>
              <a:t> </a:t>
            </a:r>
            <a:r>
              <a:rPr lang="en-US" sz="2000" i="1" dirty="0" smtClean="0">
                <a:latin typeface="Cambria" pitchFamily="18" charset="0"/>
              </a:rPr>
              <a:t>	</a:t>
            </a:r>
            <a:r>
              <a:rPr lang="en-US" sz="3200" i="1" dirty="0" smtClean="0">
                <a:latin typeface="Cambria" pitchFamily="18" charset="0"/>
              </a:rPr>
              <a:t>28  He </a:t>
            </a:r>
            <a:r>
              <a:rPr lang="en-US" sz="3200" i="1" dirty="0">
                <a:latin typeface="Cambria" pitchFamily="18" charset="0"/>
              </a:rPr>
              <a:t>said unto them, An enemy hath done this. The servants said unto him, Wilt thou then that we go and gather them up? </a:t>
            </a:r>
            <a:r>
              <a:rPr lang="en-US" sz="3200" i="1" dirty="0" smtClean="0">
                <a:latin typeface="Cambria" pitchFamily="18" charset="0"/>
              </a:rPr>
              <a:t>29 </a:t>
            </a:r>
            <a:r>
              <a:rPr lang="en-US" sz="3200" i="1" dirty="0">
                <a:latin typeface="Cambria" pitchFamily="18" charset="0"/>
              </a:rPr>
              <a:t>But he said, Nay; lest while ye gather up the tares, ye root up also the wheat with them</a:t>
            </a:r>
            <a:r>
              <a:rPr lang="en-US" sz="3200" i="1" dirty="0" smtClean="0">
                <a:latin typeface="Cambria" pitchFamily="18" charset="0"/>
              </a:rPr>
              <a:t>. </a:t>
            </a:r>
            <a:r>
              <a:rPr lang="en-US" sz="3200" i="1" dirty="0" smtClean="0">
                <a:solidFill>
                  <a:srgbClr val="FFFF00"/>
                </a:solidFill>
                <a:latin typeface="Cambria" pitchFamily="18" charset="0"/>
              </a:rPr>
              <a:t>30 </a:t>
            </a:r>
            <a:r>
              <a:rPr lang="en-US" sz="3200" i="1" dirty="0">
                <a:solidFill>
                  <a:srgbClr val="FFFF00"/>
                </a:solidFill>
                <a:latin typeface="Cambria" pitchFamily="18" charset="0"/>
              </a:rPr>
              <a:t>Let both grow together until the harvest</a:t>
            </a:r>
            <a:r>
              <a:rPr lang="en-US" sz="3200" i="1" dirty="0">
                <a:latin typeface="Cambria" pitchFamily="18" charset="0"/>
              </a:rPr>
              <a:t>: and in the time of harvest I will say to the reapers, Gather ye together first the tares, and bind them in bundles to burn them: but gather the wheat into my barn.</a:t>
            </a: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69</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615" y="126723"/>
            <a:ext cx="6316662" cy="1143000"/>
          </a:xfrm>
        </p:spPr>
        <p:txBody>
          <a:bodyPr/>
          <a:lstStyle/>
          <a:p>
            <a:pPr fontAlgn="auto">
              <a:spcAft>
                <a:spcPts val="0"/>
              </a:spcAft>
              <a:defRPr/>
            </a:pPr>
            <a:r>
              <a:rPr lang="en-US" sz="6000" dirty="0" smtClean="0">
                <a:solidFill>
                  <a:srgbClr val="FFFF00"/>
                </a:solidFill>
                <a:latin typeface="+mn-lt"/>
              </a:rPr>
              <a:t>Discussion</a:t>
            </a:r>
            <a:r>
              <a:rPr lang="en-US" dirty="0" smtClean="0">
                <a:solidFill>
                  <a:srgbClr val="FFFF00"/>
                </a:solidFill>
                <a:latin typeface="+mn-lt"/>
              </a:rPr>
              <a:t>	</a:t>
            </a:r>
            <a:endParaRPr lang="en-US" dirty="0">
              <a:solidFill>
                <a:srgbClr val="FFFF00"/>
              </a:solidFill>
              <a:latin typeface="+mn-lt"/>
            </a:endParaRPr>
          </a:p>
        </p:txBody>
      </p:sp>
      <p:sp>
        <p:nvSpPr>
          <p:cNvPr id="3" name="Content Placeholder 2"/>
          <p:cNvSpPr>
            <a:spLocks noGrp="1"/>
          </p:cNvSpPr>
          <p:nvPr>
            <p:ph idx="1"/>
          </p:nvPr>
        </p:nvSpPr>
        <p:spPr>
          <a:xfrm>
            <a:off x="2209800" y="1301318"/>
            <a:ext cx="6810375" cy="4144963"/>
          </a:xfrm>
        </p:spPr>
        <p:txBody>
          <a:bodyPr/>
          <a:lstStyle/>
          <a:p>
            <a:r>
              <a:rPr lang="en-US" sz="4400" b="1" dirty="0" smtClean="0"/>
              <a:t>Who Says So?</a:t>
            </a:r>
          </a:p>
          <a:p>
            <a:r>
              <a:rPr lang="en-US" sz="4400" b="1" dirty="0" smtClean="0"/>
              <a:t>No such thing as Evil</a:t>
            </a:r>
          </a:p>
          <a:p>
            <a:r>
              <a:rPr lang="en-US" sz="3200" b="1" dirty="0"/>
              <a:t>Isaiah </a:t>
            </a:r>
            <a:r>
              <a:rPr lang="en-US" sz="3200" b="1" dirty="0" smtClean="0"/>
              <a:t>45:7</a:t>
            </a:r>
            <a:r>
              <a:rPr lang="en-US" sz="2800" b="1" baseline="30000" dirty="0"/>
              <a:t> </a:t>
            </a:r>
            <a:r>
              <a:rPr lang="en-US" sz="2800" i="1" dirty="0"/>
              <a:t>I form the light, and create darkness: I make peace, and create evil: I the </a:t>
            </a:r>
            <a:r>
              <a:rPr lang="en-US" sz="2800" i="1" cap="small" dirty="0"/>
              <a:t>Lord</a:t>
            </a:r>
            <a:r>
              <a:rPr lang="en-US" sz="2800" i="1" dirty="0"/>
              <a:t> do all these things</a:t>
            </a:r>
            <a:r>
              <a:rPr lang="en-US" sz="2800" i="1" dirty="0" smtClean="0"/>
              <a:t>.</a:t>
            </a:r>
            <a:endParaRPr lang="en-US" sz="4400" b="1" dirty="0" smtClean="0"/>
          </a:p>
          <a:p>
            <a:r>
              <a:rPr lang="en-US" sz="4400" b="1" dirty="0" smtClean="0"/>
              <a:t>Eve at an Apple or Fruit</a:t>
            </a:r>
          </a:p>
          <a:p>
            <a:endParaRPr lang="en-US" sz="4400" b="1" dirty="0" smtClean="0"/>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083A43BA-9829-40B5-8F48-408C310E9FDF}"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10-15-2017</a:t>
            </a:r>
            <a:endParaRPr lang="en-US"/>
          </a:p>
        </p:txBody>
      </p:sp>
      <p:sp>
        <p:nvSpPr>
          <p:cNvPr id="4" name="Footer Placeholder 3"/>
          <p:cNvSpPr>
            <a:spLocks noGrp="1"/>
          </p:cNvSpPr>
          <p:nvPr>
            <p:ph type="ftr" sz="quarter" idx="11"/>
          </p:nvPr>
        </p:nvSpPr>
        <p:spPr/>
        <p:txBody>
          <a:bodyPr/>
          <a:lstStyle/>
          <a:p>
            <a:pPr>
              <a:defRPr/>
            </a:pPr>
            <a:r>
              <a:rPr lang="en-US" smtClean="0"/>
              <a:t>What Do We Believe 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70</a:t>
            </a:fld>
            <a:endParaRPr lang="en-US"/>
          </a:p>
        </p:txBody>
      </p:sp>
      <p:sp>
        <p:nvSpPr>
          <p:cNvPr id="6" name="Rectangle 5"/>
          <p:cNvSpPr/>
          <p:nvPr/>
        </p:nvSpPr>
        <p:spPr>
          <a:xfrm>
            <a:off x="3048000" y="457200"/>
            <a:ext cx="5562600" cy="5386090"/>
          </a:xfrm>
          <a:prstGeom prst="rect">
            <a:avLst/>
          </a:prstGeom>
        </p:spPr>
        <p:txBody>
          <a:bodyPr wrap="square">
            <a:spAutoFit/>
          </a:bodyPr>
          <a:lstStyle/>
          <a:p>
            <a:r>
              <a:rPr lang="en-US" sz="3600" b="1" dirty="0" smtClean="0">
                <a:latin typeface="+mn-lt"/>
              </a:rPr>
              <a:t>I JOHN 4:4-6</a:t>
            </a:r>
          </a:p>
          <a:p>
            <a:r>
              <a:rPr lang="en-US" sz="2800" smtClean="0">
                <a:latin typeface="+mn-lt"/>
              </a:rPr>
              <a:t>	</a:t>
            </a:r>
            <a:r>
              <a:rPr lang="en-US" sz="2800" i="1" smtClean="0">
                <a:latin typeface="+mn-lt"/>
              </a:rPr>
              <a:t>4  </a:t>
            </a:r>
            <a:r>
              <a:rPr lang="en-US" sz="2800" i="1" dirty="0" smtClean="0">
                <a:latin typeface="+mn-lt"/>
              </a:rPr>
              <a:t>Ye are of God, little children, and have overcome them: because greater is he that is in you, than he that is in the world. 5 They are of the world: therefore speak they of the world, and the world </a:t>
            </a:r>
            <a:r>
              <a:rPr lang="en-US" sz="2800" i="1" dirty="0" err="1" smtClean="0">
                <a:latin typeface="+mn-lt"/>
              </a:rPr>
              <a:t>heareth</a:t>
            </a:r>
            <a:r>
              <a:rPr lang="en-US" sz="2800" i="1" dirty="0" smtClean="0">
                <a:latin typeface="+mn-lt"/>
              </a:rPr>
              <a:t> them. 6 We are of God: he that </a:t>
            </a:r>
            <a:r>
              <a:rPr lang="en-US" sz="2800" i="1" dirty="0" err="1" smtClean="0">
                <a:latin typeface="+mn-lt"/>
              </a:rPr>
              <a:t>knoweth</a:t>
            </a:r>
            <a:r>
              <a:rPr lang="en-US" sz="2800" i="1" dirty="0" smtClean="0">
                <a:latin typeface="+mn-lt"/>
              </a:rPr>
              <a:t> God </a:t>
            </a:r>
            <a:r>
              <a:rPr lang="en-US" sz="2800" i="1" dirty="0" err="1" smtClean="0">
                <a:latin typeface="+mn-lt"/>
              </a:rPr>
              <a:t>heareth</a:t>
            </a:r>
            <a:r>
              <a:rPr lang="en-US" sz="2800" i="1" dirty="0" smtClean="0">
                <a:latin typeface="+mn-lt"/>
              </a:rPr>
              <a:t> us; he that is not of God </a:t>
            </a:r>
            <a:r>
              <a:rPr lang="en-US" sz="2800" i="1" dirty="0" err="1" smtClean="0">
                <a:latin typeface="+mn-lt"/>
              </a:rPr>
              <a:t>heareth</a:t>
            </a:r>
            <a:r>
              <a:rPr lang="en-US" sz="2800" i="1" dirty="0" smtClean="0">
                <a:latin typeface="+mn-lt"/>
              </a:rPr>
              <a:t> not us. Hereby know we the spirit of truth, and the spirit of error. </a:t>
            </a:r>
            <a:endParaRPr lang="en-US" sz="2800" i="1" dirty="0">
              <a:latin typeface="+mn-lt"/>
            </a:endParaRPr>
          </a:p>
        </p:txBody>
      </p:sp>
    </p:spTree>
  </p:cSld>
  <p:clrMapOvr>
    <a:masterClrMapping/>
  </p:clrMapOvr>
  <p:transition spd="med">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71</a:t>
            </a:fld>
            <a:endParaRPr lang="en-US"/>
          </a:p>
        </p:txBody>
      </p:sp>
      <p:pic>
        <p:nvPicPr>
          <p:cNvPr id="5" name="Picture 4" descr="tenvirgins1.jpg"/>
          <p:cNvPicPr>
            <a:picLocks noChangeAspect="1"/>
          </p:cNvPicPr>
          <p:nvPr/>
        </p:nvPicPr>
        <p:blipFill>
          <a:blip r:embed="rId2"/>
          <a:stretch>
            <a:fillRect/>
          </a:stretch>
        </p:blipFill>
        <p:spPr>
          <a:xfrm>
            <a:off x="457200" y="1524000"/>
            <a:ext cx="8229600" cy="4690872"/>
          </a:xfrm>
          <a:prstGeom prst="rect">
            <a:avLst/>
          </a:prstGeom>
          <a:ln>
            <a:noFill/>
          </a:ln>
          <a:effectLst>
            <a:softEdge rad="112500"/>
          </a:effectLst>
        </p:spPr>
      </p:pic>
      <p:sp>
        <p:nvSpPr>
          <p:cNvPr id="6" name="TextBox 5"/>
          <p:cNvSpPr txBox="1"/>
          <p:nvPr/>
        </p:nvSpPr>
        <p:spPr>
          <a:xfrm>
            <a:off x="609600" y="457200"/>
            <a:ext cx="7755608" cy="1015663"/>
          </a:xfrm>
          <a:prstGeom prst="rect">
            <a:avLst/>
          </a:prstGeom>
          <a:noFill/>
        </p:spPr>
        <p:txBody>
          <a:bodyPr wrap="square" rtlCol="0">
            <a:spAutoFit/>
          </a:bodyPr>
          <a:lstStyle/>
          <a:p>
            <a:r>
              <a:rPr lang="en-US" sz="6000" i="1" dirty="0" smtClean="0">
                <a:latin typeface="Cambria" pitchFamily="18" charset="0"/>
              </a:rPr>
              <a:t>Wise &amp; Foolish Virgins</a:t>
            </a:r>
            <a:endParaRPr lang="en-US" sz="6000" i="1" dirty="0">
              <a:latin typeface="Cambria" pitchFamily="18" charset="0"/>
            </a:endParaRPr>
          </a:p>
        </p:txBody>
      </p:sp>
      <p:sp>
        <p:nvSpPr>
          <p:cNvPr id="2" name="Date Placeholder 1"/>
          <p:cNvSpPr>
            <a:spLocks noGrp="1"/>
          </p:cNvSpPr>
          <p:nvPr>
            <p:ph type="dt" sz="half" idx="10"/>
          </p:nvPr>
        </p:nvSpPr>
        <p:spPr/>
        <p:txBody>
          <a:bodyPr/>
          <a:lstStyle/>
          <a:p>
            <a:pPr>
              <a:defRPr/>
            </a:pPr>
            <a:r>
              <a:rPr lang="en-US" smtClean="0"/>
              <a:t>10-15-2017</a:t>
            </a:r>
            <a:endParaRPr lang="en-US"/>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57200" y="1828800"/>
            <a:ext cx="8229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THE.FUTURE.HOME.    64-0802</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123      Now, perfectly, Noah was a type of those carried over. Remember, when Noah come out, Ham was with him. Sin was still in there. Sin went right on over, through the ark. Unbelief, doubt, went over in the ark, carried above the judgment. But Enoch went higher than the ark, he went on into the Presence of God. But Noah went through and come out, and there was still sin; type of the Millennium, of the world's condition.</a:t>
            </a:r>
            <a:endParaRPr kumimoji="0" lang="en-US" sz="4000" b="0" i="0" u="none" strike="noStrike" cap="none" normalizeH="0" baseline="0" dirty="0" smtClean="0">
              <a:ln>
                <a:noFill/>
              </a:ln>
              <a:solidFill>
                <a:schemeClr val="tx1"/>
              </a:solidFill>
              <a:effectLst/>
              <a:latin typeface="Arial" pitchFamily="34" charset="0"/>
            </a:endParaRPr>
          </a:p>
        </p:txBody>
      </p:sp>
      <p:sp>
        <p:nvSpPr>
          <p:cNvPr id="3" name="Title 2"/>
          <p:cNvSpPr>
            <a:spLocks noGrp="1"/>
          </p:cNvSpPr>
          <p:nvPr>
            <p:ph type="title"/>
          </p:nvPr>
        </p:nvSpPr>
        <p:spPr/>
        <p:txBody>
          <a:bodyPr/>
          <a:lstStyle/>
          <a:p>
            <a:r>
              <a:rPr lang="en-US" dirty="0" smtClean="0"/>
              <a:t>The Ark</a:t>
            </a:r>
            <a:endParaRPr lang="en-US" dirty="0"/>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72</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Ark</a:t>
            </a:r>
            <a:endParaRPr lang="en-US" dirty="0"/>
          </a:p>
        </p:txBody>
      </p:sp>
      <p:sp>
        <p:nvSpPr>
          <p:cNvPr id="3" name="Rectangle 2"/>
          <p:cNvSpPr/>
          <p:nvPr/>
        </p:nvSpPr>
        <p:spPr>
          <a:xfrm>
            <a:off x="381000" y="1524000"/>
            <a:ext cx="8153400" cy="5262979"/>
          </a:xfrm>
          <a:prstGeom prst="rect">
            <a:avLst/>
          </a:prstGeom>
        </p:spPr>
        <p:txBody>
          <a:bodyPr wrap="square">
            <a:spAutoFit/>
          </a:bodyPr>
          <a:lstStyle/>
          <a:p>
            <a:r>
              <a:rPr lang="en-US" sz="2400" b="1" dirty="0" smtClean="0">
                <a:latin typeface="Cambria" pitchFamily="18" charset="0"/>
              </a:rPr>
              <a:t>THE.ARK    </a:t>
            </a:r>
            <a:r>
              <a:rPr lang="en-US" sz="2400" b="1" dirty="0">
                <a:latin typeface="Cambria" pitchFamily="18" charset="0"/>
              </a:rPr>
              <a:t>55-0522</a:t>
            </a:r>
          </a:p>
          <a:p>
            <a:r>
              <a:rPr lang="en-US" sz="2400" dirty="0">
                <a:latin typeface="Cambria" pitchFamily="18" charset="0"/>
              </a:rPr>
              <a:t>  56    If you'll notice, between the generations, after the slaying of Abel, God replaced him with Seth. 'Course we're taught by historians, that Adam and Eve had seventy sons and daughters. But as the Bible records only the three sons, Ham, Shem, and--and Japheth, was Noah's sons. Pardon me. Was Cain, Abel and Seth, was Noah's sons, or Adam's sons.</a:t>
            </a:r>
          </a:p>
          <a:p>
            <a:r>
              <a:rPr lang="en-US" sz="2400" dirty="0">
                <a:latin typeface="Cambria" pitchFamily="18" charset="0"/>
              </a:rPr>
              <a:t>Notice then through this lineage of Ham, after he carried on over through there, through the antediluvian destruction. His whole generation faded out into wickedness. And when we come over through the lineage of Cain, it did the same thing. They went off into the land of Nod, Cain did, and there married, took his wife and went in there, and later man become like giants.</a:t>
            </a:r>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BD81E805-F7E3-41DD-958D-75B63B6C435F}" type="slidenum">
              <a:rPr lang="en-US" smtClean="0"/>
              <a:pPr>
                <a:defRPr/>
              </a:pPr>
              <a:t>73</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Footer Placeholder 4"/>
          <p:cNvSpPr>
            <a:spLocks noGrp="1"/>
          </p:cNvSpPr>
          <p:nvPr>
            <p:ph type="ftr" sz="quarter" idx="11"/>
          </p:nvPr>
        </p:nvSpPr>
        <p:spPr/>
        <p:txBody>
          <a:bodyPr/>
          <a:lstStyle/>
          <a:p>
            <a:pPr>
              <a:defRPr/>
            </a:pPr>
            <a:r>
              <a:rPr lang="en-US" smtClean="0"/>
              <a:t>What Do We Believe 7</a:t>
            </a:r>
            <a:endParaRPr lang="en-US"/>
          </a:p>
        </p:txBody>
      </p:sp>
      <p:sp>
        <p:nvSpPr>
          <p:cNvPr id="6" name="Slide Number Placeholder 5"/>
          <p:cNvSpPr>
            <a:spLocks noGrp="1"/>
          </p:cNvSpPr>
          <p:nvPr>
            <p:ph type="sldNum" sz="quarter" idx="12"/>
          </p:nvPr>
        </p:nvSpPr>
        <p:spPr/>
        <p:txBody>
          <a:bodyPr/>
          <a:lstStyle/>
          <a:p>
            <a:pPr>
              <a:defRPr/>
            </a:pPr>
            <a:fld id="{083A43BA-9829-40B5-8F48-408C310E9FDF}" type="slidenum">
              <a:rPr lang="en-US" smtClean="0"/>
              <a:pPr>
                <a:defRPr/>
              </a:pPr>
              <a:t>74</a:t>
            </a:fld>
            <a:endParaRPr lang="en-US"/>
          </a:p>
        </p:txBody>
      </p:sp>
      <p:sp>
        <p:nvSpPr>
          <p:cNvPr id="7" name="Rectangle 6"/>
          <p:cNvSpPr/>
          <p:nvPr/>
        </p:nvSpPr>
        <p:spPr>
          <a:xfrm>
            <a:off x="304800" y="304800"/>
            <a:ext cx="8534400" cy="5324535"/>
          </a:xfrm>
          <a:prstGeom prst="rect">
            <a:avLst/>
          </a:prstGeom>
          <a:solidFill>
            <a:schemeClr val="bg2">
              <a:alpha val="82000"/>
            </a:schemeClr>
          </a:solidFill>
        </p:spPr>
        <p:txBody>
          <a:bodyPr wrap="square">
            <a:spAutoFit/>
          </a:bodyPr>
          <a:lstStyle/>
          <a:p>
            <a:r>
              <a:rPr lang="en-US" sz="3200" b="1" dirty="0" smtClean="0">
                <a:latin typeface="+mn-lt"/>
              </a:rPr>
              <a:t>THE.SEAL.OF.THE.ANTICHRIST  55-0311</a:t>
            </a:r>
          </a:p>
          <a:p>
            <a:r>
              <a:rPr lang="en-US" sz="2800" dirty="0" smtClean="0">
                <a:latin typeface="+mn-lt"/>
              </a:rPr>
              <a:t>	17  Notice, about the time that Jesus came on the scene, Judas came on the scene... Notice the natures of these spirits now. Judas, was a religious man. He was not an infidel…</a:t>
            </a:r>
          </a:p>
          <a:p>
            <a:r>
              <a:rPr lang="en-US" sz="2800" dirty="0" smtClean="0">
                <a:latin typeface="+mn-lt"/>
              </a:rPr>
              <a:t>	Did you know that in heaven, that the devil was God's right hand man in the beginning, that Lucifer, the son of the morning, was given power? And the reason that he brought sin into the world, he was able to take something that God had created, and pervert it back into an evil thing, which started all this trouble in the beginning. </a:t>
            </a:r>
            <a:endParaRPr lang="en-US" sz="2800" dirty="0">
              <a:latin typeface="+mn-lt"/>
            </a:endParaRPr>
          </a:p>
        </p:txBody>
      </p:sp>
    </p:spTree>
  </p:cSld>
  <p:clrMapOvr>
    <a:masterClrMapping/>
  </p:clrMapOvr>
  <p:transition spd="med">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75</a:t>
            </a:fld>
            <a:endParaRPr lang="en-US"/>
          </a:p>
        </p:txBody>
      </p:sp>
      <p:sp>
        <p:nvSpPr>
          <p:cNvPr id="5" name="Rectangle 4"/>
          <p:cNvSpPr/>
          <p:nvPr/>
        </p:nvSpPr>
        <p:spPr>
          <a:xfrm>
            <a:off x="2590800" y="197346"/>
            <a:ext cx="6400800" cy="6432530"/>
          </a:xfrm>
          <a:prstGeom prst="rect">
            <a:avLst/>
          </a:prstGeom>
        </p:spPr>
        <p:txBody>
          <a:bodyPr wrap="square">
            <a:spAutoFit/>
          </a:bodyPr>
          <a:lstStyle/>
          <a:p>
            <a:r>
              <a:rPr lang="en-US" sz="2800" b="1" dirty="0" smtClean="0">
                <a:latin typeface="+mn-lt"/>
              </a:rPr>
              <a:t>A.PROPHET.LIKE.UNTO.MOSES</a:t>
            </a:r>
            <a:r>
              <a:rPr lang="en-US" sz="2000" dirty="0" smtClean="0">
                <a:latin typeface="+mn-lt"/>
              </a:rPr>
              <a:t>  59-1120</a:t>
            </a:r>
            <a:endParaRPr lang="en-US" sz="2800" dirty="0" smtClean="0">
              <a:latin typeface="+mn-lt"/>
            </a:endParaRPr>
          </a:p>
          <a:p>
            <a:r>
              <a:rPr lang="en-US" sz="2400" dirty="0" smtClean="0">
                <a:latin typeface="+mn-lt"/>
              </a:rPr>
              <a:t>	6 I've often wondered, what Paul or Peter [would do], if they could awaken out of their sleep and look upon the earth and see the things that the Holy Spirit spoke through them in the day of their flesh, and see it coming to pass. They'd scream day and night: "Prepare to meet God." For it's the thing that the church is waiting for.</a:t>
            </a:r>
          </a:p>
          <a:p>
            <a:r>
              <a:rPr lang="en-US" sz="2400" dirty="0" smtClean="0">
                <a:latin typeface="+mn-lt"/>
              </a:rPr>
              <a:t>	The world, 'course, is always been in sin; that's all it knows is sin, and it's just waiting to see who's the next president, some new movie star, or new television program... But we're waiting for the coming of the Lord. They that wait upon Him shall renew their strength… our strength renewed day by day as God will provide for us.</a:t>
            </a:r>
            <a:endParaRPr lang="en-US" sz="2400" dirty="0">
              <a:latin typeface="+mn-lt"/>
            </a:endParaRPr>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76</a:t>
            </a:fld>
            <a:endParaRPr lang="en-US"/>
          </a:p>
        </p:txBody>
      </p:sp>
      <p:sp>
        <p:nvSpPr>
          <p:cNvPr id="5" name="Rectangle 4"/>
          <p:cNvSpPr/>
          <p:nvPr/>
        </p:nvSpPr>
        <p:spPr>
          <a:xfrm>
            <a:off x="2819400" y="381000"/>
            <a:ext cx="5943600" cy="5755422"/>
          </a:xfrm>
          <a:prstGeom prst="rect">
            <a:avLst/>
          </a:prstGeom>
        </p:spPr>
        <p:txBody>
          <a:bodyPr wrap="square">
            <a:spAutoFit/>
          </a:bodyPr>
          <a:lstStyle/>
          <a:p>
            <a:r>
              <a:rPr lang="en-US" sz="2800" b="1" dirty="0" smtClean="0">
                <a:latin typeface="+mn-lt"/>
              </a:rPr>
              <a:t>THE.SPOKEN.WORD.IS.</a:t>
            </a:r>
          </a:p>
          <a:p>
            <a:r>
              <a:rPr lang="en-US" sz="2800" b="1" dirty="0" smtClean="0">
                <a:latin typeface="+mn-lt"/>
              </a:rPr>
              <a:t>THE.ORIGINAL.SEED   62-0318</a:t>
            </a:r>
          </a:p>
          <a:p>
            <a:r>
              <a:rPr lang="en-US" sz="2400" dirty="0" smtClean="0">
                <a:latin typeface="+mn-lt"/>
              </a:rPr>
              <a:t>	19-4 </a:t>
            </a:r>
            <a:r>
              <a:rPr lang="en-US" sz="2400" dirty="0" err="1" smtClean="0">
                <a:latin typeface="+mn-lt"/>
              </a:rPr>
              <a:t>Hybreeding</a:t>
            </a:r>
            <a:r>
              <a:rPr lang="en-US" sz="2400" dirty="0" smtClean="0">
                <a:latin typeface="+mn-lt"/>
              </a:rPr>
              <a:t> first started in Eden, started in Genesis. It's the beginning... And it ends up over here in Revelations at the second coming of Christ. Correctly: that's why each generation has its own revival; it gets a chance at the Word. Then they </a:t>
            </a:r>
            <a:r>
              <a:rPr lang="en-US" sz="2400" dirty="0" err="1" smtClean="0">
                <a:latin typeface="+mn-lt"/>
              </a:rPr>
              <a:t>hybreed</a:t>
            </a:r>
            <a:r>
              <a:rPr lang="en-US" sz="2400" dirty="0" smtClean="0">
                <a:latin typeface="+mn-lt"/>
              </a:rPr>
              <a:t> it; instead of taking on, they go somewhere else.</a:t>
            </a:r>
          </a:p>
          <a:p>
            <a:r>
              <a:rPr lang="en-US" sz="2400" dirty="0" smtClean="0">
                <a:latin typeface="+mn-lt"/>
              </a:rPr>
              <a:t>	20-1 My mission, I believe… Is to forerun the coming Word which is Christ. And Christ in Him has the millennium and has everything right there because He is the Word.</a:t>
            </a:r>
            <a:endParaRPr lang="en-US" sz="2400" dirty="0">
              <a:latin typeface="+mn-lt"/>
            </a:endParaRPr>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77</a:t>
            </a:fld>
            <a:endParaRPr lang="en-US"/>
          </a:p>
        </p:txBody>
      </p:sp>
      <p:sp>
        <p:nvSpPr>
          <p:cNvPr id="5" name="Rectangle 4"/>
          <p:cNvSpPr/>
          <p:nvPr/>
        </p:nvSpPr>
        <p:spPr>
          <a:xfrm>
            <a:off x="2438400" y="152400"/>
            <a:ext cx="6553200" cy="5632311"/>
          </a:xfrm>
          <a:prstGeom prst="rect">
            <a:avLst/>
          </a:prstGeom>
        </p:spPr>
        <p:txBody>
          <a:bodyPr wrap="square">
            <a:spAutoFit/>
          </a:bodyPr>
          <a:lstStyle/>
          <a:p>
            <a:r>
              <a:rPr lang="en-US" sz="3600" b="1" dirty="0" smtClean="0">
                <a:latin typeface="+mn-lt"/>
              </a:rPr>
              <a:t>GOD'S POWER TO</a:t>
            </a:r>
          </a:p>
          <a:p>
            <a:r>
              <a:rPr lang="en-US" sz="3600" b="1" dirty="0" smtClean="0">
                <a:latin typeface="+mn-lt"/>
              </a:rPr>
              <a:t>TRANSFORM </a:t>
            </a:r>
            <a:r>
              <a:rPr lang="en-US" sz="2800" dirty="0" smtClean="0">
                <a:latin typeface="+mn-lt"/>
              </a:rPr>
              <a:t> 65-0911</a:t>
            </a:r>
            <a:endParaRPr lang="en-US" sz="3600" dirty="0" smtClean="0">
              <a:latin typeface="+mn-lt"/>
            </a:endParaRPr>
          </a:p>
          <a:p>
            <a:r>
              <a:rPr lang="en-US" sz="3200" dirty="0" smtClean="0">
                <a:latin typeface="+mn-lt"/>
              </a:rPr>
              <a:t>	62  And as long as that creation would have existed like that, Sister </a:t>
            </a:r>
            <a:r>
              <a:rPr lang="en-US" sz="3200" dirty="0" err="1" smtClean="0">
                <a:latin typeface="+mn-lt"/>
              </a:rPr>
              <a:t>Shakarian</a:t>
            </a:r>
            <a:r>
              <a:rPr lang="en-US" sz="3200" dirty="0" smtClean="0">
                <a:latin typeface="+mn-lt"/>
              </a:rPr>
              <a:t> wouldn't have had to have went this morning, as long as it would have stayed like that, God's great economy! </a:t>
            </a:r>
            <a:r>
              <a:rPr lang="en-US" sz="3200" b="1" dirty="0" smtClean="0">
                <a:solidFill>
                  <a:srgbClr val="FFFF00"/>
                </a:solidFill>
                <a:latin typeface="+mn-lt"/>
              </a:rPr>
              <a:t>It's what we believe that we are headed back to.</a:t>
            </a:r>
            <a:r>
              <a:rPr lang="en-US" sz="3200" dirty="0" smtClean="0">
                <a:latin typeface="+mn-lt"/>
              </a:rPr>
              <a:t> We are going back to that spot, that place.</a:t>
            </a:r>
            <a:endParaRPr lang="en-US" sz="3200" dirty="0">
              <a:latin typeface="+mn-lt"/>
            </a:endParaRPr>
          </a:p>
        </p:txBody>
      </p:sp>
      <p:sp>
        <p:nvSpPr>
          <p:cNvPr id="3" name="Footer Placeholder 2"/>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1469588288"/>
      </p:ext>
    </p:extLst>
  </p:cSld>
  <p:clrMapOvr>
    <a:masterClrMapping/>
  </p:clrMapOvr>
  <p:transition spd="med">
    <p:pul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5878532"/>
          </a:xfrm>
          <a:prstGeom prst="rect">
            <a:avLst/>
          </a:prstGeom>
          <a:solidFill>
            <a:schemeClr val="bg2">
              <a:alpha val="82000"/>
            </a:schemeClr>
          </a:solidFill>
        </p:spPr>
        <p:txBody>
          <a:bodyPr wrap="square">
            <a:spAutoFit/>
          </a:bodyPr>
          <a:lstStyle/>
          <a:p>
            <a:r>
              <a:rPr lang="en-US" sz="4000" b="1" dirty="0" smtClean="0">
                <a:latin typeface="Cambria" pitchFamily="18" charset="0"/>
              </a:rPr>
              <a:t>7 Church Ages</a:t>
            </a:r>
          </a:p>
          <a:p>
            <a:r>
              <a:rPr lang="en-US" sz="2800" dirty="0">
                <a:latin typeface="Cambria" pitchFamily="18" charset="0"/>
              </a:rPr>
              <a:t>	</a:t>
            </a:r>
            <a:r>
              <a:rPr lang="en-US" sz="2800" dirty="0" smtClean="0">
                <a:latin typeface="Cambria" pitchFamily="18" charset="0"/>
              </a:rPr>
              <a:t>She </a:t>
            </a:r>
            <a:r>
              <a:rPr lang="en-US" sz="2800" dirty="0">
                <a:latin typeface="Cambria" pitchFamily="18" charset="0"/>
              </a:rPr>
              <a:t>allowed ONE WORD to be changed and right then Satan had her. And what did that tree produce? </a:t>
            </a:r>
            <a:r>
              <a:rPr lang="en-US" sz="2800" dirty="0">
                <a:solidFill>
                  <a:srgbClr val="FFFF00"/>
                </a:solidFill>
                <a:latin typeface="Cambria" pitchFamily="18" charset="0"/>
              </a:rPr>
              <a:t>The Tree of Knowledge produced death</a:t>
            </a:r>
            <a:r>
              <a:rPr lang="en-US" sz="2800" dirty="0">
                <a:latin typeface="Cambria" pitchFamily="18" charset="0"/>
              </a:rPr>
              <a:t>. Cain killed his brother, Abel. The wicked killed the righteous. It set a pattern. </a:t>
            </a:r>
            <a:r>
              <a:rPr lang="en-US" sz="2800" dirty="0" smtClean="0">
                <a:latin typeface="Cambria" pitchFamily="18" charset="0"/>
              </a:rPr>
              <a:t>But </a:t>
            </a:r>
            <a:r>
              <a:rPr lang="en-US" sz="2800" dirty="0">
                <a:latin typeface="Cambria" pitchFamily="18" charset="0"/>
              </a:rPr>
              <a:t>they are religious. They believe in God. They are like their father, the devil, and their ancestor, Cain. </a:t>
            </a:r>
            <a:r>
              <a:rPr lang="en-US" sz="2800" dirty="0" smtClean="0">
                <a:latin typeface="Cambria" pitchFamily="18" charset="0"/>
              </a:rPr>
              <a:t>Both </a:t>
            </a:r>
            <a:r>
              <a:rPr lang="en-US" sz="2800" dirty="0">
                <a:latin typeface="Cambria" pitchFamily="18" charset="0"/>
              </a:rPr>
              <a:t>of them believed in God. </a:t>
            </a:r>
            <a:endParaRPr lang="en-US" sz="2800" dirty="0" smtClean="0">
              <a:latin typeface="Cambria" pitchFamily="18" charset="0"/>
            </a:endParaRPr>
          </a:p>
          <a:p>
            <a:r>
              <a:rPr lang="en-US" sz="2800" dirty="0" smtClean="0">
                <a:latin typeface="Cambria" pitchFamily="18" charset="0"/>
              </a:rPr>
              <a:t>	They </a:t>
            </a:r>
            <a:r>
              <a:rPr lang="en-US" sz="2800" dirty="0">
                <a:latin typeface="Cambria" pitchFamily="18" charset="0"/>
              </a:rPr>
              <a:t>go to church. They mingle with the righteous as do tares mingle with the </a:t>
            </a:r>
            <a:r>
              <a:rPr lang="en-US" sz="2800" dirty="0" smtClean="0">
                <a:latin typeface="Cambria" pitchFamily="18" charset="0"/>
              </a:rPr>
              <a:t>wheat… They </a:t>
            </a:r>
            <a:r>
              <a:rPr lang="en-US" sz="2800" dirty="0">
                <a:latin typeface="Cambria" pitchFamily="18" charset="0"/>
              </a:rPr>
              <a:t>spread their poison in every effort to destroy the seed of God even as Cain killed Abel. </a:t>
            </a:r>
            <a:endParaRPr lang="en-US" sz="2800" dirty="0" smtClean="0">
              <a:latin typeface="Cambria" pitchFamily="18" charset="0"/>
            </a:endParaRPr>
          </a:p>
          <a:p>
            <a:endParaRPr lang="en-US" sz="2800" dirty="0">
              <a:latin typeface="Cambria" pitchFamily="18" charset="0"/>
            </a:endParaRPr>
          </a:p>
        </p:txBody>
      </p:sp>
      <p:sp>
        <p:nvSpPr>
          <p:cNvPr id="3" name="Date Placeholder 2"/>
          <p:cNvSpPr>
            <a:spLocks noGrp="1"/>
          </p:cNvSpPr>
          <p:nvPr>
            <p:ph type="dt" sz="half" idx="10"/>
          </p:nvPr>
        </p:nvSpPr>
        <p:spPr/>
        <p:txBody>
          <a:bodyPr/>
          <a:lstStyle/>
          <a:p>
            <a:pPr>
              <a:defRPr/>
            </a:pPr>
            <a:r>
              <a:rPr lang="en-US" smtClean="0"/>
              <a:t>10-15-2017</a:t>
            </a:r>
            <a:endParaRPr lang="en-US"/>
          </a:p>
        </p:txBody>
      </p:sp>
      <p:sp>
        <p:nvSpPr>
          <p:cNvPr id="4" name="Slide Number Placeholder 3"/>
          <p:cNvSpPr>
            <a:spLocks noGrp="1"/>
          </p:cNvSpPr>
          <p:nvPr>
            <p:ph type="sldNum" sz="quarter" idx="12"/>
          </p:nvPr>
        </p:nvSpPr>
        <p:spPr/>
        <p:txBody>
          <a:bodyPr/>
          <a:lstStyle/>
          <a:p>
            <a:pPr>
              <a:defRPr/>
            </a:pPr>
            <a:fld id="{B0762245-CA63-4B66-B5E1-135430EC4D8B}" type="slidenum">
              <a:rPr lang="en-US" smtClean="0"/>
              <a:pPr>
                <a:defRPr/>
              </a:pPr>
              <a:t>78</a:t>
            </a:fld>
            <a:endParaRPr lang="en-US"/>
          </a:p>
        </p:txBody>
      </p:sp>
      <p:sp>
        <p:nvSpPr>
          <p:cNvPr id="5" name="Footer Placeholder 4"/>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1222382439"/>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316662" cy="1143000"/>
          </a:xfrm>
        </p:spPr>
        <p:txBody>
          <a:bodyPr/>
          <a:lstStyle/>
          <a:p>
            <a:pPr fontAlgn="auto">
              <a:spcAft>
                <a:spcPts val="0"/>
              </a:spcAft>
              <a:defRPr/>
            </a:pPr>
            <a:r>
              <a:rPr lang="en-US" sz="6000" dirty="0" smtClean="0">
                <a:latin typeface="+mn-lt"/>
              </a:rPr>
              <a:t>Discussion</a:t>
            </a:r>
            <a:endParaRPr lang="en-US" dirty="0">
              <a:solidFill>
                <a:schemeClr val="accent1">
                  <a:satMod val="150000"/>
                </a:schemeClr>
              </a:solidFill>
              <a:latin typeface="+mn-lt"/>
            </a:endParaRPr>
          </a:p>
        </p:txBody>
      </p:sp>
      <p:sp>
        <p:nvSpPr>
          <p:cNvPr id="3" name="Content Placeholder 2"/>
          <p:cNvSpPr>
            <a:spLocks noGrp="1"/>
          </p:cNvSpPr>
          <p:nvPr>
            <p:ph idx="1"/>
          </p:nvPr>
        </p:nvSpPr>
        <p:spPr>
          <a:xfrm>
            <a:off x="2200922" y="1600200"/>
            <a:ext cx="6810375" cy="4144963"/>
          </a:xfrm>
        </p:spPr>
        <p:txBody>
          <a:bodyPr/>
          <a:lstStyle/>
          <a:p>
            <a:r>
              <a:rPr lang="en-US" sz="4400" b="1" dirty="0" smtClean="0"/>
              <a:t>Gen. 6:1-2</a:t>
            </a:r>
            <a:r>
              <a:rPr lang="en-US" sz="4400" b="1" dirty="0"/>
              <a:t> </a:t>
            </a:r>
            <a:endParaRPr lang="en-US" sz="4400" b="1" dirty="0" smtClean="0"/>
          </a:p>
          <a:p>
            <a:r>
              <a:rPr lang="en-US" sz="2800" i="1" dirty="0" smtClean="0"/>
              <a:t>And </a:t>
            </a:r>
            <a:r>
              <a:rPr lang="en-US" sz="2800" i="1" dirty="0"/>
              <a:t>it came to pass, when men began to multiply on the face of the earth, and daughters were born unto </a:t>
            </a:r>
            <a:r>
              <a:rPr lang="en-US" sz="2800" i="1" dirty="0" smtClean="0"/>
              <a:t>them, </a:t>
            </a:r>
            <a:r>
              <a:rPr lang="en-US" sz="2800" b="1" i="1" baseline="30000" dirty="0" smtClean="0"/>
              <a:t>2</a:t>
            </a:r>
            <a:r>
              <a:rPr lang="en-US" sz="2800" b="1" i="1" baseline="30000" dirty="0"/>
              <a:t> </a:t>
            </a:r>
            <a:r>
              <a:rPr lang="en-US" sz="2800" i="1" dirty="0"/>
              <a:t>That the sons of God saw the daughters of men that they were fair; and they took them wives of all which they chose</a:t>
            </a:r>
            <a:r>
              <a:rPr lang="en-US" sz="2800" i="1" dirty="0" smtClean="0"/>
              <a:t>.</a:t>
            </a:r>
            <a:endParaRPr lang="en-US" sz="2800" i="1" dirty="0"/>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083A43BA-9829-40B5-8F48-408C310E9FDF}"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extLst>
      <p:ext uri="{BB962C8B-B14F-4D97-AF65-F5344CB8AC3E}">
        <p14:creationId xmlns:p14="http://schemas.microsoft.com/office/powerpoint/2010/main" val="114710940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316662" cy="1143000"/>
          </a:xfrm>
        </p:spPr>
        <p:txBody>
          <a:bodyPr/>
          <a:lstStyle/>
          <a:p>
            <a:pPr fontAlgn="auto">
              <a:spcAft>
                <a:spcPts val="0"/>
              </a:spcAft>
              <a:defRPr/>
            </a:pPr>
            <a:r>
              <a:rPr lang="en-US" sz="6000" dirty="0" smtClean="0">
                <a:latin typeface="+mn-lt"/>
              </a:rPr>
              <a:t>Absolute</a:t>
            </a:r>
            <a:endParaRPr lang="en-US" sz="6000" dirty="0">
              <a:latin typeface="+mn-lt"/>
            </a:endParaRPr>
          </a:p>
        </p:txBody>
      </p:sp>
      <p:sp>
        <p:nvSpPr>
          <p:cNvPr id="3" name="Content Placeholder 2"/>
          <p:cNvSpPr>
            <a:spLocks noGrp="1"/>
          </p:cNvSpPr>
          <p:nvPr>
            <p:ph idx="1"/>
          </p:nvPr>
        </p:nvSpPr>
        <p:spPr>
          <a:xfrm>
            <a:off x="304800" y="1533525"/>
            <a:ext cx="8382000" cy="4625975"/>
          </a:xfrm>
          <a:solidFill>
            <a:schemeClr val="bg2">
              <a:lumMod val="95000"/>
              <a:lumOff val="5000"/>
              <a:alpha val="78000"/>
            </a:schemeClr>
          </a:solidFill>
        </p:spPr>
        <p:txBody>
          <a:bodyPr rtlCol="0">
            <a:normAutofit/>
          </a:bodyPr>
          <a:lstStyle/>
          <a:p>
            <a:pPr marL="438912" indent="-320040" fontAlgn="auto">
              <a:spcBef>
                <a:spcPts val="0"/>
              </a:spcBef>
              <a:spcAft>
                <a:spcPts val="0"/>
              </a:spcAft>
              <a:buFont typeface="Wingdings 2"/>
              <a:buNone/>
              <a:defRPr/>
            </a:pPr>
            <a:r>
              <a:rPr lang="en-US" sz="2800" b="1" dirty="0" smtClean="0"/>
              <a:t>GALATIANS 1:8</a:t>
            </a:r>
          </a:p>
          <a:p>
            <a:pPr marL="438912" indent="-320040" fontAlgn="auto">
              <a:spcBef>
                <a:spcPts val="0"/>
              </a:spcBef>
              <a:spcAft>
                <a:spcPts val="0"/>
              </a:spcAft>
              <a:buFont typeface="Wingdings 2"/>
              <a:buChar char=""/>
              <a:defRPr/>
            </a:pPr>
            <a:r>
              <a:rPr lang="en-US" i="1" dirty="0" smtClean="0"/>
              <a:t>     But though we, or an angel from heaven, preach any other gospel unto you than that which we have preached unto you, let him be accursed. </a:t>
            </a:r>
          </a:p>
          <a:p>
            <a:pPr marL="438912" indent="-320040" fontAlgn="auto">
              <a:spcBef>
                <a:spcPts val="0"/>
              </a:spcBef>
              <a:spcAft>
                <a:spcPts val="0"/>
              </a:spcAft>
              <a:buFont typeface="Wingdings 2"/>
              <a:buChar char=""/>
              <a:defRPr/>
            </a:pPr>
            <a:endParaRPr lang="en-US" b="1" dirty="0" smtClean="0"/>
          </a:p>
          <a:p>
            <a:pPr marL="438912" indent="-320040" fontAlgn="auto">
              <a:spcBef>
                <a:spcPts val="0"/>
              </a:spcBef>
              <a:spcAft>
                <a:spcPts val="0"/>
              </a:spcAft>
              <a:buFont typeface="Wingdings 2"/>
              <a:buChar char=""/>
              <a:defRPr/>
            </a:pPr>
            <a:r>
              <a:rPr lang="en-US" sz="2800" b="1" dirty="0" smtClean="0"/>
              <a:t>REVELATION 22:19</a:t>
            </a:r>
          </a:p>
          <a:p>
            <a:pPr marL="438912" indent="-320040" fontAlgn="auto">
              <a:spcBef>
                <a:spcPts val="0"/>
              </a:spcBef>
              <a:spcAft>
                <a:spcPts val="0"/>
              </a:spcAft>
              <a:buFont typeface="Wingdings 2"/>
              <a:buNone/>
              <a:defRPr/>
            </a:pPr>
            <a:r>
              <a:rPr lang="en-US" b="1" dirty="0" smtClean="0"/>
              <a:t>     	</a:t>
            </a:r>
            <a:r>
              <a:rPr lang="en-US" i="1" dirty="0" smtClean="0"/>
              <a:t> And if any man shall take away from the words of the book of this prophecy, God shall take away his part out of the book of life, and out of the holy city, and from the things which are written in this book. </a:t>
            </a:r>
            <a:endParaRPr lang="en-US" i="1" dirty="0"/>
          </a:p>
        </p:txBody>
      </p:sp>
      <p:sp>
        <p:nvSpPr>
          <p:cNvPr id="4" name="Date Placeholder 3"/>
          <p:cNvSpPr>
            <a:spLocks noGrp="1"/>
          </p:cNvSpPr>
          <p:nvPr>
            <p:ph type="dt" sz="half" idx="10"/>
          </p:nvPr>
        </p:nvSpPr>
        <p:spPr/>
        <p:txBody>
          <a:bodyPr/>
          <a:lstStyle/>
          <a:p>
            <a:pPr>
              <a:defRPr/>
            </a:pPr>
            <a:r>
              <a:rPr lang="en-US" smtClean="0"/>
              <a:t>10-15-2017</a:t>
            </a:r>
            <a:endParaRPr lang="en-US"/>
          </a:p>
        </p:txBody>
      </p:sp>
      <p:sp>
        <p:nvSpPr>
          <p:cNvPr id="5" name="Slide Number Placeholder 4"/>
          <p:cNvSpPr>
            <a:spLocks noGrp="1"/>
          </p:cNvSpPr>
          <p:nvPr>
            <p:ph type="sldNum" sz="quarter" idx="12"/>
          </p:nvPr>
        </p:nvSpPr>
        <p:spPr/>
        <p:txBody>
          <a:bodyPr/>
          <a:lstStyle/>
          <a:p>
            <a:pPr>
              <a:defRPr/>
            </a:pPr>
            <a:fld id="{083A43BA-9829-40B5-8F48-408C310E9FDF}"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smtClean="0"/>
              <a:t>What Do We Believe 7</a:t>
            </a: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Bible">
  <a:themeElements>
    <a:clrScheme name="Office Theme 2">
      <a:dk1>
        <a:srgbClr val="000000"/>
      </a:dk1>
      <a:lt1>
        <a:srgbClr val="FFFFFF"/>
      </a:lt1>
      <a:dk2>
        <a:srgbClr val="42140F"/>
      </a:dk2>
      <a:lt2>
        <a:srgbClr val="FFFFFF"/>
      </a:lt2>
      <a:accent1>
        <a:srgbClr val="DE6F7A"/>
      </a:accent1>
      <a:accent2>
        <a:srgbClr val="E3976B"/>
      </a:accent2>
      <a:accent3>
        <a:srgbClr val="B0AAAA"/>
      </a:accent3>
      <a:accent4>
        <a:srgbClr val="DADADA"/>
      </a:accent4>
      <a:accent5>
        <a:srgbClr val="ECBBBE"/>
      </a:accent5>
      <a:accent6>
        <a:srgbClr val="CE8860"/>
      </a:accent6>
      <a:hlink>
        <a:srgbClr val="EFC3DF"/>
      </a:hlink>
      <a:folHlink>
        <a:srgbClr val="F0CBB7"/>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42140F"/>
        </a:dk2>
        <a:lt2>
          <a:srgbClr val="FFFFFF"/>
        </a:lt2>
        <a:accent1>
          <a:srgbClr val="95222D"/>
        </a:accent1>
        <a:accent2>
          <a:srgbClr val="DE6F7A"/>
        </a:accent2>
        <a:accent3>
          <a:srgbClr val="B0AAAA"/>
        </a:accent3>
        <a:accent4>
          <a:srgbClr val="DADADA"/>
        </a:accent4>
        <a:accent5>
          <a:srgbClr val="C8ABAD"/>
        </a:accent5>
        <a:accent6>
          <a:srgbClr val="C9646E"/>
        </a:accent6>
        <a:hlink>
          <a:srgbClr val="D59095"/>
        </a:hlink>
        <a:folHlink>
          <a:srgbClr val="F5D6D8"/>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42140F"/>
        </a:dk2>
        <a:lt2>
          <a:srgbClr val="FFFFFF"/>
        </a:lt2>
        <a:accent1>
          <a:srgbClr val="DE6F7A"/>
        </a:accent1>
        <a:accent2>
          <a:srgbClr val="E3976B"/>
        </a:accent2>
        <a:accent3>
          <a:srgbClr val="B0AAAA"/>
        </a:accent3>
        <a:accent4>
          <a:srgbClr val="DADADA"/>
        </a:accent4>
        <a:accent5>
          <a:srgbClr val="ECBBBE"/>
        </a:accent5>
        <a:accent6>
          <a:srgbClr val="CE8860"/>
        </a:accent6>
        <a:hlink>
          <a:srgbClr val="EFC3DF"/>
        </a:hlink>
        <a:folHlink>
          <a:srgbClr val="F0CBB7"/>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42140F"/>
        </a:dk2>
        <a:lt2>
          <a:srgbClr val="FFFFFF"/>
        </a:lt2>
        <a:accent1>
          <a:srgbClr val="DE6F7A"/>
        </a:accent1>
        <a:accent2>
          <a:srgbClr val="73BFDA"/>
        </a:accent2>
        <a:accent3>
          <a:srgbClr val="B0AAAA"/>
        </a:accent3>
        <a:accent4>
          <a:srgbClr val="DADADA"/>
        </a:accent4>
        <a:accent5>
          <a:srgbClr val="ECBBBE"/>
        </a:accent5>
        <a:accent6>
          <a:srgbClr val="68ADC5"/>
        </a:accent6>
        <a:hlink>
          <a:srgbClr val="CBE06E"/>
        </a:hlink>
        <a:folHlink>
          <a:srgbClr val="F1CEE5"/>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42140F"/>
        </a:dk2>
        <a:lt2>
          <a:srgbClr val="FFFFFF"/>
        </a:lt2>
        <a:accent1>
          <a:srgbClr val="DE6F7A"/>
        </a:accent1>
        <a:accent2>
          <a:srgbClr val="7A73DA"/>
        </a:accent2>
        <a:accent3>
          <a:srgbClr val="B0AAAA"/>
        </a:accent3>
        <a:accent4>
          <a:srgbClr val="DADADA"/>
        </a:accent4>
        <a:accent5>
          <a:srgbClr val="ECBBBE"/>
        </a:accent5>
        <a:accent6>
          <a:srgbClr val="6E68C5"/>
        </a:accent6>
        <a:hlink>
          <a:srgbClr val="E9D586"/>
        </a:hlink>
        <a:folHlink>
          <a:srgbClr val="B4E59E"/>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95222D"/>
        </a:accent1>
        <a:accent2>
          <a:srgbClr val="DE6F7A"/>
        </a:accent2>
        <a:accent3>
          <a:srgbClr val="FFFFFF"/>
        </a:accent3>
        <a:accent4>
          <a:srgbClr val="000000"/>
        </a:accent4>
        <a:accent5>
          <a:srgbClr val="C8ABAD"/>
        </a:accent5>
        <a:accent6>
          <a:srgbClr val="C9646E"/>
        </a:accent6>
        <a:hlink>
          <a:srgbClr val="D59095"/>
        </a:hlink>
        <a:folHlink>
          <a:srgbClr val="F5D6D8"/>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DE6F7A"/>
        </a:accent1>
        <a:accent2>
          <a:srgbClr val="E3976B"/>
        </a:accent2>
        <a:accent3>
          <a:srgbClr val="FFFFFF"/>
        </a:accent3>
        <a:accent4>
          <a:srgbClr val="000000"/>
        </a:accent4>
        <a:accent5>
          <a:srgbClr val="ECBBBE"/>
        </a:accent5>
        <a:accent6>
          <a:srgbClr val="CE8860"/>
        </a:accent6>
        <a:hlink>
          <a:srgbClr val="EFC3DF"/>
        </a:hlink>
        <a:folHlink>
          <a:srgbClr val="F0CBB7"/>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DE6F7A"/>
        </a:accent1>
        <a:accent2>
          <a:srgbClr val="73BFDA"/>
        </a:accent2>
        <a:accent3>
          <a:srgbClr val="FFFFFF"/>
        </a:accent3>
        <a:accent4>
          <a:srgbClr val="000000"/>
        </a:accent4>
        <a:accent5>
          <a:srgbClr val="ECBBBE"/>
        </a:accent5>
        <a:accent6>
          <a:srgbClr val="68ADC5"/>
        </a:accent6>
        <a:hlink>
          <a:srgbClr val="CBE06E"/>
        </a:hlink>
        <a:folHlink>
          <a:srgbClr val="F1CEE5"/>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DE6F7A"/>
        </a:accent1>
        <a:accent2>
          <a:srgbClr val="7A73DA"/>
        </a:accent2>
        <a:accent3>
          <a:srgbClr val="FFFFFF"/>
        </a:accent3>
        <a:accent4>
          <a:srgbClr val="000000"/>
        </a:accent4>
        <a:accent5>
          <a:srgbClr val="ECBBBE"/>
        </a:accent5>
        <a:accent6>
          <a:srgbClr val="6E68C5"/>
        </a:accent6>
        <a:hlink>
          <a:srgbClr val="E9D586"/>
        </a:hlink>
        <a:folHlink>
          <a:srgbClr val="B4E59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Bible</Template>
  <TotalTime>4519</TotalTime>
  <Words>2480</Words>
  <Application>Microsoft Macintosh PowerPoint</Application>
  <PresentationFormat>On-screen Show (4:3)</PresentationFormat>
  <Paragraphs>480</Paragraphs>
  <Slides>78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78</vt:i4>
      </vt:variant>
    </vt:vector>
  </HeadingPairs>
  <TitlesOfParts>
    <vt:vector size="88" baseType="lpstr">
      <vt:lpstr>Albertus Extra Bold</vt:lpstr>
      <vt:lpstr>BibliaLS</vt:lpstr>
      <vt:lpstr>Calibri</vt:lpstr>
      <vt:lpstr>Cambria</vt:lpstr>
      <vt:lpstr>Corbel</vt:lpstr>
      <vt:lpstr>Mangal</vt:lpstr>
      <vt:lpstr>Times New Roman</vt:lpstr>
      <vt:lpstr>Wingdings 2</vt:lpstr>
      <vt:lpstr>Arial</vt:lpstr>
      <vt:lpstr>Bible</vt:lpstr>
      <vt:lpstr>What Do We Believe 7 The Fall of Adam &amp; Eve</vt:lpstr>
      <vt:lpstr>Birthdays &amp; Anniversaries</vt:lpstr>
      <vt:lpstr>PowerPoint Presentation</vt:lpstr>
      <vt:lpstr>PowerPoint Presentation</vt:lpstr>
      <vt:lpstr>PowerPoint Presentation</vt:lpstr>
      <vt:lpstr>PowerPoint Presentation</vt:lpstr>
      <vt:lpstr>Discussion </vt:lpstr>
      <vt:lpstr>Discussion</vt:lpstr>
      <vt:lpstr>Absolute</vt:lpstr>
      <vt:lpstr>Absolute</vt:lpstr>
      <vt:lpstr>Discussion</vt:lpstr>
      <vt:lpstr>PowerPoint Presentation</vt:lpstr>
      <vt:lpstr>PowerPoint Presentation</vt:lpstr>
      <vt:lpstr>A “Chaste” Bride for Christ</vt:lpstr>
      <vt:lpstr>The Fall</vt:lpstr>
      <vt:lpstr>PowerPoint Presentation</vt:lpstr>
      <vt:lpstr>Satan was in Eden</vt:lpstr>
      <vt:lpstr>Eve the Mother of All Living</vt:lpstr>
      <vt:lpstr>Cain &amp; Abel</vt:lpstr>
      <vt:lpstr>Cain, Abel &amp; Seth</vt:lpstr>
      <vt:lpstr>PowerPoint Presentation</vt:lpstr>
      <vt:lpstr>Genesis 5:  The Genealogy of Enoch. </vt:lpstr>
      <vt:lpstr>PowerPoint Presentation</vt:lpstr>
      <vt:lpstr>Cain, Abel &amp; Seth</vt:lpstr>
      <vt:lpstr>The Question of Cain</vt:lpstr>
      <vt:lpstr>“You are of Your Father, the Devil”</vt:lpstr>
      <vt:lpstr>PowerPoint Presentation</vt:lpstr>
      <vt:lpstr>Two Trees in Eden </vt:lpstr>
      <vt:lpstr>PowerPoint Presentation</vt:lpstr>
      <vt:lpstr>Symbols </vt:lpstr>
      <vt:lpstr>Symbols</vt:lpstr>
      <vt:lpstr>PowerPoint Presentation</vt:lpstr>
      <vt:lpstr>John the Baptist</vt:lpstr>
      <vt:lpstr>PowerPoint Presentation</vt:lpstr>
      <vt:lpstr>PowerPoint Presentation</vt:lpstr>
      <vt:lpstr>PowerPoint Presentation</vt:lpstr>
      <vt:lpstr>PowerPoint Presentation</vt:lpstr>
      <vt:lpstr>PowerPoint Presentation</vt:lpstr>
      <vt:lpstr>Jesus Christ: The Source of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Problem in Eden (2)</vt:lpstr>
      <vt:lpstr>The Virgin Birth</vt:lpstr>
      <vt:lpstr>PowerPoint Presentation</vt:lpstr>
      <vt:lpstr>PowerPoint Presentation</vt:lpstr>
      <vt:lpstr>PowerPoint Presentation</vt:lpstr>
      <vt:lpstr>PowerPoint Presentation</vt:lpstr>
      <vt:lpstr>The New Birth</vt:lpstr>
      <vt:lpstr>PowerPoint Presentation</vt:lpstr>
      <vt:lpstr>PowerPoint Presentation</vt:lpstr>
      <vt:lpstr>PowerPoint Presentation</vt:lpstr>
      <vt:lpstr>PowerPoint Presentation</vt:lpstr>
      <vt:lpstr>PowerPoint Presentation</vt:lpstr>
      <vt:lpstr>The New Birth</vt:lpstr>
      <vt:lpstr>Cain’s Wife</vt:lpstr>
      <vt:lpstr>Cain’s Wife</vt:lpstr>
      <vt:lpstr>PowerPoint Presentation</vt:lpstr>
      <vt:lpstr>PowerPoint Presentation</vt:lpstr>
      <vt:lpstr>PowerPoint Presentation</vt:lpstr>
      <vt:lpstr>The Virgin Birth</vt:lpstr>
      <vt:lpstr>PowerPoint Presentation</vt:lpstr>
      <vt:lpstr>PowerPoint Presentation</vt:lpstr>
      <vt:lpstr>Two  Seed Lines</vt:lpstr>
      <vt:lpstr>PowerPoint Presentation</vt:lpstr>
      <vt:lpstr>PowerPoint Presentation</vt:lpstr>
      <vt:lpstr>PowerPoint Presentation</vt:lpstr>
      <vt:lpstr>The Ark</vt:lpstr>
      <vt:lpstr>The Ark</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Fall</dc:title>
  <dc:creator>BARRY COFFEY</dc:creator>
  <cp:lastModifiedBy>Barry Coffey</cp:lastModifiedBy>
  <cp:revision>271</cp:revision>
  <dcterms:created xsi:type="dcterms:W3CDTF">2007-11-01T11:02:49Z</dcterms:created>
  <dcterms:modified xsi:type="dcterms:W3CDTF">2017-10-15T13:39:44Z</dcterms:modified>
</cp:coreProperties>
</file>