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48"/>
  </p:notesMasterIdLst>
  <p:sldIdLst>
    <p:sldId id="256" r:id="rId2"/>
    <p:sldId id="302" r:id="rId3"/>
    <p:sldId id="325" r:id="rId4"/>
    <p:sldId id="324" r:id="rId5"/>
    <p:sldId id="303" r:id="rId6"/>
    <p:sldId id="304" r:id="rId7"/>
    <p:sldId id="310" r:id="rId8"/>
    <p:sldId id="311" r:id="rId9"/>
    <p:sldId id="312" r:id="rId10"/>
    <p:sldId id="313" r:id="rId11"/>
    <p:sldId id="261" r:id="rId12"/>
    <p:sldId id="292" r:id="rId13"/>
    <p:sldId id="296" r:id="rId14"/>
    <p:sldId id="301" r:id="rId15"/>
    <p:sldId id="319" r:id="rId16"/>
    <p:sldId id="320" r:id="rId17"/>
    <p:sldId id="322" r:id="rId18"/>
    <p:sldId id="323" r:id="rId19"/>
    <p:sldId id="259" r:id="rId20"/>
    <p:sldId id="260" r:id="rId21"/>
    <p:sldId id="305" r:id="rId22"/>
    <p:sldId id="300" r:id="rId23"/>
    <p:sldId id="306" r:id="rId24"/>
    <p:sldId id="314" r:id="rId25"/>
    <p:sldId id="317" r:id="rId26"/>
    <p:sldId id="318" r:id="rId27"/>
    <p:sldId id="316" r:id="rId28"/>
    <p:sldId id="258" r:id="rId29"/>
    <p:sldId id="262" r:id="rId30"/>
    <p:sldId id="266" r:id="rId31"/>
    <p:sldId id="267" r:id="rId32"/>
    <p:sldId id="268" r:id="rId33"/>
    <p:sldId id="307" r:id="rId34"/>
    <p:sldId id="269" r:id="rId35"/>
    <p:sldId id="270" r:id="rId36"/>
    <p:sldId id="272" r:id="rId37"/>
    <p:sldId id="273" r:id="rId38"/>
    <p:sldId id="274" r:id="rId39"/>
    <p:sldId id="279" r:id="rId40"/>
    <p:sldId id="289" r:id="rId41"/>
    <p:sldId id="280" r:id="rId42"/>
    <p:sldId id="309" r:id="rId43"/>
    <p:sldId id="290" r:id="rId44"/>
    <p:sldId id="297"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94" autoAdjust="0"/>
    <p:restoredTop sz="94654"/>
  </p:normalViewPr>
  <p:slideViewPr>
    <p:cSldViewPr>
      <p:cViewPr varScale="1">
        <p:scale>
          <a:sx n="121" d="100"/>
          <a:sy n="121" d="100"/>
        </p:scale>
        <p:origin x="176"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6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52A6A-7A45-4296-BA6E-1E087E11BA26}" type="datetimeFigureOut">
              <a:rPr lang="en-US" smtClean="0"/>
              <a:t>8/6/17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583F3-08A7-493C-9DAB-21A918BC72DA}" type="slidenum">
              <a:rPr lang="en-US" smtClean="0"/>
              <a:t>‹#›</a:t>
            </a:fld>
            <a:endParaRPr lang="en-US"/>
          </a:p>
        </p:txBody>
      </p:sp>
    </p:spTree>
    <p:extLst>
      <p:ext uri="{BB962C8B-B14F-4D97-AF65-F5344CB8AC3E}">
        <p14:creationId xmlns:p14="http://schemas.microsoft.com/office/powerpoint/2010/main" val="50624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583F3-08A7-493C-9DAB-21A918BC72DA}" type="slidenum">
              <a:rPr lang="en-US" smtClean="0"/>
              <a:t>1</a:t>
            </a:fld>
            <a:endParaRPr lang="en-US"/>
          </a:p>
        </p:txBody>
      </p:sp>
    </p:spTree>
    <p:extLst>
      <p:ext uri="{BB962C8B-B14F-4D97-AF65-F5344CB8AC3E}">
        <p14:creationId xmlns:p14="http://schemas.microsoft.com/office/powerpoint/2010/main" val="306503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583F3-08A7-493C-9DAB-21A918BC72DA}" type="slidenum">
              <a:rPr lang="en-US" smtClean="0"/>
              <a:t>11</a:t>
            </a:fld>
            <a:endParaRPr lang="en-US"/>
          </a:p>
        </p:txBody>
      </p:sp>
    </p:spTree>
    <p:extLst>
      <p:ext uri="{BB962C8B-B14F-4D97-AF65-F5344CB8AC3E}">
        <p14:creationId xmlns:p14="http://schemas.microsoft.com/office/powerpoint/2010/main" val="336395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583F3-08A7-493C-9DAB-21A918BC72DA}" type="slidenum">
              <a:rPr lang="en-US" smtClean="0"/>
              <a:t>24</a:t>
            </a:fld>
            <a:endParaRPr lang="en-US"/>
          </a:p>
        </p:txBody>
      </p:sp>
    </p:spTree>
    <p:extLst>
      <p:ext uri="{BB962C8B-B14F-4D97-AF65-F5344CB8AC3E}">
        <p14:creationId xmlns:p14="http://schemas.microsoft.com/office/powerpoint/2010/main" val="12490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620197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333930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988690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929445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186188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08/06/2017</a:t>
            </a:r>
            <a:endParaRPr lang="en-US"/>
          </a:p>
        </p:txBody>
      </p:sp>
      <p:sp>
        <p:nvSpPr>
          <p:cNvPr id="6" name="Footer Placeholder 5"/>
          <p:cNvSpPr>
            <a:spLocks noGrp="1"/>
          </p:cNvSpPr>
          <p:nvPr>
            <p:ph type="ftr" sz="quarter" idx="11"/>
          </p:nvPr>
        </p:nvSpPr>
        <p:spPr/>
        <p:txBody>
          <a:bodyPr/>
          <a:lstStyle/>
          <a:p>
            <a:r>
              <a:rPr lang="en-US" smtClean="0"/>
              <a:t>The Final Voice</a:t>
            </a:r>
            <a:endParaRPr lang="en-US"/>
          </a:p>
        </p:txBody>
      </p:sp>
      <p:sp>
        <p:nvSpPr>
          <p:cNvPr id="7" name="Slide Number Placeholder 6"/>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175642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08/06/2017</a:t>
            </a:r>
            <a:endParaRPr lang="en-US"/>
          </a:p>
        </p:txBody>
      </p:sp>
      <p:sp>
        <p:nvSpPr>
          <p:cNvPr id="8" name="Footer Placeholder 7"/>
          <p:cNvSpPr>
            <a:spLocks noGrp="1"/>
          </p:cNvSpPr>
          <p:nvPr>
            <p:ph type="ftr" sz="quarter" idx="11"/>
          </p:nvPr>
        </p:nvSpPr>
        <p:spPr/>
        <p:txBody>
          <a:bodyPr/>
          <a:lstStyle/>
          <a:p>
            <a:r>
              <a:rPr lang="en-US" smtClean="0"/>
              <a:t>The Final Voice</a:t>
            </a:r>
            <a:endParaRPr lang="en-US"/>
          </a:p>
        </p:txBody>
      </p:sp>
      <p:sp>
        <p:nvSpPr>
          <p:cNvPr id="9" name="Slide Number Placeholder 8"/>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31906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08/06/2017</a:t>
            </a:r>
            <a:endParaRPr lang="en-US"/>
          </a:p>
        </p:txBody>
      </p:sp>
      <p:sp>
        <p:nvSpPr>
          <p:cNvPr id="4" name="Footer Placeholder 3"/>
          <p:cNvSpPr>
            <a:spLocks noGrp="1"/>
          </p:cNvSpPr>
          <p:nvPr>
            <p:ph type="ftr" sz="quarter" idx="11"/>
          </p:nvPr>
        </p:nvSpPr>
        <p:spPr/>
        <p:txBody>
          <a:bodyPr/>
          <a:lstStyle/>
          <a:p>
            <a:r>
              <a:rPr lang="en-US" smtClean="0"/>
              <a:t>The Final Voice</a:t>
            </a:r>
            <a:endParaRPr lang="en-US"/>
          </a:p>
        </p:txBody>
      </p:sp>
      <p:sp>
        <p:nvSpPr>
          <p:cNvPr id="5" name="Slide Number Placeholder 4"/>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536193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749766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08/06/2017</a:t>
            </a:r>
            <a:endParaRPr lang="en-US"/>
          </a:p>
        </p:txBody>
      </p:sp>
      <p:sp>
        <p:nvSpPr>
          <p:cNvPr id="6" name="Footer Placeholder 5"/>
          <p:cNvSpPr>
            <a:spLocks noGrp="1"/>
          </p:cNvSpPr>
          <p:nvPr>
            <p:ph type="ftr" sz="quarter" idx="11"/>
          </p:nvPr>
        </p:nvSpPr>
        <p:spPr/>
        <p:txBody>
          <a:bodyPr/>
          <a:lstStyle/>
          <a:p>
            <a:r>
              <a:rPr lang="en-US" smtClean="0"/>
              <a:t>The Final Voice</a:t>
            </a:r>
            <a:endParaRPr lang="en-US"/>
          </a:p>
        </p:txBody>
      </p:sp>
      <p:sp>
        <p:nvSpPr>
          <p:cNvPr id="7" name="Slide Number Placeholder 6"/>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692470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08/06/2017</a:t>
            </a:r>
            <a:endParaRPr lang="en-US"/>
          </a:p>
        </p:txBody>
      </p:sp>
      <p:sp>
        <p:nvSpPr>
          <p:cNvPr id="6" name="Footer Placeholder 5"/>
          <p:cNvSpPr>
            <a:spLocks noGrp="1"/>
          </p:cNvSpPr>
          <p:nvPr>
            <p:ph type="ftr" sz="quarter" idx="11"/>
          </p:nvPr>
        </p:nvSpPr>
        <p:spPr/>
        <p:txBody>
          <a:bodyPr/>
          <a:lstStyle/>
          <a:p>
            <a:r>
              <a:rPr lang="en-US" smtClean="0"/>
              <a:t>The Final Voice</a:t>
            </a:r>
            <a:endParaRPr lang="en-US"/>
          </a:p>
        </p:txBody>
      </p:sp>
      <p:sp>
        <p:nvSpPr>
          <p:cNvPr id="7" name="Slide Number Placeholder 6"/>
          <p:cNvSpPr>
            <a:spLocks noGrp="1"/>
          </p:cNvSpPr>
          <p:nvPr>
            <p:ph type="sldNum" sz="quarter" idx="12"/>
          </p:nvPr>
        </p:nvSpPr>
        <p:spPr/>
        <p:txBody>
          <a:bodyPr/>
          <a:lstStyle/>
          <a:p>
            <a:fld id="{A0611473-C445-4207-88D9-8B518E6A4FFC}" type="slidenum">
              <a:rPr lang="en-US" smtClean="0"/>
              <a:t>‹#›</a:t>
            </a:fld>
            <a:endParaRPr lang="en-US"/>
          </a:p>
        </p:txBody>
      </p:sp>
    </p:spTree>
    <p:extLst>
      <p:ext uri="{BB962C8B-B14F-4D97-AF65-F5344CB8AC3E}">
        <p14:creationId xmlns:p14="http://schemas.microsoft.com/office/powerpoint/2010/main" val="1129406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08/06/2017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The Final Voice</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611473-C445-4207-88D9-8B518E6A4FFC}" type="slidenum">
              <a:rPr lang="en-US" smtClean="0"/>
              <a:t>‹#›</a:t>
            </a:fld>
            <a:endParaRPr lang="en-US"/>
          </a:p>
        </p:txBody>
      </p:sp>
    </p:spTree>
    <p:extLst>
      <p:ext uri="{BB962C8B-B14F-4D97-AF65-F5344CB8AC3E}">
        <p14:creationId xmlns:p14="http://schemas.microsoft.com/office/powerpoint/2010/main" val="10683483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838200"/>
            <a:ext cx="4648200" cy="2593975"/>
          </a:xfrm>
        </p:spPr>
        <p:txBody>
          <a:bodyPr>
            <a:noAutofit/>
          </a:bodyPr>
          <a:lstStyle/>
          <a:p>
            <a:pPr algn="r"/>
            <a:r>
              <a:rPr lang="en-US" sz="5400" dirty="0">
                <a:solidFill>
                  <a:schemeClr val="bg1"/>
                </a:solidFill>
                <a:latin typeface="Cambria" charset="0"/>
                <a:ea typeface="Cambria" charset="0"/>
                <a:cs typeface="Cambria" charset="0"/>
              </a:rPr>
              <a:t>The </a:t>
            </a:r>
            <a:r>
              <a:rPr lang="en-US" sz="5400" smtClean="0">
                <a:solidFill>
                  <a:schemeClr val="bg1"/>
                </a:solidFill>
                <a:latin typeface="Cambria" charset="0"/>
                <a:ea typeface="Cambria" charset="0"/>
                <a:cs typeface="Cambria" charset="0"/>
              </a:rPr>
              <a:t>Final </a:t>
            </a:r>
            <a:br>
              <a:rPr lang="en-US" sz="5400" smtClean="0">
                <a:solidFill>
                  <a:schemeClr val="bg1"/>
                </a:solidFill>
                <a:latin typeface="Cambria" charset="0"/>
                <a:ea typeface="Cambria" charset="0"/>
                <a:cs typeface="Cambria" charset="0"/>
              </a:rPr>
            </a:br>
            <a:r>
              <a:rPr lang="en-US" sz="5400" smtClean="0">
                <a:solidFill>
                  <a:schemeClr val="bg1"/>
                </a:solidFill>
                <a:latin typeface="Cambria" charset="0"/>
                <a:ea typeface="Cambria" charset="0"/>
                <a:cs typeface="Cambria" charset="0"/>
              </a:rPr>
              <a:t>Voice </a:t>
            </a:r>
            <a:r>
              <a:rPr lang="en-US" sz="5400" dirty="0" smtClean="0">
                <a:solidFill>
                  <a:schemeClr val="bg1"/>
                </a:solidFill>
                <a:latin typeface="Cambria" charset="0"/>
                <a:ea typeface="Cambria" charset="0"/>
                <a:cs typeface="Cambria" charset="0"/>
              </a:rPr>
              <a:t>to </a:t>
            </a:r>
            <a:r>
              <a:rPr lang="en-US" sz="5400" smtClean="0">
                <a:solidFill>
                  <a:schemeClr val="bg1"/>
                </a:solidFill>
                <a:latin typeface="Cambria" charset="0"/>
                <a:ea typeface="Cambria" charset="0"/>
                <a:cs typeface="Cambria" charset="0"/>
              </a:rPr>
              <a:t>the </a:t>
            </a:r>
            <a:br>
              <a:rPr lang="en-US" sz="5400" smtClean="0">
                <a:solidFill>
                  <a:schemeClr val="bg1"/>
                </a:solidFill>
                <a:latin typeface="Cambria" charset="0"/>
                <a:ea typeface="Cambria" charset="0"/>
                <a:cs typeface="Cambria" charset="0"/>
              </a:rPr>
            </a:br>
            <a:r>
              <a:rPr lang="en-US" sz="5400" smtClean="0">
                <a:solidFill>
                  <a:schemeClr val="bg1"/>
                </a:solidFill>
                <a:latin typeface="Cambria" charset="0"/>
                <a:ea typeface="Cambria" charset="0"/>
                <a:cs typeface="Cambria" charset="0"/>
              </a:rPr>
              <a:t>Final </a:t>
            </a:r>
            <a:r>
              <a:rPr lang="en-US" sz="5400" dirty="0" smtClean="0">
                <a:solidFill>
                  <a:schemeClr val="bg1"/>
                </a:solidFill>
                <a:latin typeface="Cambria" charset="0"/>
                <a:ea typeface="Cambria" charset="0"/>
                <a:cs typeface="Cambria" charset="0"/>
              </a:rPr>
              <a:t>Age</a:t>
            </a:r>
            <a:r>
              <a:rPr lang="en-US" sz="4400" dirty="0" smtClean="0">
                <a:solidFill>
                  <a:schemeClr val="bg1"/>
                </a:solidFill>
                <a:latin typeface="Cambria" charset="0"/>
                <a:ea typeface="Cambria" charset="0"/>
                <a:cs typeface="Cambria" charset="0"/>
              </a:rPr>
              <a:t/>
            </a:r>
            <a:br>
              <a:rPr lang="en-US" sz="4400" dirty="0" smtClean="0">
                <a:solidFill>
                  <a:schemeClr val="bg1"/>
                </a:solidFill>
                <a:latin typeface="Cambria" charset="0"/>
                <a:ea typeface="Cambria" charset="0"/>
                <a:cs typeface="Cambria" charset="0"/>
              </a:rPr>
            </a:br>
            <a:r>
              <a:rPr lang="en-US" sz="3600" dirty="0" smtClean="0">
                <a:solidFill>
                  <a:schemeClr val="bg1"/>
                </a:solidFill>
                <a:latin typeface="Cambria" charset="0"/>
                <a:ea typeface="Cambria" charset="0"/>
                <a:cs typeface="Cambria" charset="0"/>
              </a:rPr>
              <a:t>Part 13</a:t>
            </a:r>
            <a:endParaRPr lang="en-US" sz="3600" dirty="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0" y="4572000"/>
            <a:ext cx="4953000" cy="1600200"/>
          </a:xfrm>
        </p:spPr>
        <p:txBody>
          <a:bodyPr>
            <a:noAutofit/>
          </a:bodyPr>
          <a:lstStyle/>
          <a:p>
            <a:pPr algn="r"/>
            <a:r>
              <a:rPr lang="en-US" sz="2800" b="1" dirty="0">
                <a:solidFill>
                  <a:schemeClr val="bg1"/>
                </a:solidFill>
                <a:latin typeface="Cambria" charset="0"/>
                <a:ea typeface="Cambria" charset="0"/>
                <a:cs typeface="Cambria" charset="0"/>
              </a:rPr>
              <a:t>EZEKIEL 2:5</a:t>
            </a:r>
          </a:p>
          <a:p>
            <a:pPr algn="r"/>
            <a:r>
              <a:rPr lang="en-US" sz="2000" i="1" dirty="0" smtClean="0">
                <a:solidFill>
                  <a:schemeClr val="bg1"/>
                </a:solidFill>
                <a:latin typeface="Cambria" charset="0"/>
                <a:ea typeface="Cambria" charset="0"/>
                <a:cs typeface="Cambria" charset="0"/>
              </a:rPr>
              <a:t>And </a:t>
            </a:r>
            <a:r>
              <a:rPr lang="en-US" sz="2000" i="1" dirty="0">
                <a:solidFill>
                  <a:schemeClr val="bg1"/>
                </a:solidFill>
                <a:latin typeface="Cambria" charset="0"/>
                <a:ea typeface="Cambria" charset="0"/>
                <a:cs typeface="Cambria" charset="0"/>
              </a:rPr>
              <a:t>they, whether they will hear, or whether they will forbear, (for they are a rebellious house,) yet shall know that there hath been a prophet among them. </a:t>
            </a:r>
            <a:endParaRPr lang="en-US" sz="2000" dirty="0">
              <a:solidFill>
                <a:schemeClr val="bg1"/>
              </a:solidFill>
              <a:latin typeface="Cambria" charset="0"/>
              <a:ea typeface="Cambria" charset="0"/>
              <a:cs typeface="Cambria"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28600"/>
            <a:ext cx="3810000" cy="496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435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F6A8E5C2-EC0E-43B3-95B8-C07346CBD5DE}" type="slidenum">
              <a:rPr lang="en-US" smtClean="0"/>
              <a:pPr/>
              <a:t>10</a:t>
            </a:fld>
            <a:endParaRPr lang="en-US"/>
          </a:p>
        </p:txBody>
      </p:sp>
      <p:sp>
        <p:nvSpPr>
          <p:cNvPr id="5" name="Rectangle 4"/>
          <p:cNvSpPr/>
          <p:nvPr/>
        </p:nvSpPr>
        <p:spPr>
          <a:xfrm>
            <a:off x="76200" y="152400"/>
            <a:ext cx="8915400" cy="6309420"/>
          </a:xfrm>
          <a:prstGeom prst="rect">
            <a:avLst/>
          </a:prstGeom>
          <a:noFill/>
        </p:spPr>
        <p:txBody>
          <a:bodyPr wrap="square">
            <a:spAutoFit/>
          </a:bodyPr>
          <a:lstStyle/>
          <a:p>
            <a:r>
              <a:rPr lang="en-US" sz="3600" b="1" spc="-150" dirty="0" smtClean="0">
                <a:solidFill>
                  <a:schemeClr val="bg1"/>
                </a:solidFill>
                <a:latin typeface="Cambria" charset="0"/>
                <a:ea typeface="Cambria" charset="0"/>
                <a:cs typeface="Cambria" charset="0"/>
              </a:rPr>
              <a:t>MARK.OF.THE.BEAST &amp; THE.SEAL.OF.GOD.2</a:t>
            </a:r>
            <a:endParaRPr lang="en-US" sz="3600" spc="-150" dirty="0" smtClean="0">
              <a:solidFill>
                <a:schemeClr val="bg1"/>
              </a:solidFill>
              <a:latin typeface="Cambria" charset="0"/>
              <a:ea typeface="Cambria" charset="0"/>
              <a:cs typeface="Cambria" charset="0"/>
            </a:endParaRPr>
          </a:p>
          <a:p>
            <a:r>
              <a:rPr lang="en-US" sz="2800" dirty="0" smtClean="0">
                <a:solidFill>
                  <a:schemeClr val="bg1"/>
                </a:solidFill>
                <a:latin typeface="Cambria" charset="0"/>
                <a:ea typeface="Cambria" charset="0"/>
                <a:cs typeface="Cambria" charset="0"/>
              </a:rPr>
              <a:t>	51 (WWI) stop mysteriously... What did it? </a:t>
            </a:r>
            <a:r>
              <a:rPr lang="en-US" sz="2800" dirty="0" smtClean="0">
                <a:solidFill>
                  <a:srgbClr val="FFFF00"/>
                </a:solidFill>
                <a:latin typeface="Cambria" charset="0"/>
                <a:ea typeface="Cambria" charset="0"/>
                <a:cs typeface="Cambria" charset="0"/>
              </a:rPr>
              <a:t>God's issue went forth to hold it. "</a:t>
            </a:r>
            <a:r>
              <a:rPr lang="en-US" sz="2800" i="1" dirty="0" smtClean="0">
                <a:solidFill>
                  <a:srgbClr val="FFFF00"/>
                </a:solidFill>
                <a:latin typeface="Cambria" charset="0"/>
                <a:ea typeface="Cambria" charset="0"/>
                <a:cs typeface="Cambria" charset="0"/>
              </a:rPr>
              <a:t>Hold the four winds</a:t>
            </a:r>
            <a:r>
              <a:rPr lang="en-US" sz="2800" dirty="0" smtClean="0">
                <a:solidFill>
                  <a:srgbClr val="FFFF00"/>
                </a:solidFill>
                <a:latin typeface="Cambria" charset="0"/>
                <a:ea typeface="Cambria" charset="0"/>
                <a:cs typeface="Cambria" charset="0"/>
              </a:rPr>
              <a:t>." </a:t>
            </a:r>
            <a:r>
              <a:rPr lang="en-US" sz="2800" dirty="0" smtClean="0">
                <a:solidFill>
                  <a:schemeClr val="bg1"/>
                </a:solidFill>
                <a:latin typeface="Cambria" charset="0"/>
                <a:ea typeface="Cambria" charset="0"/>
                <a:cs typeface="Cambria" charset="0"/>
              </a:rPr>
              <a:t>"Winds" means "war and strife." Until we have got Israel back in Palestine again, "</a:t>
            </a:r>
            <a:r>
              <a:rPr lang="en-US" sz="2800" i="1" dirty="0" smtClean="0">
                <a:solidFill>
                  <a:schemeClr val="bg1"/>
                </a:solidFill>
                <a:latin typeface="Cambria" charset="0"/>
                <a:ea typeface="Cambria" charset="0"/>
                <a:cs typeface="Cambria" charset="0"/>
              </a:rPr>
              <a:t>Hold the four winds</a:t>
            </a:r>
            <a:r>
              <a:rPr lang="en-US" sz="2800" dirty="0" smtClean="0">
                <a:solidFill>
                  <a:schemeClr val="bg1"/>
                </a:solidFill>
                <a:latin typeface="Cambria" charset="0"/>
                <a:ea typeface="Cambria" charset="0"/>
                <a:cs typeface="Cambria" charset="0"/>
              </a:rPr>
              <a:t>," and it stopped right there on the eleventh hour...</a:t>
            </a:r>
          </a:p>
          <a:p>
            <a:r>
              <a:rPr lang="en-US" sz="2800" dirty="0" smtClean="0">
                <a:solidFill>
                  <a:schemeClr val="bg1"/>
                </a:solidFill>
                <a:latin typeface="Cambria" charset="0"/>
                <a:ea typeface="Cambria" charset="0"/>
                <a:cs typeface="Cambria" charset="0"/>
              </a:rPr>
              <a:t>	Remember Jesus speaking of the eleventh hour, people…? The eleventh hour people got the same wage the one did that come in the first hour. Then the baptism of the Holy Ghost has to go right back and seal the Jew, like the first one was sealed, that eleventh hour people. </a:t>
            </a:r>
            <a:r>
              <a:rPr lang="en-US" sz="2800" i="1" dirty="0" smtClean="0">
                <a:solidFill>
                  <a:schemeClr val="bg1"/>
                </a:solidFill>
                <a:latin typeface="Cambria" charset="0"/>
                <a:ea typeface="Cambria" charset="0"/>
                <a:cs typeface="Cambria" charset="0"/>
              </a:rPr>
              <a:t>"Hold the four winds; don't let the world be destroyed until we seal the servants of our God in their forehead.“</a:t>
            </a:r>
          </a:p>
          <a:p>
            <a:pPr algn="r"/>
            <a:r>
              <a:rPr lang="en-US" sz="3200" dirty="0">
                <a:solidFill>
                  <a:schemeClr val="bg1"/>
                </a:solidFill>
                <a:latin typeface="Cambria" charset="0"/>
                <a:ea typeface="Cambria" charset="0"/>
                <a:cs typeface="Cambria" charset="0"/>
              </a:rPr>
              <a:t>61-0217</a:t>
            </a:r>
            <a:endParaRPr lang="en-US" sz="2800" i="1"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41182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11</a:t>
            </a:fld>
            <a:endParaRPr lang="en-US"/>
          </a:p>
        </p:txBody>
      </p:sp>
      <p:sp>
        <p:nvSpPr>
          <p:cNvPr id="5" name="Rectangle 4"/>
          <p:cNvSpPr/>
          <p:nvPr/>
        </p:nvSpPr>
        <p:spPr>
          <a:xfrm>
            <a:off x="152400" y="76200"/>
            <a:ext cx="8839200" cy="6001643"/>
          </a:xfrm>
          <a:prstGeom prst="rect">
            <a:avLst/>
          </a:prstGeom>
          <a:noFill/>
        </p:spPr>
        <p:txBody>
          <a:bodyPr wrap="square">
            <a:spAutoFit/>
          </a:bodyPr>
          <a:lstStyle/>
          <a:p>
            <a:r>
              <a:rPr lang="en-US" sz="3200" b="1" dirty="0" smtClean="0">
                <a:solidFill>
                  <a:schemeClr val="bg1"/>
                </a:solidFill>
                <a:latin typeface="Cambria" charset="0"/>
                <a:ea typeface="Cambria" charset="0"/>
                <a:cs typeface="Cambria" charset="0"/>
              </a:rPr>
              <a:t>I SAMUEL 9:9  </a:t>
            </a:r>
            <a:endParaRPr lang="en-US" sz="2400" i="1" dirty="0" smtClean="0">
              <a:solidFill>
                <a:schemeClr val="bg1"/>
              </a:solidFill>
              <a:latin typeface="Cambria" charset="0"/>
              <a:ea typeface="Cambria" charset="0"/>
              <a:cs typeface="Cambria" charset="0"/>
            </a:endParaRPr>
          </a:p>
          <a:p>
            <a:r>
              <a:rPr lang="en-US" sz="2400" i="1" dirty="0">
                <a:solidFill>
                  <a:schemeClr val="bg1"/>
                </a:solidFill>
                <a:latin typeface="Cambria" charset="0"/>
                <a:ea typeface="Cambria" charset="0"/>
                <a:cs typeface="Cambria" charset="0"/>
              </a:rPr>
              <a:t> </a:t>
            </a:r>
            <a:r>
              <a:rPr lang="en-US" sz="2400" i="1" dirty="0" smtClean="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a:t>
            </a:r>
            <a:r>
              <a:rPr lang="en-US" sz="2800" i="1" dirty="0" smtClean="0">
                <a:solidFill>
                  <a:schemeClr val="bg1"/>
                </a:solidFill>
                <a:latin typeface="Cambria" charset="0"/>
                <a:ea typeface="Cambria" charset="0"/>
                <a:cs typeface="Cambria" charset="0"/>
              </a:rPr>
              <a:t>Beforetime in Israel, when a man went to enquire of God, thus he </a:t>
            </a:r>
            <a:r>
              <a:rPr lang="en-US" sz="2800" i="1" dirty="0" err="1" smtClean="0">
                <a:solidFill>
                  <a:schemeClr val="bg1"/>
                </a:solidFill>
                <a:latin typeface="Cambria" charset="0"/>
                <a:ea typeface="Cambria" charset="0"/>
                <a:cs typeface="Cambria" charset="0"/>
              </a:rPr>
              <a:t>spake</a:t>
            </a:r>
            <a:r>
              <a:rPr lang="en-US" sz="2800" i="1" dirty="0" smtClean="0">
                <a:solidFill>
                  <a:schemeClr val="bg1"/>
                </a:solidFill>
                <a:latin typeface="Cambria" charset="0"/>
                <a:ea typeface="Cambria" charset="0"/>
                <a:cs typeface="Cambria" charset="0"/>
              </a:rPr>
              <a:t>, Come, and let us go to the seer: for he that is now called a Prophet was beforetime called a Seer.)</a:t>
            </a:r>
          </a:p>
          <a:p>
            <a:endParaRPr lang="en-US" sz="2400" dirty="0" smtClean="0">
              <a:solidFill>
                <a:schemeClr val="bg1"/>
              </a:solidFill>
              <a:latin typeface="Cambria" charset="0"/>
              <a:ea typeface="Cambria" charset="0"/>
              <a:cs typeface="Cambria" charset="0"/>
            </a:endParaRPr>
          </a:p>
          <a:p>
            <a:r>
              <a:rPr lang="en-US" sz="3600" b="1" dirty="0" smtClean="0">
                <a:solidFill>
                  <a:schemeClr val="bg1"/>
                </a:solidFill>
                <a:latin typeface="Cambria" charset="0"/>
                <a:ea typeface="Cambria" charset="0"/>
                <a:cs typeface="Cambria" charset="0"/>
              </a:rPr>
              <a:t>Doesn’t come by laying on of hands:</a:t>
            </a:r>
          </a:p>
          <a:p>
            <a:r>
              <a:rPr lang="en-US" sz="3200" b="1" dirty="0" smtClean="0">
                <a:solidFill>
                  <a:schemeClr val="bg1"/>
                </a:solidFill>
                <a:latin typeface="Cambria" charset="0"/>
                <a:ea typeface="Cambria" charset="0"/>
                <a:cs typeface="Cambria" charset="0"/>
              </a:rPr>
              <a:t>JEREMIAH 1:5 </a:t>
            </a:r>
            <a:endParaRPr lang="en-US" sz="2400" dirty="0" smtClean="0">
              <a:solidFill>
                <a:schemeClr val="bg1"/>
              </a:solidFill>
              <a:latin typeface="Cambria" charset="0"/>
              <a:ea typeface="Cambria" charset="0"/>
              <a:cs typeface="Cambria" charset="0"/>
            </a:endParaRPr>
          </a:p>
          <a:p>
            <a:r>
              <a:rPr lang="en-US" sz="2400" i="1" dirty="0">
                <a:solidFill>
                  <a:schemeClr val="bg1"/>
                </a:solidFill>
                <a:latin typeface="Cambria" charset="0"/>
                <a:ea typeface="Cambria" charset="0"/>
                <a:cs typeface="Cambria" charset="0"/>
              </a:rPr>
              <a:t>	</a:t>
            </a:r>
            <a:r>
              <a:rPr lang="en-US" sz="2400" i="1" dirty="0" smtClean="0">
                <a:solidFill>
                  <a:schemeClr val="bg1"/>
                </a:solidFill>
                <a:latin typeface="Cambria" charset="0"/>
                <a:ea typeface="Cambria" charset="0"/>
                <a:cs typeface="Cambria" charset="0"/>
              </a:rPr>
              <a:t>Before I formed thee in the belly I knew thee; and before thou </a:t>
            </a:r>
            <a:r>
              <a:rPr lang="en-US" sz="2400" i="1" dirty="0" err="1" smtClean="0">
                <a:solidFill>
                  <a:schemeClr val="bg1"/>
                </a:solidFill>
                <a:latin typeface="Cambria" charset="0"/>
                <a:ea typeface="Cambria" charset="0"/>
                <a:cs typeface="Cambria" charset="0"/>
              </a:rPr>
              <a:t>camest</a:t>
            </a:r>
            <a:r>
              <a:rPr lang="en-US" sz="2400" i="1" dirty="0" smtClean="0">
                <a:solidFill>
                  <a:schemeClr val="bg1"/>
                </a:solidFill>
                <a:latin typeface="Cambria" charset="0"/>
                <a:ea typeface="Cambria" charset="0"/>
                <a:cs typeface="Cambria" charset="0"/>
              </a:rPr>
              <a:t> forth out of the womb I sanctified thee, and I ordained thee a prophet unto the nations.</a:t>
            </a:r>
            <a:endParaRPr lang="en-US" sz="2400" dirty="0" smtClean="0">
              <a:solidFill>
                <a:schemeClr val="bg1"/>
              </a:solidFill>
              <a:latin typeface="Cambria" charset="0"/>
              <a:ea typeface="Cambria" charset="0"/>
              <a:cs typeface="Cambria" charset="0"/>
            </a:endParaRPr>
          </a:p>
          <a:p>
            <a:r>
              <a:rPr lang="en-US" sz="3200" b="1" dirty="0" smtClean="0">
                <a:solidFill>
                  <a:schemeClr val="bg1"/>
                </a:solidFill>
                <a:latin typeface="Cambria" charset="0"/>
                <a:ea typeface="Cambria" charset="0"/>
                <a:cs typeface="Cambria" charset="0"/>
              </a:rPr>
              <a:t>JEREMIAH 23:28  </a:t>
            </a:r>
            <a:endParaRPr lang="en-US" sz="2400" i="1" dirty="0" smtClean="0">
              <a:solidFill>
                <a:schemeClr val="bg1"/>
              </a:solidFill>
              <a:latin typeface="Cambria" charset="0"/>
              <a:ea typeface="Cambria" charset="0"/>
              <a:cs typeface="Cambria" charset="0"/>
            </a:endParaRPr>
          </a:p>
          <a:p>
            <a:r>
              <a:rPr lang="en-US" sz="2400" i="1" dirty="0">
                <a:solidFill>
                  <a:schemeClr val="bg1"/>
                </a:solidFill>
                <a:latin typeface="Cambria" charset="0"/>
                <a:ea typeface="Cambria" charset="0"/>
                <a:cs typeface="Cambria" charset="0"/>
              </a:rPr>
              <a:t>	</a:t>
            </a:r>
            <a:r>
              <a:rPr lang="en-US" sz="2400" i="1" dirty="0" smtClean="0">
                <a:solidFill>
                  <a:schemeClr val="bg1"/>
                </a:solidFill>
                <a:latin typeface="Cambria" charset="0"/>
                <a:ea typeface="Cambria" charset="0"/>
                <a:cs typeface="Cambria" charset="0"/>
              </a:rPr>
              <a:t>The prophet that hath a dream, let him tell a dream; and he that hath my word, let him speak my word faithfully. What is the chaff to the wheat? </a:t>
            </a:r>
            <a:r>
              <a:rPr lang="en-US" sz="2400" i="1" dirty="0" err="1" smtClean="0">
                <a:solidFill>
                  <a:schemeClr val="bg1"/>
                </a:solidFill>
                <a:latin typeface="Cambria" charset="0"/>
                <a:ea typeface="Cambria" charset="0"/>
                <a:cs typeface="Cambria" charset="0"/>
              </a:rPr>
              <a:t>saith</a:t>
            </a:r>
            <a:r>
              <a:rPr lang="en-US" sz="2400" i="1" dirty="0" smtClean="0">
                <a:solidFill>
                  <a:schemeClr val="bg1"/>
                </a:solidFill>
                <a:latin typeface="Cambria" charset="0"/>
                <a:ea typeface="Cambria" charset="0"/>
                <a:cs typeface="Cambria" charset="0"/>
              </a:rPr>
              <a:t> the LORD.</a:t>
            </a:r>
            <a:endParaRPr lang="en-US" sz="2400" i="1"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41508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ircle(in)">
                                      <p:cBhvr>
                                        <p:cTn id="10" dur="2000"/>
                                        <p:tgtEl>
                                          <p:spTgt spid="5">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circle(in)">
                                      <p:cBhvr>
                                        <p:cTn id="13" dur="2000"/>
                                        <p:tgtEl>
                                          <p:spTgt spid="5">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circle(in)">
                                      <p:cBhvr>
                                        <p:cTn id="16" dur="2000"/>
                                        <p:tgtEl>
                                          <p:spTgt spid="5">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circle(in)">
                                      <p:cBhvr>
                                        <p:cTn id="19"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12</a:t>
            </a:fld>
            <a:endParaRPr lang="en-US"/>
          </a:p>
        </p:txBody>
      </p:sp>
      <p:pic>
        <p:nvPicPr>
          <p:cNvPr id="5" name="Picture 4"/>
          <p:cNvPicPr>
            <a:picLocks noChangeAspect="1"/>
          </p:cNvPicPr>
          <p:nvPr/>
        </p:nvPicPr>
        <p:blipFill>
          <a:blip r:embed="rId2"/>
          <a:stretch>
            <a:fillRect/>
          </a:stretch>
        </p:blipFill>
        <p:spPr>
          <a:xfrm>
            <a:off x="152400" y="152400"/>
            <a:ext cx="4521200" cy="3802599"/>
          </a:xfrm>
          <a:prstGeom prst="rect">
            <a:avLst/>
          </a:prstGeom>
        </p:spPr>
      </p:pic>
      <p:pic>
        <p:nvPicPr>
          <p:cNvPr id="8" name="Picture 7"/>
          <p:cNvPicPr>
            <a:picLocks noChangeAspect="1"/>
          </p:cNvPicPr>
          <p:nvPr/>
        </p:nvPicPr>
        <p:blipFill>
          <a:blip r:embed="rId3"/>
          <a:stretch>
            <a:fillRect/>
          </a:stretch>
        </p:blipFill>
        <p:spPr>
          <a:xfrm>
            <a:off x="5029200" y="152400"/>
            <a:ext cx="3807372" cy="4267200"/>
          </a:xfrm>
          <a:prstGeom prst="rect">
            <a:avLst/>
          </a:prstGeom>
        </p:spPr>
      </p:pic>
      <p:pic>
        <p:nvPicPr>
          <p:cNvPr id="6" name="Picture 5"/>
          <p:cNvPicPr>
            <a:picLocks noChangeAspect="1"/>
          </p:cNvPicPr>
          <p:nvPr/>
        </p:nvPicPr>
        <p:blipFill>
          <a:blip r:embed="rId4"/>
          <a:stretch>
            <a:fillRect/>
          </a:stretch>
        </p:blipFill>
        <p:spPr>
          <a:xfrm>
            <a:off x="142" y="2895600"/>
            <a:ext cx="9144000" cy="3962400"/>
          </a:xfrm>
          <a:prstGeom prst="rect">
            <a:avLst/>
          </a:prstGeom>
        </p:spPr>
      </p:pic>
    </p:spTree>
    <p:extLst>
      <p:ext uri="{BB962C8B-B14F-4D97-AF65-F5344CB8AC3E}">
        <p14:creationId xmlns:p14="http://schemas.microsoft.com/office/powerpoint/2010/main" val="2521046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8458200" cy="609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29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14</a:t>
            </a:fld>
            <a:endParaRPr lang="en-US"/>
          </a:p>
        </p:txBody>
      </p:sp>
      <p:pic>
        <p:nvPicPr>
          <p:cNvPr id="5" name="Picture 4"/>
          <p:cNvPicPr>
            <a:picLocks noChangeAspect="1"/>
          </p:cNvPicPr>
          <p:nvPr/>
        </p:nvPicPr>
        <p:blipFill>
          <a:blip r:embed="rId2"/>
          <a:stretch>
            <a:fillRect/>
          </a:stretch>
        </p:blipFill>
        <p:spPr>
          <a:xfrm>
            <a:off x="1981200" y="152400"/>
            <a:ext cx="2540000" cy="3124200"/>
          </a:xfrm>
          <a:prstGeom prst="rect">
            <a:avLst/>
          </a:prstGeom>
        </p:spPr>
      </p:pic>
      <p:pic>
        <p:nvPicPr>
          <p:cNvPr id="6" name="Picture 5"/>
          <p:cNvPicPr>
            <a:picLocks noChangeAspect="1"/>
          </p:cNvPicPr>
          <p:nvPr/>
        </p:nvPicPr>
        <p:blipFill>
          <a:blip r:embed="rId3"/>
          <a:stretch>
            <a:fillRect/>
          </a:stretch>
        </p:blipFill>
        <p:spPr>
          <a:xfrm>
            <a:off x="228600" y="152400"/>
            <a:ext cx="1587500" cy="2540000"/>
          </a:xfrm>
          <a:prstGeom prst="rect">
            <a:avLst/>
          </a:prstGeom>
        </p:spPr>
      </p:pic>
      <p:pic>
        <p:nvPicPr>
          <p:cNvPr id="7" name="Picture 6"/>
          <p:cNvPicPr>
            <a:picLocks noChangeAspect="1"/>
          </p:cNvPicPr>
          <p:nvPr/>
        </p:nvPicPr>
        <p:blipFill>
          <a:blip r:embed="rId4"/>
          <a:stretch>
            <a:fillRect/>
          </a:stretch>
        </p:blipFill>
        <p:spPr>
          <a:xfrm>
            <a:off x="304800" y="3048000"/>
            <a:ext cx="3810000" cy="2857500"/>
          </a:xfrm>
          <a:prstGeom prst="rect">
            <a:avLst/>
          </a:prstGeom>
        </p:spPr>
      </p:pic>
      <p:pic>
        <p:nvPicPr>
          <p:cNvPr id="8" name="Picture 7"/>
          <p:cNvPicPr>
            <a:picLocks noChangeAspect="1"/>
          </p:cNvPicPr>
          <p:nvPr/>
        </p:nvPicPr>
        <p:blipFill>
          <a:blip r:embed="rId5"/>
          <a:stretch>
            <a:fillRect/>
          </a:stretch>
        </p:blipFill>
        <p:spPr>
          <a:xfrm>
            <a:off x="4267200" y="3657600"/>
            <a:ext cx="4445000" cy="2540000"/>
          </a:xfrm>
          <a:prstGeom prst="rect">
            <a:avLst/>
          </a:prstGeom>
        </p:spPr>
      </p:pic>
      <p:pic>
        <p:nvPicPr>
          <p:cNvPr id="9" name="Picture 8"/>
          <p:cNvPicPr>
            <a:picLocks noChangeAspect="1"/>
          </p:cNvPicPr>
          <p:nvPr/>
        </p:nvPicPr>
        <p:blipFill>
          <a:blip r:embed="rId6"/>
          <a:stretch>
            <a:fillRect/>
          </a:stretch>
        </p:blipFill>
        <p:spPr>
          <a:xfrm>
            <a:off x="4572000" y="304800"/>
            <a:ext cx="4572000" cy="2960914"/>
          </a:xfrm>
          <a:prstGeom prst="rect">
            <a:avLst/>
          </a:prstGeom>
        </p:spPr>
      </p:pic>
    </p:spTree>
    <p:extLst>
      <p:ext uri="{BB962C8B-B14F-4D97-AF65-F5344CB8AC3E}">
        <p14:creationId xmlns:p14="http://schemas.microsoft.com/office/powerpoint/2010/main" val="1725900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dirty="0"/>
          </a:p>
        </p:txBody>
      </p:sp>
      <p:sp>
        <p:nvSpPr>
          <p:cNvPr id="3" name="Date Placeholder 2"/>
          <p:cNvSpPr>
            <a:spLocks noGrp="1"/>
          </p:cNvSpPr>
          <p:nvPr>
            <p:ph type="dt" sz="half" idx="10"/>
          </p:nvPr>
        </p:nvSpPr>
        <p:spPr/>
        <p:txBody>
          <a:bodyPr/>
          <a:lstStyle/>
          <a:p>
            <a:r>
              <a:rPr lang="en-US" smtClean="0"/>
              <a:t>6/04/17</a:t>
            </a:r>
            <a:endParaRPr lang="mr-IN" dirty="0"/>
          </a:p>
        </p:txBody>
      </p:sp>
      <p:sp>
        <p:nvSpPr>
          <p:cNvPr id="4" name="Slide Number Placeholder 3"/>
          <p:cNvSpPr>
            <a:spLocks noGrp="1"/>
          </p:cNvSpPr>
          <p:nvPr>
            <p:ph type="sldNum" sz="quarter" idx="12"/>
          </p:nvPr>
        </p:nvSpPr>
        <p:spPr/>
        <p:txBody>
          <a:bodyPr/>
          <a:lstStyle/>
          <a:p>
            <a:fld id="{2A013F82-EE5E-44EE-A61D-E31C6657F26F}" type="slidenum">
              <a:rPr lang="uk-UA" smtClean="0"/>
              <a:t>15</a:t>
            </a:fld>
            <a:endParaRPr lang="uk-UA"/>
          </a:p>
        </p:txBody>
      </p:sp>
      <p:sp>
        <p:nvSpPr>
          <p:cNvPr id="5" name="Rectangle 4"/>
          <p:cNvSpPr/>
          <p:nvPr/>
        </p:nvSpPr>
        <p:spPr>
          <a:xfrm>
            <a:off x="228600" y="58847"/>
            <a:ext cx="8686800" cy="6186309"/>
          </a:xfrm>
          <a:prstGeom prst="rect">
            <a:avLst/>
          </a:prstGeom>
        </p:spPr>
        <p:txBody>
          <a:bodyPr wrap="square">
            <a:spAutoFit/>
          </a:bodyPr>
          <a:lstStyle/>
          <a:p>
            <a:r>
              <a:rPr lang="en-US" sz="4400" b="1" dirty="0">
                <a:solidFill>
                  <a:schemeClr val="bg1"/>
                </a:solidFill>
                <a:latin typeface="Cambria" charset="0"/>
                <a:ea typeface="Cambria" charset="0"/>
                <a:cs typeface="Cambria" charset="0"/>
              </a:rPr>
              <a:t>I CORINTHIANS 3:5-9</a:t>
            </a:r>
          </a:p>
          <a:p>
            <a:r>
              <a:rPr lang="en-US" sz="3200" i="1" dirty="0">
                <a:solidFill>
                  <a:schemeClr val="bg1"/>
                </a:solidFill>
                <a:latin typeface="Cambria" charset="0"/>
                <a:ea typeface="Cambria" charset="0"/>
                <a:cs typeface="Cambria" charset="0"/>
              </a:rPr>
              <a:t>	Who then is Paul, and who is Apollos, but ministers by whom ye believed, even as the Lord gave to every man? 6 I have planted, Apollos watered; but God gave the increase.7 So then neither is he that </a:t>
            </a:r>
            <a:r>
              <a:rPr lang="en-US" sz="3200" i="1" dirty="0" err="1">
                <a:solidFill>
                  <a:schemeClr val="bg1"/>
                </a:solidFill>
                <a:latin typeface="Cambria" charset="0"/>
                <a:ea typeface="Cambria" charset="0"/>
                <a:cs typeface="Cambria" charset="0"/>
              </a:rPr>
              <a:t>planteth</a:t>
            </a:r>
            <a:r>
              <a:rPr lang="en-US" sz="3200" i="1" dirty="0">
                <a:solidFill>
                  <a:schemeClr val="bg1"/>
                </a:solidFill>
                <a:latin typeface="Cambria" charset="0"/>
                <a:ea typeface="Cambria" charset="0"/>
                <a:cs typeface="Cambria" charset="0"/>
              </a:rPr>
              <a:t> any thing, neither he that </a:t>
            </a:r>
            <a:r>
              <a:rPr lang="en-US" sz="3200" i="1" dirty="0" err="1">
                <a:solidFill>
                  <a:schemeClr val="bg1"/>
                </a:solidFill>
                <a:latin typeface="Cambria" charset="0"/>
                <a:ea typeface="Cambria" charset="0"/>
                <a:cs typeface="Cambria" charset="0"/>
              </a:rPr>
              <a:t>watereth</a:t>
            </a:r>
            <a:r>
              <a:rPr lang="en-US" sz="3200" i="1" dirty="0">
                <a:solidFill>
                  <a:schemeClr val="bg1"/>
                </a:solidFill>
                <a:latin typeface="Cambria" charset="0"/>
                <a:ea typeface="Cambria" charset="0"/>
                <a:cs typeface="Cambria" charset="0"/>
              </a:rPr>
              <a:t>; but God that giveth the increase. 8 Now he that </a:t>
            </a:r>
            <a:r>
              <a:rPr lang="en-US" sz="3200" i="1" dirty="0" err="1">
                <a:solidFill>
                  <a:schemeClr val="bg1"/>
                </a:solidFill>
                <a:latin typeface="Cambria" charset="0"/>
                <a:ea typeface="Cambria" charset="0"/>
                <a:cs typeface="Cambria" charset="0"/>
              </a:rPr>
              <a:t>planteth</a:t>
            </a:r>
            <a:r>
              <a:rPr lang="en-US" sz="3200" i="1" dirty="0">
                <a:solidFill>
                  <a:schemeClr val="bg1"/>
                </a:solidFill>
                <a:latin typeface="Cambria" charset="0"/>
                <a:ea typeface="Cambria" charset="0"/>
                <a:cs typeface="Cambria" charset="0"/>
              </a:rPr>
              <a:t> and he that </a:t>
            </a:r>
            <a:r>
              <a:rPr lang="en-US" sz="3200" i="1" dirty="0" err="1">
                <a:solidFill>
                  <a:schemeClr val="bg1"/>
                </a:solidFill>
                <a:latin typeface="Cambria" charset="0"/>
                <a:ea typeface="Cambria" charset="0"/>
                <a:cs typeface="Cambria" charset="0"/>
              </a:rPr>
              <a:t>watereth</a:t>
            </a:r>
            <a:r>
              <a:rPr lang="en-US" sz="3200" i="1" dirty="0">
                <a:solidFill>
                  <a:schemeClr val="bg1"/>
                </a:solidFill>
                <a:latin typeface="Cambria" charset="0"/>
                <a:ea typeface="Cambria" charset="0"/>
                <a:cs typeface="Cambria" charset="0"/>
              </a:rPr>
              <a:t> are one: and every man shall receive his own reward according to his own </a:t>
            </a:r>
            <a:r>
              <a:rPr lang="en-US" sz="3200" i="1" dirty="0" err="1">
                <a:solidFill>
                  <a:schemeClr val="bg1"/>
                </a:solidFill>
                <a:latin typeface="Cambria" charset="0"/>
                <a:ea typeface="Cambria" charset="0"/>
                <a:cs typeface="Cambria" charset="0"/>
              </a:rPr>
              <a:t>labour</a:t>
            </a:r>
            <a:r>
              <a:rPr lang="en-US" sz="3200" i="1" dirty="0">
                <a:solidFill>
                  <a:schemeClr val="bg1"/>
                </a:solidFill>
                <a:latin typeface="Cambria" charset="0"/>
                <a:ea typeface="Cambria" charset="0"/>
                <a:cs typeface="Cambria" charset="0"/>
              </a:rPr>
              <a:t>. 9 For we are </a:t>
            </a:r>
            <a:r>
              <a:rPr lang="en-US" sz="3200" i="1" dirty="0" err="1">
                <a:solidFill>
                  <a:schemeClr val="bg1"/>
                </a:solidFill>
                <a:latin typeface="Cambria" charset="0"/>
                <a:ea typeface="Cambria" charset="0"/>
                <a:cs typeface="Cambria" charset="0"/>
              </a:rPr>
              <a:t>labourers</a:t>
            </a:r>
            <a:r>
              <a:rPr lang="en-US" sz="3200" i="1" dirty="0">
                <a:solidFill>
                  <a:schemeClr val="bg1"/>
                </a:solidFill>
                <a:latin typeface="Cambria" charset="0"/>
                <a:ea typeface="Cambria" charset="0"/>
                <a:cs typeface="Cambria" charset="0"/>
              </a:rPr>
              <a:t> together with God: ye are God's husbandry, ye are God's building. </a:t>
            </a:r>
          </a:p>
        </p:txBody>
      </p:sp>
    </p:spTree>
    <p:extLst>
      <p:ext uri="{BB962C8B-B14F-4D97-AF65-F5344CB8AC3E}">
        <p14:creationId xmlns:p14="http://schemas.microsoft.com/office/powerpoint/2010/main" val="129366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16</a:t>
            </a:fld>
            <a:endParaRPr lang="uk-UA"/>
          </a:p>
        </p:txBody>
      </p:sp>
      <p:sp>
        <p:nvSpPr>
          <p:cNvPr id="5" name="Rectangle 4"/>
          <p:cNvSpPr/>
          <p:nvPr/>
        </p:nvSpPr>
        <p:spPr>
          <a:xfrm>
            <a:off x="228600" y="228600"/>
            <a:ext cx="8686800" cy="6124754"/>
          </a:xfrm>
          <a:prstGeom prst="rect">
            <a:avLst/>
          </a:prstGeom>
        </p:spPr>
        <p:txBody>
          <a:bodyPr wrap="square">
            <a:spAutoFit/>
          </a:bodyPr>
          <a:lstStyle/>
          <a:p>
            <a:r>
              <a:rPr lang="en-US" sz="4000" b="1" dirty="0">
                <a:solidFill>
                  <a:schemeClr val="bg1"/>
                </a:solidFill>
                <a:latin typeface="Cambria" charset="0"/>
                <a:ea typeface="Cambria" charset="0"/>
                <a:cs typeface="Cambria" charset="0"/>
              </a:rPr>
              <a:t>THINGS.THAT.ARE.TO.BE</a:t>
            </a:r>
          </a:p>
          <a:p>
            <a:r>
              <a:rPr lang="en-US" sz="3200" dirty="0">
                <a:solidFill>
                  <a:schemeClr val="bg1"/>
                </a:solidFill>
                <a:latin typeface="Cambria" charset="0"/>
                <a:ea typeface="Cambria" charset="0"/>
                <a:cs typeface="Cambria" charset="0"/>
              </a:rPr>
              <a:t>	14 Now, we know that this is the day of salvation, where God is calling men from the world, from a life of sin, unto a life of service</a:t>
            </a:r>
            <a:r>
              <a:rPr lang="mr-IN" sz="3200" dirty="0">
                <a:solidFill>
                  <a:schemeClr val="bg1"/>
                </a:solidFill>
                <a:latin typeface="Cambria" charset="0"/>
                <a:ea typeface="Cambria" charset="0"/>
                <a:cs typeface="Cambria" charset="0"/>
              </a:rPr>
              <a:t>…</a:t>
            </a:r>
            <a:r>
              <a:rPr lang="en-US" sz="3200" dirty="0">
                <a:solidFill>
                  <a:schemeClr val="bg1"/>
                </a:solidFill>
                <a:latin typeface="Cambria" charset="0"/>
                <a:ea typeface="Cambria" charset="0"/>
                <a:cs typeface="Cambria" charset="0"/>
              </a:rPr>
              <a:t> 	I'm very thankful for these open doors that I've had, and the inspiration it's give to young men like your pastor here. As I'm beginning to get old, and know that my days are numbered, and know now that these young men can take this Message and sweep It on to the Coming of the Lord, if He doesn't come in my generation. </a:t>
            </a:r>
          </a:p>
          <a:p>
            <a:pPr algn="r"/>
            <a:r>
              <a:rPr lang="en-US" sz="3200" dirty="0">
                <a:solidFill>
                  <a:schemeClr val="bg1"/>
                </a:solidFill>
                <a:latin typeface="Cambria" charset="0"/>
                <a:ea typeface="Cambria" charset="0"/>
                <a:cs typeface="Cambria" charset="0"/>
              </a:rPr>
              <a:t>65-1205</a:t>
            </a:r>
          </a:p>
        </p:txBody>
      </p:sp>
    </p:spTree>
    <p:extLst>
      <p:ext uri="{BB962C8B-B14F-4D97-AF65-F5344CB8AC3E}">
        <p14:creationId xmlns:p14="http://schemas.microsoft.com/office/powerpoint/2010/main" val="1463817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17</a:t>
            </a:fld>
            <a:endParaRPr lang="uk-UA"/>
          </a:p>
        </p:txBody>
      </p:sp>
      <p:sp>
        <p:nvSpPr>
          <p:cNvPr id="5" name="Rectangle 4"/>
          <p:cNvSpPr/>
          <p:nvPr/>
        </p:nvSpPr>
        <p:spPr>
          <a:xfrm>
            <a:off x="228600" y="152400"/>
            <a:ext cx="8610600" cy="4093428"/>
          </a:xfrm>
          <a:prstGeom prst="rect">
            <a:avLst/>
          </a:prstGeom>
        </p:spPr>
        <p:txBody>
          <a:bodyPr wrap="square">
            <a:spAutoFit/>
          </a:bodyPr>
          <a:lstStyle/>
          <a:p>
            <a:r>
              <a:rPr lang="en-US" sz="4400" b="1" dirty="0" smtClean="0">
                <a:solidFill>
                  <a:schemeClr val="bg1"/>
                </a:solidFill>
                <a:latin typeface="Cambria" charset="0"/>
                <a:ea typeface="Cambria" charset="0"/>
                <a:cs typeface="Cambria" charset="0"/>
              </a:rPr>
              <a:t>CHURCH.AGE.BOOK  </a:t>
            </a: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340-2 The </a:t>
            </a:r>
            <a:r>
              <a:rPr lang="en-US" sz="3600" dirty="0">
                <a:solidFill>
                  <a:schemeClr val="bg1"/>
                </a:solidFill>
                <a:latin typeface="Cambria" charset="0"/>
                <a:ea typeface="Cambria" charset="0"/>
                <a:cs typeface="Cambria" charset="0"/>
              </a:rPr>
              <a:t>church is no longer the "mouthpiece" of God. It is its own mouthpiece. So God is turning on her. </a:t>
            </a:r>
            <a:endParaRPr lang="en-US" sz="3600" dirty="0" smtClean="0">
              <a:solidFill>
                <a:schemeClr val="bg1"/>
              </a:solidFill>
              <a:latin typeface="Cambria" charset="0"/>
              <a:ea typeface="Cambria" charset="0"/>
              <a:cs typeface="Cambria" charset="0"/>
            </a:endParaRP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He </a:t>
            </a:r>
            <a:r>
              <a:rPr lang="en-US" sz="3600" dirty="0">
                <a:solidFill>
                  <a:schemeClr val="bg1"/>
                </a:solidFill>
                <a:latin typeface="Cambria" charset="0"/>
                <a:ea typeface="Cambria" charset="0"/>
                <a:cs typeface="Cambria" charset="0"/>
              </a:rPr>
              <a:t>will confound her through the prophet and the bride, for the voice of God will be in her.</a:t>
            </a:r>
          </a:p>
        </p:txBody>
      </p:sp>
    </p:spTree>
    <p:extLst>
      <p:ext uri="{BB962C8B-B14F-4D97-AF65-F5344CB8AC3E}">
        <p14:creationId xmlns:p14="http://schemas.microsoft.com/office/powerpoint/2010/main" val="2144396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18</a:t>
            </a:fld>
            <a:endParaRPr lang="uk-UA"/>
          </a:p>
        </p:txBody>
      </p:sp>
      <p:sp>
        <p:nvSpPr>
          <p:cNvPr id="5" name="Rectangle 4"/>
          <p:cNvSpPr/>
          <p:nvPr/>
        </p:nvSpPr>
        <p:spPr>
          <a:xfrm>
            <a:off x="152400" y="76200"/>
            <a:ext cx="8763000" cy="6617196"/>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THE.UNVEILING.OF.GOD</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155  Notice</a:t>
            </a:r>
            <a:r>
              <a:rPr lang="en-US" sz="3200" dirty="0">
                <a:solidFill>
                  <a:schemeClr val="bg1"/>
                </a:solidFill>
                <a:latin typeface="Cambria" charset="0"/>
                <a:ea typeface="Cambria" charset="0"/>
                <a:cs typeface="Cambria" charset="0"/>
              </a:rPr>
              <a:t>, only Moses had the Word. </a:t>
            </a:r>
            <a:r>
              <a:rPr lang="en-US" sz="3200" dirty="0" smtClean="0">
                <a:solidFill>
                  <a:schemeClr val="bg1"/>
                </a:solidFill>
                <a:latin typeface="Cambria" charset="0"/>
                <a:ea typeface="Cambria" charset="0"/>
                <a:cs typeface="Cambria" charset="0"/>
              </a:rPr>
              <a:t>He </a:t>
            </a:r>
            <a:r>
              <a:rPr lang="en-US" sz="3200" dirty="0">
                <a:solidFill>
                  <a:schemeClr val="bg1"/>
                </a:solidFill>
                <a:latin typeface="Cambria" charset="0"/>
                <a:ea typeface="Cambria" charset="0"/>
                <a:cs typeface="Cambria" charset="0"/>
              </a:rPr>
              <a:t>got one man. He can't get two or three different minds. He takes one man. Moses had the Word, and Moses alone. Joshua even didn't have It. No one else had It. Amen! Joshua was </a:t>
            </a:r>
            <a:r>
              <a:rPr lang="en-US" sz="3200" dirty="0" smtClean="0">
                <a:solidFill>
                  <a:schemeClr val="bg1"/>
                </a:solidFill>
                <a:latin typeface="Cambria" charset="0"/>
                <a:ea typeface="Cambria" charset="0"/>
                <a:cs typeface="Cambria" charset="0"/>
              </a:rPr>
              <a:t>a general,  </a:t>
            </a:r>
            <a:r>
              <a:rPr lang="en-US" sz="3200" dirty="0">
                <a:solidFill>
                  <a:schemeClr val="bg1"/>
                </a:solidFill>
                <a:latin typeface="Cambria" charset="0"/>
                <a:ea typeface="Cambria" charset="0"/>
                <a:cs typeface="Cambria" charset="0"/>
              </a:rPr>
              <a:t>commander of the army; Joshua was a believer, a Christian. But Moses was a prophet! </a:t>
            </a:r>
            <a:endParaRPr lang="en-US" sz="3200"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The </a:t>
            </a:r>
            <a:r>
              <a:rPr lang="en-US" sz="3200" dirty="0">
                <a:solidFill>
                  <a:schemeClr val="bg1"/>
                </a:solidFill>
                <a:latin typeface="Cambria" charset="0"/>
                <a:ea typeface="Cambria" charset="0"/>
                <a:cs typeface="Cambria" charset="0"/>
              </a:rPr>
              <a:t>Word can't come to Joshua; It's got to come to Moses. </a:t>
            </a:r>
            <a:r>
              <a:rPr lang="en-US" sz="3200" dirty="0">
                <a:solidFill>
                  <a:srgbClr val="FFFF00"/>
                </a:solidFill>
                <a:latin typeface="Cambria" charset="0"/>
                <a:ea typeface="Cambria" charset="0"/>
                <a:cs typeface="Cambria" charset="0"/>
              </a:rPr>
              <a:t>He was the major prophet of the hour. Notice, the Word never did come to Joshua till Moses was gone. </a:t>
            </a:r>
            <a:endParaRPr lang="en-US" sz="3200" dirty="0" smtClean="0">
              <a:solidFill>
                <a:srgbClr val="FFFF00"/>
              </a:solidFill>
              <a:latin typeface="Cambria" charset="0"/>
              <a:ea typeface="Cambria" charset="0"/>
              <a:cs typeface="Cambria" charset="0"/>
            </a:endParaRPr>
          </a:p>
          <a:p>
            <a:pPr algn="r"/>
            <a:r>
              <a:rPr lang="en-US" sz="3200" dirty="0" smtClean="0">
                <a:solidFill>
                  <a:schemeClr val="bg1"/>
                </a:solidFill>
                <a:latin typeface="Cambria" charset="0"/>
                <a:ea typeface="Cambria" charset="0"/>
                <a:cs typeface="Cambria" charset="0"/>
              </a:rPr>
              <a:t>64-0614</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801394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19</a:t>
            </a:fld>
            <a:endParaRPr lang="en-US"/>
          </a:p>
        </p:txBody>
      </p:sp>
      <p:sp>
        <p:nvSpPr>
          <p:cNvPr id="7" name="Rectangle 6"/>
          <p:cNvSpPr/>
          <p:nvPr/>
        </p:nvSpPr>
        <p:spPr>
          <a:xfrm>
            <a:off x="152400" y="1"/>
            <a:ext cx="8915400" cy="6370975"/>
          </a:xfrm>
          <a:prstGeom prst="rect">
            <a:avLst/>
          </a:prstGeom>
        </p:spPr>
        <p:txBody>
          <a:bodyPr wrap="square">
            <a:spAutoFit/>
          </a:bodyPr>
          <a:lstStyle/>
          <a:p>
            <a:r>
              <a:rPr lang="en-US" sz="3600" b="1" dirty="0">
                <a:solidFill>
                  <a:schemeClr val="bg1"/>
                </a:solidFill>
                <a:latin typeface="Cambria" charset="0"/>
                <a:ea typeface="Cambria" charset="0"/>
                <a:cs typeface="Cambria" charset="0"/>
              </a:rPr>
              <a:t>NUMBERS 12:6 </a:t>
            </a:r>
            <a:r>
              <a:rPr lang="en-US" sz="3600" b="1" i="1" dirty="0">
                <a:solidFill>
                  <a:schemeClr val="bg1"/>
                </a:solidFill>
                <a:latin typeface="Cambria" charset="0"/>
                <a:ea typeface="Cambria" charset="0"/>
                <a:cs typeface="Cambria" charset="0"/>
              </a:rPr>
              <a:t> </a:t>
            </a:r>
            <a:endParaRPr lang="en-US" sz="3600" b="1" i="1" dirty="0" smtClean="0">
              <a:solidFill>
                <a:schemeClr val="bg1"/>
              </a:solidFill>
              <a:latin typeface="Cambria" charset="0"/>
              <a:ea typeface="Cambria" charset="0"/>
              <a:cs typeface="Cambria" charset="0"/>
            </a:endParaRPr>
          </a:p>
          <a:p>
            <a:r>
              <a:rPr lang="en-US" sz="2800" i="1"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And </a:t>
            </a:r>
            <a:r>
              <a:rPr lang="en-US" sz="2800" i="1" dirty="0">
                <a:solidFill>
                  <a:schemeClr val="bg1"/>
                </a:solidFill>
                <a:latin typeface="Cambria" charset="0"/>
                <a:ea typeface="Cambria" charset="0"/>
                <a:cs typeface="Cambria" charset="0"/>
              </a:rPr>
              <a:t>he said, Hear now my words: If there be a prophet among you, </a:t>
            </a:r>
            <a:r>
              <a:rPr lang="en-US" sz="2800" i="1" dirty="0" smtClean="0">
                <a:solidFill>
                  <a:schemeClr val="bg1"/>
                </a:solidFill>
                <a:latin typeface="Cambria" charset="0"/>
                <a:ea typeface="Cambria" charset="0"/>
                <a:cs typeface="Cambria" charset="0"/>
              </a:rPr>
              <a:t>I the </a:t>
            </a:r>
            <a:r>
              <a:rPr lang="en-US" sz="2800" i="1" dirty="0">
                <a:solidFill>
                  <a:schemeClr val="bg1"/>
                </a:solidFill>
                <a:latin typeface="Cambria" charset="0"/>
                <a:ea typeface="Cambria" charset="0"/>
                <a:cs typeface="Cambria" charset="0"/>
              </a:rPr>
              <a:t>LORD will make myself known unto him in a vision, </a:t>
            </a:r>
            <a:r>
              <a:rPr lang="en-US" sz="2800" i="1" dirty="0" smtClean="0">
                <a:solidFill>
                  <a:schemeClr val="bg1"/>
                </a:solidFill>
                <a:latin typeface="Cambria" charset="0"/>
                <a:ea typeface="Cambria" charset="0"/>
                <a:cs typeface="Cambria" charset="0"/>
              </a:rPr>
              <a:t>and </a:t>
            </a:r>
            <a:r>
              <a:rPr lang="en-US" sz="2800" i="1" dirty="0">
                <a:solidFill>
                  <a:schemeClr val="bg1"/>
                </a:solidFill>
                <a:latin typeface="Cambria" charset="0"/>
                <a:ea typeface="Cambria" charset="0"/>
                <a:cs typeface="Cambria" charset="0"/>
              </a:rPr>
              <a:t>will speak unto him in a dream.</a:t>
            </a:r>
            <a:endParaRPr lang="en-US" sz="2800" dirty="0">
              <a:solidFill>
                <a:schemeClr val="bg1"/>
              </a:solidFill>
              <a:latin typeface="Cambria" charset="0"/>
              <a:ea typeface="Cambria" charset="0"/>
              <a:cs typeface="Cambria" charset="0"/>
            </a:endParaRPr>
          </a:p>
          <a:p>
            <a:r>
              <a:rPr lang="en-US" sz="2400" i="1" dirty="0">
                <a:solidFill>
                  <a:schemeClr val="bg1"/>
                </a:solidFill>
                <a:latin typeface="Cambria" charset="0"/>
                <a:ea typeface="Cambria" charset="0"/>
                <a:cs typeface="Cambria" charset="0"/>
              </a:rPr>
              <a:t> </a:t>
            </a:r>
            <a:endParaRPr lang="en-US" sz="2400" dirty="0">
              <a:solidFill>
                <a:schemeClr val="bg1"/>
              </a:solidFill>
              <a:latin typeface="Cambria" charset="0"/>
              <a:ea typeface="Cambria" charset="0"/>
              <a:cs typeface="Cambria" charset="0"/>
            </a:endParaRPr>
          </a:p>
          <a:p>
            <a:r>
              <a:rPr lang="en-US" sz="4000" b="1" dirty="0">
                <a:solidFill>
                  <a:srgbClr val="FFFF00"/>
                </a:solidFill>
                <a:latin typeface="Cambria" charset="0"/>
                <a:ea typeface="Cambria" charset="0"/>
                <a:cs typeface="Cambria" charset="0"/>
              </a:rPr>
              <a:t>Tests of a </a:t>
            </a:r>
            <a:r>
              <a:rPr lang="en-US" sz="4000" b="1" dirty="0" smtClean="0">
                <a:solidFill>
                  <a:srgbClr val="FFFF00"/>
                </a:solidFill>
                <a:latin typeface="Cambria" charset="0"/>
                <a:ea typeface="Cambria" charset="0"/>
                <a:cs typeface="Cambria" charset="0"/>
              </a:rPr>
              <a:t>true Prophet:</a:t>
            </a:r>
          </a:p>
          <a:p>
            <a:r>
              <a:rPr lang="en-US" sz="2400" dirty="0" smtClean="0">
                <a:solidFill>
                  <a:schemeClr val="bg1"/>
                </a:solidFill>
                <a:latin typeface="Cambria" charset="0"/>
                <a:ea typeface="Cambria" charset="0"/>
                <a:cs typeface="Cambria" charset="0"/>
              </a:rPr>
              <a:t> </a:t>
            </a:r>
            <a:r>
              <a:rPr lang="en-US" sz="3200" b="1" dirty="0" smtClean="0">
                <a:solidFill>
                  <a:schemeClr val="bg1"/>
                </a:solidFill>
                <a:latin typeface="Cambria" charset="0"/>
                <a:ea typeface="Cambria" charset="0"/>
                <a:cs typeface="Cambria" charset="0"/>
              </a:rPr>
              <a:t>Deut. 18:18 </a:t>
            </a:r>
            <a:r>
              <a:rPr lang="en-US" sz="2400" dirty="0" smtClean="0">
                <a:solidFill>
                  <a:schemeClr val="bg1"/>
                </a:solidFill>
                <a:latin typeface="Cambria" charset="0"/>
                <a:ea typeface="Cambria" charset="0"/>
                <a:cs typeface="Cambria" charset="0"/>
              </a:rPr>
              <a:t>[Moses] </a:t>
            </a:r>
          </a:p>
          <a:p>
            <a:r>
              <a:rPr lang="en-US" sz="2400" i="1" dirty="0">
                <a:solidFill>
                  <a:schemeClr val="bg1"/>
                </a:solidFill>
                <a:latin typeface="Cambria" charset="0"/>
                <a:ea typeface="Cambria" charset="0"/>
                <a:cs typeface="Cambria" charset="0"/>
              </a:rPr>
              <a:t>	</a:t>
            </a:r>
            <a:r>
              <a:rPr lang="en-US" sz="2400" i="1" dirty="0" smtClean="0">
                <a:solidFill>
                  <a:schemeClr val="bg1"/>
                </a:solidFill>
                <a:latin typeface="Cambria" charset="0"/>
                <a:ea typeface="Cambria" charset="0"/>
                <a:cs typeface="Cambria" charset="0"/>
              </a:rPr>
              <a:t>I </a:t>
            </a:r>
            <a:r>
              <a:rPr lang="en-US" sz="2400" i="1" dirty="0">
                <a:solidFill>
                  <a:schemeClr val="bg1"/>
                </a:solidFill>
                <a:latin typeface="Cambria" charset="0"/>
                <a:ea typeface="Cambria" charset="0"/>
                <a:cs typeface="Cambria" charset="0"/>
              </a:rPr>
              <a:t>will raise them up a Prophet from among their brethren, like unto thee, and will put 'my words' in his mouth; and he shall speak unto them all that I shall command him.</a:t>
            </a:r>
            <a:r>
              <a:rPr lang="en-US" sz="2400" dirty="0">
                <a:solidFill>
                  <a:schemeClr val="bg1"/>
                </a:solidFill>
                <a:latin typeface="Cambria" charset="0"/>
                <a:ea typeface="Cambria" charset="0"/>
                <a:cs typeface="Cambria" charset="0"/>
              </a:rPr>
              <a:t> </a:t>
            </a:r>
            <a:endParaRPr lang="en-US" sz="2400" dirty="0" smtClean="0">
              <a:solidFill>
                <a:schemeClr val="bg1"/>
              </a:solidFill>
              <a:latin typeface="Cambria" charset="0"/>
              <a:ea typeface="Cambria" charset="0"/>
              <a:cs typeface="Cambria" charset="0"/>
            </a:endParaRPr>
          </a:p>
          <a:p>
            <a:endParaRPr lang="en-US" sz="2400" dirty="0">
              <a:solidFill>
                <a:schemeClr val="bg1"/>
              </a:solidFill>
              <a:latin typeface="Cambria" charset="0"/>
              <a:ea typeface="Cambria" charset="0"/>
              <a:cs typeface="Cambria" charset="0"/>
            </a:endParaRPr>
          </a:p>
          <a:p>
            <a:r>
              <a:rPr lang="en-US" sz="2400" dirty="0">
                <a:solidFill>
                  <a:schemeClr val="bg1"/>
                </a:solidFill>
                <a:latin typeface="Cambria" charset="0"/>
                <a:ea typeface="Cambria" charset="0"/>
                <a:cs typeface="Cambria" charset="0"/>
              </a:rPr>
              <a:t> </a:t>
            </a:r>
            <a:r>
              <a:rPr lang="en-US" sz="2400" dirty="0" smtClean="0">
                <a:solidFill>
                  <a:schemeClr val="bg1"/>
                </a:solidFill>
                <a:latin typeface="Cambria" charset="0"/>
                <a:ea typeface="Cambria" charset="0"/>
                <a:cs typeface="Cambria" charset="0"/>
              </a:rPr>
              <a:t>	A </a:t>
            </a:r>
            <a:r>
              <a:rPr lang="en-US" sz="2400" dirty="0">
                <a:solidFill>
                  <a:schemeClr val="bg1"/>
                </a:solidFill>
                <a:latin typeface="Cambria" charset="0"/>
                <a:ea typeface="Cambria" charset="0"/>
                <a:cs typeface="Cambria" charset="0"/>
              </a:rPr>
              <a:t>"prophet" is someone who can foretell the future. The prophets of the BIBLE often made predictions, which confirmed their authority when the predictions came true, but changing the lives of their people was a more central part of their mission.</a:t>
            </a:r>
          </a:p>
        </p:txBody>
      </p:sp>
    </p:spTree>
    <p:extLst>
      <p:ext uri="{BB962C8B-B14F-4D97-AF65-F5344CB8AC3E}">
        <p14:creationId xmlns:p14="http://schemas.microsoft.com/office/powerpoint/2010/main" val="2093126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ircle(in)">
                                      <p:cBhvr>
                                        <p:cTn id="7" dur="2000"/>
                                        <p:tgtEl>
                                          <p:spTgt spid="7">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circle(in)">
                                      <p:cBhvr>
                                        <p:cTn id="10" dur="2000"/>
                                        <p:tgtEl>
                                          <p:spTgt spid="7">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circle(in)">
                                      <p:cBhvr>
                                        <p:cTn id="13" dur="2000"/>
                                        <p:tgtEl>
                                          <p:spTgt spid="7">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circle(in)">
                                      <p:cBhvr>
                                        <p:cTn id="16"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 y="228600"/>
            <a:ext cx="8706212" cy="1325563"/>
          </a:xfrm>
        </p:spPr>
        <p:txBody>
          <a:bodyPr>
            <a:noAutofit/>
          </a:bodyPr>
          <a:lstStyle/>
          <a:p>
            <a:r>
              <a:rPr lang="en-US" sz="6000" dirty="0" smtClean="0">
                <a:solidFill>
                  <a:srgbClr val="00B0F0"/>
                </a:solidFill>
                <a:latin typeface="Cambria" charset="0"/>
                <a:ea typeface="Cambria" charset="0"/>
                <a:cs typeface="Cambria" charset="0"/>
              </a:rPr>
              <a:t>Birthdays &amp; Anniversaries</a:t>
            </a:r>
            <a:endParaRPr lang="en-US" sz="6000" dirty="0">
              <a:solidFill>
                <a:srgbClr val="00B0F0"/>
              </a:solidFill>
              <a:latin typeface="Cambria" charset="0"/>
              <a:ea typeface="Cambria" charset="0"/>
              <a:cs typeface="Cambria" charset="0"/>
            </a:endParaRPr>
          </a:p>
        </p:txBody>
      </p:sp>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a:t>
            </a:fld>
            <a:endParaRPr lang="en-US"/>
          </a:p>
        </p:txBody>
      </p:sp>
      <p:sp>
        <p:nvSpPr>
          <p:cNvPr id="5" name="TextBox 4"/>
          <p:cNvSpPr txBox="1"/>
          <p:nvPr/>
        </p:nvSpPr>
        <p:spPr>
          <a:xfrm>
            <a:off x="761639" y="1371600"/>
            <a:ext cx="8229961" cy="4832092"/>
          </a:xfrm>
          <a:prstGeom prst="rect">
            <a:avLst/>
          </a:prstGeom>
          <a:noFill/>
        </p:spPr>
        <p:txBody>
          <a:bodyPr wrap="square" rtlCol="0">
            <a:spAutoFit/>
          </a:bodyPr>
          <a:lstStyle/>
          <a:p>
            <a:r>
              <a:rPr lang="en-US" sz="4400" dirty="0" smtClean="0">
                <a:solidFill>
                  <a:schemeClr val="bg1"/>
                </a:solidFill>
                <a:latin typeface="Cambria" charset="0"/>
                <a:ea typeface="Cambria" charset="0"/>
                <a:cs typeface="Cambria" charset="0"/>
              </a:rPr>
              <a:t>Aug. 5</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Josh Godwin</a:t>
            </a:r>
          </a:p>
          <a:p>
            <a:r>
              <a:rPr lang="en-US" sz="4400" dirty="0" smtClean="0">
                <a:solidFill>
                  <a:schemeClr val="bg1"/>
                </a:solidFill>
                <a:latin typeface="Cambria" charset="0"/>
                <a:ea typeface="Cambria" charset="0"/>
                <a:cs typeface="Cambria" charset="0"/>
              </a:rPr>
              <a:t>Aug. 6</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a:t>
            </a:r>
            <a:r>
              <a:rPr lang="en-US" sz="4400" dirty="0" err="1" smtClean="0">
                <a:solidFill>
                  <a:schemeClr val="bg1"/>
                </a:solidFill>
                <a:latin typeface="Cambria" charset="0"/>
                <a:ea typeface="Cambria" charset="0"/>
                <a:cs typeface="Cambria" charset="0"/>
              </a:rPr>
              <a:t>Lydie</a:t>
            </a:r>
            <a:r>
              <a:rPr lang="en-US" sz="4400" dirty="0" smtClean="0">
                <a:solidFill>
                  <a:schemeClr val="bg1"/>
                </a:solidFill>
                <a:latin typeface="Cambria" charset="0"/>
                <a:ea typeface="Cambria" charset="0"/>
                <a:cs typeface="Cambria" charset="0"/>
              </a:rPr>
              <a:t> Ivy</a:t>
            </a:r>
          </a:p>
          <a:p>
            <a:r>
              <a:rPr lang="en-US" sz="4400" dirty="0" smtClean="0">
                <a:solidFill>
                  <a:schemeClr val="bg1"/>
                </a:solidFill>
                <a:latin typeface="Cambria" charset="0"/>
                <a:ea typeface="Cambria" charset="0"/>
                <a:cs typeface="Cambria" charset="0"/>
              </a:rPr>
              <a:t>Aug. 7</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Tracy </a:t>
            </a:r>
            <a:r>
              <a:rPr lang="en-US" sz="4400" dirty="0" err="1" smtClean="0">
                <a:solidFill>
                  <a:schemeClr val="bg1"/>
                </a:solidFill>
                <a:latin typeface="Cambria" charset="0"/>
                <a:ea typeface="Cambria" charset="0"/>
                <a:cs typeface="Cambria" charset="0"/>
              </a:rPr>
              <a:t>Rabon</a:t>
            </a:r>
            <a:endParaRPr lang="en-US" sz="4400" dirty="0" smtClean="0">
              <a:solidFill>
                <a:schemeClr val="bg1"/>
              </a:solidFill>
              <a:latin typeface="Cambria" charset="0"/>
              <a:ea typeface="Cambria" charset="0"/>
              <a:cs typeface="Cambria" charset="0"/>
            </a:endParaRPr>
          </a:p>
          <a:p>
            <a:r>
              <a:rPr lang="en-US" sz="4400" dirty="0" smtClean="0">
                <a:solidFill>
                  <a:schemeClr val="bg1"/>
                </a:solidFill>
                <a:latin typeface="Cambria" charset="0"/>
                <a:ea typeface="Cambria" charset="0"/>
                <a:cs typeface="Cambria" charset="0"/>
              </a:rPr>
              <a:t>Aug. 8</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Ethan &amp; Anna Pritchard</a:t>
            </a:r>
          </a:p>
          <a:p>
            <a:r>
              <a:rPr lang="en-US" sz="4400" dirty="0" smtClean="0">
                <a:solidFill>
                  <a:schemeClr val="bg1"/>
                </a:solidFill>
                <a:latin typeface="Cambria" charset="0"/>
                <a:ea typeface="Cambria" charset="0"/>
                <a:cs typeface="Cambria" charset="0"/>
              </a:rPr>
              <a:t>Aug. 9</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Andy Irish</a:t>
            </a:r>
          </a:p>
          <a:p>
            <a:r>
              <a:rPr lang="en-US" sz="4400" dirty="0" smtClean="0">
                <a:solidFill>
                  <a:schemeClr val="bg1"/>
                </a:solidFill>
                <a:latin typeface="Cambria" charset="0"/>
                <a:ea typeface="Cambria" charset="0"/>
                <a:cs typeface="Cambria" charset="0"/>
              </a:rPr>
              <a:t>Aug. 12</a:t>
            </a:r>
            <a:r>
              <a:rPr lang="en-US" sz="4400" baseline="30000" dirty="0" smtClean="0">
                <a:solidFill>
                  <a:schemeClr val="bg1"/>
                </a:solidFill>
                <a:latin typeface="Cambria" charset="0"/>
                <a:ea typeface="Cambria" charset="0"/>
                <a:cs typeface="Cambria" charset="0"/>
              </a:rPr>
              <a:t>th</a:t>
            </a:r>
            <a:r>
              <a:rPr lang="en-US" sz="4400" dirty="0" smtClean="0">
                <a:solidFill>
                  <a:schemeClr val="bg1"/>
                </a:solidFill>
                <a:latin typeface="Cambria" charset="0"/>
                <a:ea typeface="Cambria" charset="0"/>
                <a:cs typeface="Cambria" charset="0"/>
              </a:rPr>
              <a:t> Dennis &amp; Sue </a:t>
            </a:r>
            <a:r>
              <a:rPr lang="en-US" sz="4400" dirty="0">
                <a:solidFill>
                  <a:schemeClr val="bg1"/>
                </a:solidFill>
                <a:latin typeface="Cambria" charset="0"/>
                <a:ea typeface="Cambria" charset="0"/>
                <a:cs typeface="Cambria" charset="0"/>
              </a:rPr>
              <a:t>S</a:t>
            </a:r>
            <a:r>
              <a:rPr lang="en-US" sz="4400" dirty="0" smtClean="0">
                <a:solidFill>
                  <a:schemeClr val="bg1"/>
                </a:solidFill>
                <a:latin typeface="Cambria" charset="0"/>
                <a:ea typeface="Cambria" charset="0"/>
                <a:cs typeface="Cambria" charset="0"/>
              </a:rPr>
              <a:t>heppard</a:t>
            </a:r>
          </a:p>
          <a:p>
            <a:endParaRPr lang="en-US" sz="44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45828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20</a:t>
            </a:fld>
            <a:endParaRPr lang="en-US"/>
          </a:p>
        </p:txBody>
      </p:sp>
      <p:sp>
        <p:nvSpPr>
          <p:cNvPr id="5" name="Rectangle 4"/>
          <p:cNvSpPr/>
          <p:nvPr/>
        </p:nvSpPr>
        <p:spPr>
          <a:xfrm>
            <a:off x="152400" y="76200"/>
            <a:ext cx="8839200" cy="7109639"/>
          </a:xfrm>
          <a:prstGeom prst="rect">
            <a:avLst/>
          </a:prstGeom>
        </p:spPr>
        <p:txBody>
          <a:bodyPr wrap="square">
            <a:spAutoFit/>
          </a:bodyPr>
          <a:lstStyle/>
          <a:p>
            <a:r>
              <a:rPr lang="en-US" sz="4000" b="1" dirty="0">
                <a:solidFill>
                  <a:schemeClr val="bg1"/>
                </a:solidFill>
                <a:latin typeface="Cambria" charset="0"/>
                <a:ea typeface="Cambria" charset="0"/>
                <a:cs typeface="Cambria" charset="0"/>
              </a:rPr>
              <a:t>DEUTERONOMY 18:19  </a:t>
            </a:r>
            <a:endParaRPr lang="en-US" sz="4000" b="1" dirty="0" smtClean="0">
              <a:solidFill>
                <a:schemeClr val="bg1"/>
              </a:solidFill>
              <a:latin typeface="Cambria" charset="0"/>
              <a:ea typeface="Cambria" charset="0"/>
              <a:cs typeface="Cambria" charset="0"/>
            </a:endParaRPr>
          </a:p>
          <a:p>
            <a:r>
              <a:rPr lang="en-US" sz="3200" i="1" dirty="0">
                <a:solidFill>
                  <a:schemeClr val="bg1"/>
                </a:solidFill>
                <a:latin typeface="Cambria" charset="0"/>
                <a:ea typeface="Cambria" charset="0"/>
                <a:cs typeface="Cambria" charset="0"/>
              </a:rPr>
              <a:t>	</a:t>
            </a:r>
            <a:r>
              <a:rPr lang="en-US" sz="3200" i="1" dirty="0" smtClean="0">
                <a:solidFill>
                  <a:schemeClr val="bg1"/>
                </a:solidFill>
                <a:latin typeface="Cambria" charset="0"/>
                <a:ea typeface="Cambria" charset="0"/>
                <a:cs typeface="Cambria" charset="0"/>
              </a:rPr>
              <a:t>And </a:t>
            </a:r>
            <a:r>
              <a:rPr lang="en-US" sz="3200" i="1" dirty="0">
                <a:solidFill>
                  <a:schemeClr val="bg1"/>
                </a:solidFill>
                <a:latin typeface="Cambria" charset="0"/>
                <a:ea typeface="Cambria" charset="0"/>
                <a:cs typeface="Cambria" charset="0"/>
              </a:rPr>
              <a:t>it shall come to pass, </a:t>
            </a:r>
            <a:r>
              <a:rPr lang="en-US" sz="3200" i="1" dirty="0" smtClean="0">
                <a:solidFill>
                  <a:schemeClr val="bg1"/>
                </a:solidFill>
                <a:latin typeface="Cambria" charset="0"/>
                <a:ea typeface="Cambria" charset="0"/>
                <a:cs typeface="Cambria" charset="0"/>
              </a:rPr>
              <a:t>that </a:t>
            </a:r>
            <a:r>
              <a:rPr lang="en-US" sz="3200" i="1" dirty="0">
                <a:solidFill>
                  <a:schemeClr val="bg1"/>
                </a:solidFill>
                <a:latin typeface="Cambria" charset="0"/>
                <a:ea typeface="Cambria" charset="0"/>
                <a:cs typeface="Cambria" charset="0"/>
              </a:rPr>
              <a:t>whosoever will not hearken unto my words which he shall speak in my name, I will require </a:t>
            </a:r>
            <a:r>
              <a:rPr lang="en-US" sz="3200" i="1" dirty="0" smtClean="0">
                <a:solidFill>
                  <a:schemeClr val="bg1"/>
                </a:solidFill>
                <a:latin typeface="Cambria" charset="0"/>
                <a:ea typeface="Cambria" charset="0"/>
                <a:cs typeface="Cambria" charset="0"/>
              </a:rPr>
              <a:t>it </a:t>
            </a:r>
            <a:r>
              <a:rPr lang="en-US" sz="3200" i="1" dirty="0">
                <a:solidFill>
                  <a:schemeClr val="bg1"/>
                </a:solidFill>
                <a:latin typeface="Cambria" charset="0"/>
                <a:ea typeface="Cambria" charset="0"/>
                <a:cs typeface="Cambria" charset="0"/>
              </a:rPr>
              <a:t>of </a:t>
            </a:r>
            <a:r>
              <a:rPr lang="en-US" sz="3200" i="1" dirty="0" smtClean="0">
                <a:solidFill>
                  <a:schemeClr val="bg1"/>
                </a:solidFill>
                <a:latin typeface="Cambria" charset="0"/>
                <a:ea typeface="Cambria" charset="0"/>
                <a:cs typeface="Cambria" charset="0"/>
              </a:rPr>
              <a:t>him. 20 </a:t>
            </a:r>
            <a:r>
              <a:rPr lang="en-US" sz="3200" i="1" dirty="0">
                <a:solidFill>
                  <a:schemeClr val="bg1"/>
                </a:solidFill>
                <a:latin typeface="Cambria" charset="0"/>
                <a:ea typeface="Cambria" charset="0"/>
                <a:cs typeface="Cambria" charset="0"/>
              </a:rPr>
              <a:t>But the prophet, which shall presume to speak a word in my name, </a:t>
            </a:r>
            <a:r>
              <a:rPr lang="en-US" sz="3200" i="1" dirty="0" smtClean="0">
                <a:solidFill>
                  <a:schemeClr val="bg1"/>
                </a:solidFill>
                <a:latin typeface="Cambria" charset="0"/>
                <a:ea typeface="Cambria" charset="0"/>
                <a:cs typeface="Cambria" charset="0"/>
              </a:rPr>
              <a:t>which I </a:t>
            </a:r>
            <a:r>
              <a:rPr lang="en-US" sz="3200" i="1" dirty="0">
                <a:solidFill>
                  <a:schemeClr val="bg1"/>
                </a:solidFill>
                <a:latin typeface="Cambria" charset="0"/>
                <a:ea typeface="Cambria" charset="0"/>
                <a:cs typeface="Cambria" charset="0"/>
              </a:rPr>
              <a:t>have not commanded him to speak, or that shall speak in the name </a:t>
            </a:r>
            <a:r>
              <a:rPr lang="en-US" sz="3200" i="1" dirty="0" smtClean="0">
                <a:solidFill>
                  <a:schemeClr val="bg1"/>
                </a:solidFill>
                <a:latin typeface="Cambria" charset="0"/>
                <a:ea typeface="Cambria" charset="0"/>
                <a:cs typeface="Cambria" charset="0"/>
              </a:rPr>
              <a:t>of other </a:t>
            </a:r>
            <a:r>
              <a:rPr lang="en-US" sz="3200" i="1" dirty="0">
                <a:solidFill>
                  <a:schemeClr val="bg1"/>
                </a:solidFill>
                <a:latin typeface="Cambria" charset="0"/>
                <a:ea typeface="Cambria" charset="0"/>
                <a:cs typeface="Cambria" charset="0"/>
              </a:rPr>
              <a:t>gods, even that prophet shall die.</a:t>
            </a:r>
            <a:endParaRPr lang="en-US" sz="3200" dirty="0">
              <a:solidFill>
                <a:schemeClr val="bg1"/>
              </a:solidFill>
              <a:latin typeface="Cambria" charset="0"/>
              <a:ea typeface="Cambria" charset="0"/>
              <a:cs typeface="Cambria" charset="0"/>
            </a:endParaRPr>
          </a:p>
          <a:p>
            <a:endParaRPr lang="en-US" sz="3200" dirty="0" smtClean="0">
              <a:solidFill>
                <a:schemeClr val="bg1"/>
              </a:solidFill>
              <a:latin typeface="Cambria" charset="0"/>
              <a:ea typeface="Cambria" charset="0"/>
              <a:cs typeface="Cambria" charset="0"/>
            </a:endParaRPr>
          </a:p>
          <a:p>
            <a:r>
              <a:rPr lang="en-US" sz="3200" b="1" dirty="0" smtClean="0">
                <a:solidFill>
                  <a:schemeClr val="bg1"/>
                </a:solidFill>
                <a:latin typeface="Cambria" charset="0"/>
                <a:ea typeface="Cambria" charset="0"/>
                <a:cs typeface="Cambria" charset="0"/>
              </a:rPr>
              <a:t>[</a:t>
            </a:r>
            <a:r>
              <a:rPr lang="en-US" sz="3200" b="1" dirty="0">
                <a:solidFill>
                  <a:schemeClr val="bg1"/>
                </a:solidFill>
                <a:latin typeface="Cambria" charset="0"/>
                <a:ea typeface="Cambria" charset="0"/>
                <a:cs typeface="Cambria" charset="0"/>
              </a:rPr>
              <a:t>Presume]-</a:t>
            </a:r>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presumptuous</a:t>
            </a:r>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arrogant</a:t>
            </a:r>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rebelliously</a:t>
            </a:r>
            <a:r>
              <a:rPr lang="en-US" sz="3200" dirty="0">
                <a:solidFill>
                  <a:schemeClr val="bg1"/>
                </a:solidFill>
                <a:latin typeface="Cambria" charset="0"/>
                <a:ea typeface="Cambria" charset="0"/>
                <a:cs typeface="Cambria" charset="0"/>
              </a:rPr>
              <a:t>, proud-to </a:t>
            </a:r>
            <a:r>
              <a:rPr lang="en-US" sz="3200" dirty="0" smtClean="0">
                <a:solidFill>
                  <a:schemeClr val="bg1"/>
                </a:solidFill>
                <a:latin typeface="Cambria" charset="0"/>
                <a:ea typeface="Cambria" charset="0"/>
                <a:cs typeface="Cambria" charset="0"/>
              </a:rPr>
              <a:t>take upon </a:t>
            </a:r>
            <a:r>
              <a:rPr lang="en-US" sz="3200" dirty="0">
                <a:solidFill>
                  <a:schemeClr val="bg1"/>
                </a:solidFill>
                <a:latin typeface="Cambria" charset="0"/>
                <a:ea typeface="Cambria" charset="0"/>
                <a:cs typeface="Cambria" charset="0"/>
              </a:rPr>
              <a:t>oneself  </a:t>
            </a:r>
            <a:r>
              <a:rPr lang="en-US" sz="3200" dirty="0" smtClean="0">
                <a:solidFill>
                  <a:schemeClr val="bg1"/>
                </a:solidFill>
                <a:latin typeface="Cambria" charset="0"/>
                <a:ea typeface="Cambria" charset="0"/>
                <a:cs typeface="Cambria" charset="0"/>
              </a:rPr>
              <a:t>without </a:t>
            </a:r>
            <a:r>
              <a:rPr lang="en-US" sz="3200" dirty="0">
                <a:solidFill>
                  <a:schemeClr val="bg1"/>
                </a:solidFill>
                <a:latin typeface="Cambria" charset="0"/>
                <a:ea typeface="Cambria" charset="0"/>
                <a:cs typeface="Cambria" charset="0"/>
              </a:rPr>
              <a:t>permission, taking for </a:t>
            </a:r>
            <a:r>
              <a:rPr lang="en-US" sz="3200" dirty="0" smtClean="0">
                <a:solidFill>
                  <a:schemeClr val="bg1"/>
                </a:solidFill>
                <a:latin typeface="Cambria" charset="0"/>
                <a:ea typeface="Cambria" charset="0"/>
                <a:cs typeface="Cambria" charset="0"/>
              </a:rPr>
              <a:t>granted</a:t>
            </a:r>
            <a:r>
              <a:rPr lang="en-US" sz="3200" dirty="0">
                <a:solidFill>
                  <a:schemeClr val="bg1"/>
                </a:solidFill>
                <a:latin typeface="Cambria" charset="0"/>
                <a:ea typeface="Cambria" charset="0"/>
                <a:cs typeface="Cambria" charset="0"/>
              </a:rPr>
              <a:t>.</a:t>
            </a:r>
          </a:p>
          <a:p>
            <a:endParaRPr lang="en-US" sz="3200" i="1" dirty="0" smtClean="0">
              <a:solidFill>
                <a:schemeClr val="bg1"/>
              </a:solidFill>
              <a:latin typeface="Cambria" charset="0"/>
              <a:ea typeface="Cambria" charset="0"/>
              <a:cs typeface="Cambria" charset="0"/>
            </a:endParaRPr>
          </a:p>
          <a:p>
            <a:r>
              <a:rPr lang="en-US" sz="3200" i="1" dirty="0" smtClean="0">
                <a:solidFill>
                  <a:schemeClr val="bg1"/>
                </a:solidFill>
                <a:latin typeface="Cambria" charset="0"/>
                <a:ea typeface="Cambria" charset="0"/>
                <a:cs typeface="Cambria" charset="0"/>
              </a:rPr>
              <a:t>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118563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ircle(in)">
                                      <p:cBhvr>
                                        <p:cTn id="1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21</a:t>
            </a:fld>
            <a:endParaRPr lang="en-US"/>
          </a:p>
        </p:txBody>
      </p:sp>
      <p:sp>
        <p:nvSpPr>
          <p:cNvPr id="5" name="Rectangle 4"/>
          <p:cNvSpPr/>
          <p:nvPr/>
        </p:nvSpPr>
        <p:spPr>
          <a:xfrm>
            <a:off x="209550" y="152400"/>
            <a:ext cx="8705850" cy="5078313"/>
          </a:xfrm>
          <a:prstGeom prst="rect">
            <a:avLst/>
          </a:prstGeom>
        </p:spPr>
        <p:txBody>
          <a:bodyPr wrap="square">
            <a:spAutoFit/>
          </a:bodyPr>
          <a:lstStyle/>
          <a:p>
            <a:r>
              <a:rPr lang="en-US" sz="3600" i="1" smtClean="0">
                <a:solidFill>
                  <a:schemeClr val="bg1"/>
                </a:solidFill>
                <a:latin typeface="Cambria" charset="0"/>
                <a:ea typeface="Cambria" charset="0"/>
                <a:cs typeface="Cambria" charset="0"/>
              </a:rPr>
              <a:t>	21 </a:t>
            </a:r>
            <a:r>
              <a:rPr lang="en-US" sz="3600" i="1" dirty="0">
                <a:solidFill>
                  <a:schemeClr val="bg1"/>
                </a:solidFill>
                <a:latin typeface="Cambria" charset="0"/>
                <a:ea typeface="Cambria" charset="0"/>
                <a:cs typeface="Cambria" charset="0"/>
              </a:rPr>
              <a:t>And if thou say in thine heart, How shall we know the word which the LORD hath not spoken?22 When a prophet </a:t>
            </a:r>
            <a:r>
              <a:rPr lang="en-US" sz="3600" i="1" dirty="0" err="1">
                <a:solidFill>
                  <a:schemeClr val="bg1"/>
                </a:solidFill>
                <a:latin typeface="Cambria" charset="0"/>
                <a:ea typeface="Cambria" charset="0"/>
                <a:cs typeface="Cambria" charset="0"/>
              </a:rPr>
              <a:t>speaketh</a:t>
            </a:r>
            <a:r>
              <a:rPr lang="en-US" sz="3600" i="1" dirty="0">
                <a:solidFill>
                  <a:schemeClr val="bg1"/>
                </a:solidFill>
                <a:latin typeface="Cambria" charset="0"/>
                <a:ea typeface="Cambria" charset="0"/>
                <a:cs typeface="Cambria" charset="0"/>
              </a:rPr>
              <a:t> in the name of the LORD, if the thing follow not, nor come to pass, that is the thing which the LORD hath not</a:t>
            </a:r>
            <a:endParaRPr lang="en-US" sz="3600" dirty="0">
              <a:solidFill>
                <a:schemeClr val="bg1"/>
              </a:solidFill>
              <a:latin typeface="Cambria" charset="0"/>
              <a:ea typeface="Cambria" charset="0"/>
              <a:cs typeface="Cambria" charset="0"/>
            </a:endParaRPr>
          </a:p>
          <a:p>
            <a:r>
              <a:rPr lang="en-US" sz="3600" i="1" dirty="0">
                <a:solidFill>
                  <a:schemeClr val="bg1"/>
                </a:solidFill>
                <a:latin typeface="Cambria" charset="0"/>
                <a:ea typeface="Cambria" charset="0"/>
                <a:cs typeface="Cambria" charset="0"/>
              </a:rPr>
              <a:t>spoken, but the prophet hath spoken it presumptuously: thou shalt not be afraid of him.</a:t>
            </a:r>
            <a:endParaRPr lang="en-US" sz="36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786230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22</a:t>
            </a:fld>
            <a:endParaRPr lang="en-US"/>
          </a:p>
        </p:txBody>
      </p:sp>
      <p:sp>
        <p:nvSpPr>
          <p:cNvPr id="5" name="Rectangle 4"/>
          <p:cNvSpPr/>
          <p:nvPr/>
        </p:nvSpPr>
        <p:spPr>
          <a:xfrm>
            <a:off x="228600" y="76200"/>
            <a:ext cx="8763000" cy="5201424"/>
          </a:xfrm>
          <a:prstGeom prst="rect">
            <a:avLst/>
          </a:prstGeom>
        </p:spPr>
        <p:txBody>
          <a:bodyPr wrap="square">
            <a:spAutoFit/>
          </a:bodyPr>
          <a:lstStyle/>
          <a:p>
            <a:r>
              <a:rPr lang="en-US" sz="4400" b="1" dirty="0">
                <a:solidFill>
                  <a:schemeClr val="bg1"/>
                </a:solidFill>
                <a:latin typeface="Cambria" charset="0"/>
                <a:ea typeface="Cambria" charset="0"/>
                <a:cs typeface="Cambria" charset="0"/>
              </a:rPr>
              <a:t>THE.SUPER.SIGN </a:t>
            </a:r>
            <a:endParaRPr lang="en-US" sz="4400" b="1" dirty="0" smtClean="0">
              <a:solidFill>
                <a:schemeClr val="bg1"/>
              </a:solidFill>
              <a:latin typeface="Cambria" charset="0"/>
              <a:ea typeface="Cambria" charset="0"/>
              <a:cs typeface="Cambria" charset="0"/>
            </a:endParaRPr>
          </a:p>
          <a:p>
            <a:r>
              <a:rPr lang="en-US" sz="3200" dirty="0" smtClean="0">
                <a:solidFill>
                  <a:schemeClr val="bg1"/>
                </a:solidFill>
                <a:latin typeface="Cambria" charset="0"/>
                <a:ea typeface="Cambria" charset="0"/>
                <a:cs typeface="Cambria" charset="0"/>
              </a:rPr>
              <a:t>	55 And </a:t>
            </a:r>
            <a:r>
              <a:rPr lang="en-US" sz="3200" b="1" dirty="0" smtClean="0">
                <a:solidFill>
                  <a:schemeClr val="bg1"/>
                </a:solidFill>
                <a:latin typeface="Cambria" charset="0"/>
                <a:ea typeface="Cambria" charset="0"/>
                <a:cs typeface="Cambria" charset="0"/>
              </a:rPr>
              <a:t>a seer </a:t>
            </a:r>
            <a:r>
              <a:rPr lang="en-US" sz="3200" dirty="0" smtClean="0">
                <a:solidFill>
                  <a:schemeClr val="bg1"/>
                </a:solidFill>
                <a:latin typeface="Cambria" charset="0"/>
                <a:ea typeface="Cambria" charset="0"/>
                <a:cs typeface="Cambria" charset="0"/>
              </a:rPr>
              <a:t>was the one who had the interpretation of the written Word, and he foresaw things that was to come. </a:t>
            </a:r>
            <a:endParaRPr lang="en-US" sz="3200"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And </a:t>
            </a:r>
            <a:r>
              <a:rPr lang="en-US" sz="3200" dirty="0" smtClean="0">
                <a:solidFill>
                  <a:schemeClr val="bg1"/>
                </a:solidFill>
                <a:latin typeface="Cambria" charset="0"/>
                <a:ea typeface="Cambria" charset="0"/>
                <a:cs typeface="Cambria" charset="0"/>
              </a:rPr>
              <a:t>when he spoke of the things that was to come, and proved that he was a seer, then he </a:t>
            </a:r>
            <a:r>
              <a:rPr lang="en-US" sz="3200" dirty="0" err="1" smtClean="0">
                <a:solidFill>
                  <a:schemeClr val="bg1"/>
                </a:solidFill>
                <a:latin typeface="Cambria" charset="0"/>
                <a:ea typeface="Cambria" charset="0"/>
                <a:cs typeface="Cambria" charset="0"/>
              </a:rPr>
              <a:t>knowed</a:t>
            </a:r>
            <a:r>
              <a:rPr lang="en-US" sz="3200" dirty="0" smtClean="0">
                <a:solidFill>
                  <a:schemeClr val="bg1"/>
                </a:solidFill>
                <a:latin typeface="Cambria" charset="0"/>
                <a:ea typeface="Cambria" charset="0"/>
                <a:cs typeface="Cambria" charset="0"/>
              </a:rPr>
              <a:t>. They </a:t>
            </a:r>
            <a:r>
              <a:rPr lang="en-US" sz="3200" dirty="0" err="1" smtClean="0">
                <a:solidFill>
                  <a:schemeClr val="bg1"/>
                </a:solidFill>
                <a:latin typeface="Cambria" charset="0"/>
                <a:ea typeface="Cambria" charset="0"/>
                <a:cs typeface="Cambria" charset="0"/>
              </a:rPr>
              <a:t>knowed</a:t>
            </a:r>
            <a:r>
              <a:rPr lang="en-US" sz="3200" dirty="0" smtClean="0">
                <a:solidFill>
                  <a:schemeClr val="bg1"/>
                </a:solidFill>
                <a:latin typeface="Cambria" charset="0"/>
                <a:ea typeface="Cambria" charset="0"/>
                <a:cs typeface="Cambria" charset="0"/>
              </a:rPr>
              <a:t> he had the right interpretation of the Scripture, because God, through him, manifested the written Scripture for that day.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996893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23</a:t>
            </a:fld>
            <a:endParaRPr lang="en-US"/>
          </a:p>
        </p:txBody>
      </p:sp>
      <p:sp>
        <p:nvSpPr>
          <p:cNvPr id="5" name="Rectangle 4"/>
          <p:cNvSpPr/>
          <p:nvPr/>
        </p:nvSpPr>
        <p:spPr>
          <a:xfrm>
            <a:off x="304800" y="228600"/>
            <a:ext cx="8458200" cy="4046518"/>
          </a:xfrm>
          <a:prstGeom prst="rect">
            <a:avLst/>
          </a:prstGeom>
        </p:spPr>
        <p:txBody>
          <a:bodyPr wrap="square">
            <a:spAutoFit/>
          </a:bodyPr>
          <a:lstStyle/>
          <a:p>
            <a:r>
              <a:rPr lang="en-US" sz="3600" dirty="0" smtClean="0">
                <a:solidFill>
                  <a:schemeClr val="bg1"/>
                </a:solidFill>
                <a:latin typeface="Cambria" charset="0"/>
                <a:ea typeface="Cambria" charset="0"/>
                <a:cs typeface="Cambria" charset="0"/>
              </a:rPr>
              <a:t>	Don't </a:t>
            </a:r>
            <a:r>
              <a:rPr lang="en-US" sz="3600" dirty="0">
                <a:solidFill>
                  <a:schemeClr val="bg1"/>
                </a:solidFill>
                <a:latin typeface="Cambria" charset="0"/>
                <a:ea typeface="Cambria" charset="0"/>
                <a:cs typeface="Cambria" charset="0"/>
              </a:rPr>
              <a:t>be slothful. Wake up! </a:t>
            </a:r>
            <a:r>
              <a:rPr lang="en-US" sz="3600" dirty="0">
                <a:solidFill>
                  <a:srgbClr val="FFFF00"/>
                </a:solidFill>
                <a:latin typeface="Cambria" charset="0"/>
                <a:ea typeface="Cambria" charset="0"/>
                <a:cs typeface="Cambria" charset="0"/>
              </a:rPr>
              <a:t>That was the plain identification, a seer, a forth-teller and a teller-forth. And the only way that they </a:t>
            </a:r>
            <a:r>
              <a:rPr lang="en-US" sz="3600" dirty="0" err="1">
                <a:solidFill>
                  <a:srgbClr val="FFFF00"/>
                </a:solidFill>
                <a:latin typeface="Cambria" charset="0"/>
                <a:ea typeface="Cambria" charset="0"/>
                <a:cs typeface="Cambria" charset="0"/>
              </a:rPr>
              <a:t>knowed</a:t>
            </a:r>
            <a:r>
              <a:rPr lang="en-US" sz="3600" dirty="0">
                <a:solidFill>
                  <a:srgbClr val="FFFF00"/>
                </a:solidFill>
                <a:latin typeface="Cambria" charset="0"/>
                <a:ea typeface="Cambria" charset="0"/>
                <a:cs typeface="Cambria" charset="0"/>
              </a:rPr>
              <a:t> he was getting the right interpretation to the Scripture, because what he said come to pass.</a:t>
            </a:r>
          </a:p>
          <a:p>
            <a:pPr algn="r"/>
            <a:r>
              <a:rPr lang="en-US" sz="3600" dirty="0">
                <a:solidFill>
                  <a:schemeClr val="bg1"/>
                </a:solidFill>
                <a:latin typeface="Cambria" charset="0"/>
                <a:ea typeface="Cambria" charset="0"/>
                <a:cs typeface="Cambria" charset="0"/>
              </a:rPr>
              <a:t>63-1129</a:t>
            </a:r>
          </a:p>
        </p:txBody>
      </p:sp>
    </p:spTree>
    <p:extLst>
      <p:ext uri="{BB962C8B-B14F-4D97-AF65-F5344CB8AC3E}">
        <p14:creationId xmlns:p14="http://schemas.microsoft.com/office/powerpoint/2010/main" val="1595168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24</a:t>
            </a:fld>
            <a:endParaRPr lang="en-US"/>
          </a:p>
        </p:txBody>
      </p:sp>
      <p:sp>
        <p:nvSpPr>
          <p:cNvPr id="5" name="Rectangle 4"/>
          <p:cNvSpPr/>
          <p:nvPr/>
        </p:nvSpPr>
        <p:spPr>
          <a:xfrm>
            <a:off x="152400" y="76200"/>
            <a:ext cx="8839200" cy="6986528"/>
          </a:xfrm>
          <a:prstGeom prst="rect">
            <a:avLst/>
          </a:prstGeom>
        </p:spPr>
        <p:txBody>
          <a:bodyPr wrap="square">
            <a:spAutoFit/>
          </a:bodyPr>
          <a:lstStyle/>
          <a:p>
            <a:r>
              <a:rPr lang="en-US" sz="3200" i="1" dirty="0" smtClean="0">
                <a:solidFill>
                  <a:srgbClr val="FFFF00"/>
                </a:solidFill>
                <a:latin typeface="Cambria" charset="0"/>
                <a:ea typeface="Cambria" charset="0"/>
                <a:cs typeface="Cambria" charset="0"/>
              </a:rPr>
              <a:t>Example: </a:t>
            </a:r>
            <a:r>
              <a:rPr lang="en-US" sz="4000" b="1" dirty="0" smtClean="0">
                <a:solidFill>
                  <a:schemeClr val="bg1"/>
                </a:solidFill>
                <a:latin typeface="Cambria" charset="0"/>
                <a:ea typeface="Cambria" charset="0"/>
                <a:cs typeface="Cambria" charset="0"/>
              </a:rPr>
              <a:t>DEUTERONOMY </a:t>
            </a:r>
            <a:r>
              <a:rPr lang="en-US" sz="4000" b="1" dirty="0">
                <a:solidFill>
                  <a:schemeClr val="bg1"/>
                </a:solidFill>
                <a:latin typeface="Cambria" charset="0"/>
                <a:ea typeface="Cambria" charset="0"/>
                <a:cs typeface="Cambria" charset="0"/>
              </a:rPr>
              <a:t>18:15</a:t>
            </a:r>
          </a:p>
          <a:p>
            <a:r>
              <a:rPr lang="en-US" sz="4400" i="1" spc="-150" dirty="0">
                <a:solidFill>
                  <a:schemeClr val="bg1"/>
                </a:solidFill>
                <a:latin typeface="Cambria" charset="0"/>
                <a:ea typeface="Cambria" charset="0"/>
                <a:cs typeface="Cambria" charset="0"/>
              </a:rPr>
              <a:t>	</a:t>
            </a:r>
            <a:r>
              <a:rPr lang="en-US" sz="3200" i="1" spc="-150" dirty="0" smtClean="0">
                <a:solidFill>
                  <a:schemeClr val="bg1"/>
                </a:solidFill>
                <a:latin typeface="Cambria" charset="0"/>
                <a:ea typeface="Cambria" charset="0"/>
                <a:cs typeface="Cambria" charset="0"/>
              </a:rPr>
              <a:t>The </a:t>
            </a:r>
            <a:r>
              <a:rPr lang="en-US" sz="3200" i="1" spc="-150" dirty="0">
                <a:solidFill>
                  <a:schemeClr val="bg1"/>
                </a:solidFill>
                <a:latin typeface="Cambria" charset="0"/>
                <a:ea typeface="Cambria" charset="0"/>
                <a:cs typeface="Cambria" charset="0"/>
              </a:rPr>
              <a:t>LORD thy God will raise up unto thee a Prophet from the midst of thee, of thy brethren, like unto me; unto him ye shall hearken;</a:t>
            </a:r>
          </a:p>
          <a:p>
            <a:r>
              <a:rPr lang="en-US" sz="4000" b="1" dirty="0" smtClean="0">
                <a:solidFill>
                  <a:schemeClr val="bg1"/>
                </a:solidFill>
                <a:latin typeface="Cambria" charset="0"/>
                <a:ea typeface="Cambria" charset="0"/>
                <a:cs typeface="Cambria" charset="0"/>
              </a:rPr>
              <a:t>ACTS </a:t>
            </a:r>
            <a:r>
              <a:rPr lang="en-US" sz="4000" b="1" dirty="0">
                <a:solidFill>
                  <a:schemeClr val="bg1"/>
                </a:solidFill>
                <a:latin typeface="Cambria" charset="0"/>
                <a:ea typeface="Cambria" charset="0"/>
                <a:cs typeface="Cambria" charset="0"/>
              </a:rPr>
              <a:t>7:36</a:t>
            </a:r>
          </a:p>
          <a:p>
            <a:r>
              <a:rPr lang="en-US" sz="3600" i="1" dirty="0" smtClean="0">
                <a:solidFill>
                  <a:schemeClr val="bg1"/>
                </a:solidFill>
                <a:latin typeface="Cambria" charset="0"/>
                <a:ea typeface="Cambria" charset="0"/>
                <a:cs typeface="Cambria" charset="0"/>
              </a:rPr>
              <a:t>	</a:t>
            </a:r>
            <a:r>
              <a:rPr lang="en-US" sz="3600" i="1" spc="-150" dirty="0" smtClean="0">
                <a:solidFill>
                  <a:schemeClr val="bg1"/>
                </a:solidFill>
                <a:latin typeface="Cambria" charset="0"/>
                <a:ea typeface="Cambria" charset="0"/>
                <a:cs typeface="Cambria" charset="0"/>
              </a:rPr>
              <a:t>He </a:t>
            </a:r>
            <a:r>
              <a:rPr lang="en-US" sz="3600" i="1" spc="-150" dirty="0">
                <a:solidFill>
                  <a:schemeClr val="bg1"/>
                </a:solidFill>
                <a:latin typeface="Cambria" charset="0"/>
                <a:ea typeface="Cambria" charset="0"/>
                <a:cs typeface="Cambria" charset="0"/>
              </a:rPr>
              <a:t>brought them out, after that he had shewed wonders and signs in the land of Egypt, and in the Red sea, and in the wilderness forty years. </a:t>
            </a:r>
            <a:r>
              <a:rPr lang="en-US" sz="3600" i="1" spc="-150" dirty="0" smtClean="0">
                <a:solidFill>
                  <a:schemeClr val="bg1"/>
                </a:solidFill>
                <a:latin typeface="Cambria" charset="0"/>
                <a:ea typeface="Cambria" charset="0"/>
                <a:cs typeface="Cambria" charset="0"/>
              </a:rPr>
              <a:t>37 </a:t>
            </a:r>
            <a:r>
              <a:rPr lang="en-US" sz="3600" i="1" spc="-150" dirty="0" smtClean="0">
                <a:solidFill>
                  <a:srgbClr val="FFFF00"/>
                </a:solidFill>
                <a:latin typeface="Cambria" charset="0"/>
                <a:ea typeface="Cambria" charset="0"/>
                <a:cs typeface="Cambria" charset="0"/>
              </a:rPr>
              <a:t>This </a:t>
            </a:r>
            <a:r>
              <a:rPr lang="en-US" sz="3600" i="1" spc="-150" dirty="0">
                <a:solidFill>
                  <a:srgbClr val="FFFF00"/>
                </a:solidFill>
                <a:latin typeface="Cambria" charset="0"/>
                <a:ea typeface="Cambria" charset="0"/>
                <a:cs typeface="Cambria" charset="0"/>
              </a:rPr>
              <a:t>is that Moses, </a:t>
            </a:r>
            <a:r>
              <a:rPr lang="en-US" sz="3600" i="1" spc="-150" dirty="0">
                <a:solidFill>
                  <a:schemeClr val="bg1"/>
                </a:solidFill>
                <a:latin typeface="Cambria" charset="0"/>
                <a:ea typeface="Cambria" charset="0"/>
                <a:cs typeface="Cambria" charset="0"/>
              </a:rPr>
              <a:t>which said unto the children of Israel, A prophet shall the Lord your God raise up unto you of your brethren, like unto me; him shall ye hear. </a:t>
            </a:r>
          </a:p>
        </p:txBody>
      </p:sp>
    </p:spTree>
    <p:extLst>
      <p:ext uri="{BB962C8B-B14F-4D97-AF65-F5344CB8AC3E}">
        <p14:creationId xmlns:p14="http://schemas.microsoft.com/office/powerpoint/2010/main" val="194007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25</a:t>
            </a:fld>
            <a:endParaRPr lang="en-US"/>
          </a:p>
        </p:txBody>
      </p:sp>
      <p:sp>
        <p:nvSpPr>
          <p:cNvPr id="5" name="Rectangle 4"/>
          <p:cNvSpPr/>
          <p:nvPr/>
        </p:nvSpPr>
        <p:spPr>
          <a:xfrm>
            <a:off x="152400" y="28414"/>
            <a:ext cx="8839200" cy="6740307"/>
          </a:xfrm>
          <a:prstGeom prst="rect">
            <a:avLst/>
          </a:prstGeom>
        </p:spPr>
        <p:txBody>
          <a:bodyPr wrap="square">
            <a:spAutoFit/>
          </a:bodyPr>
          <a:lstStyle/>
          <a:p>
            <a:r>
              <a:rPr lang="en-US" sz="3200" i="1" dirty="0" smtClean="0">
                <a:solidFill>
                  <a:srgbClr val="FFFF00"/>
                </a:solidFill>
                <a:latin typeface="Cambria" charset="0"/>
                <a:ea typeface="Cambria" charset="0"/>
                <a:cs typeface="Cambria" charset="0"/>
              </a:rPr>
              <a:t>Example: </a:t>
            </a:r>
            <a:r>
              <a:rPr lang="en-US" sz="4000" b="1" dirty="0" smtClean="0">
                <a:solidFill>
                  <a:schemeClr val="bg1"/>
                </a:solidFill>
                <a:latin typeface="Cambria" charset="0"/>
                <a:ea typeface="Cambria" charset="0"/>
                <a:cs typeface="Cambria" charset="0"/>
              </a:rPr>
              <a:t>JEREMIAH </a:t>
            </a:r>
            <a:r>
              <a:rPr lang="en-US" sz="4000" b="1" dirty="0">
                <a:solidFill>
                  <a:schemeClr val="bg1"/>
                </a:solidFill>
                <a:latin typeface="Cambria" charset="0"/>
                <a:ea typeface="Cambria" charset="0"/>
                <a:cs typeface="Cambria" charset="0"/>
              </a:rPr>
              <a:t>29:10</a:t>
            </a:r>
          </a:p>
          <a:p>
            <a:r>
              <a:rPr lang="en-US" sz="3200" i="1" dirty="0" smtClean="0">
                <a:solidFill>
                  <a:schemeClr val="bg1"/>
                </a:solidFill>
                <a:latin typeface="Cambria" charset="0"/>
                <a:ea typeface="Cambria" charset="0"/>
                <a:cs typeface="Cambria" charset="0"/>
              </a:rPr>
              <a:t>	</a:t>
            </a:r>
            <a:r>
              <a:rPr lang="en-US" sz="3000" i="1" spc="-150" dirty="0" smtClean="0">
                <a:solidFill>
                  <a:schemeClr val="bg1"/>
                </a:solidFill>
                <a:latin typeface="Cambria" charset="0"/>
                <a:ea typeface="Cambria" charset="0"/>
                <a:cs typeface="Cambria" charset="0"/>
              </a:rPr>
              <a:t>For </a:t>
            </a:r>
            <a:r>
              <a:rPr lang="en-US" sz="3000" i="1" spc="-150" dirty="0">
                <a:solidFill>
                  <a:schemeClr val="bg1"/>
                </a:solidFill>
                <a:latin typeface="Cambria" charset="0"/>
                <a:ea typeface="Cambria" charset="0"/>
                <a:cs typeface="Cambria" charset="0"/>
              </a:rPr>
              <a:t>thus </a:t>
            </a:r>
            <a:r>
              <a:rPr lang="en-US" sz="3000" i="1" spc="-150" dirty="0" err="1">
                <a:solidFill>
                  <a:schemeClr val="bg1"/>
                </a:solidFill>
                <a:latin typeface="Cambria" charset="0"/>
                <a:ea typeface="Cambria" charset="0"/>
                <a:cs typeface="Cambria" charset="0"/>
              </a:rPr>
              <a:t>saith</a:t>
            </a:r>
            <a:r>
              <a:rPr lang="en-US" sz="3000" i="1" spc="-150" dirty="0">
                <a:solidFill>
                  <a:schemeClr val="bg1"/>
                </a:solidFill>
                <a:latin typeface="Cambria" charset="0"/>
                <a:ea typeface="Cambria" charset="0"/>
                <a:cs typeface="Cambria" charset="0"/>
              </a:rPr>
              <a:t> the LORD, That after seventy years be accomplished at Babylon I will visit you, and perform my good word toward you, in causing you to return to this </a:t>
            </a:r>
            <a:r>
              <a:rPr lang="en-US" sz="3000" i="1" spc="-150" dirty="0" smtClean="0">
                <a:solidFill>
                  <a:schemeClr val="bg1"/>
                </a:solidFill>
                <a:latin typeface="Cambria" charset="0"/>
                <a:ea typeface="Cambria" charset="0"/>
                <a:cs typeface="Cambria" charset="0"/>
              </a:rPr>
              <a:t>place. 11 For </a:t>
            </a:r>
            <a:r>
              <a:rPr lang="en-US" sz="3000" i="1" spc="-150" dirty="0">
                <a:solidFill>
                  <a:schemeClr val="bg1"/>
                </a:solidFill>
                <a:latin typeface="Cambria" charset="0"/>
                <a:ea typeface="Cambria" charset="0"/>
                <a:cs typeface="Cambria" charset="0"/>
              </a:rPr>
              <a:t>I know the thoughts that I think toward you, </a:t>
            </a:r>
            <a:r>
              <a:rPr lang="en-US" sz="3000" i="1" spc="-150" dirty="0" err="1">
                <a:solidFill>
                  <a:schemeClr val="bg1"/>
                </a:solidFill>
                <a:latin typeface="Cambria" charset="0"/>
                <a:ea typeface="Cambria" charset="0"/>
                <a:cs typeface="Cambria" charset="0"/>
              </a:rPr>
              <a:t>saith</a:t>
            </a:r>
            <a:r>
              <a:rPr lang="en-US" sz="3000" i="1" spc="-150" dirty="0">
                <a:solidFill>
                  <a:schemeClr val="bg1"/>
                </a:solidFill>
                <a:latin typeface="Cambria" charset="0"/>
                <a:ea typeface="Cambria" charset="0"/>
                <a:cs typeface="Cambria" charset="0"/>
              </a:rPr>
              <a:t> the LORD, thoughts of peace, and not of evil, to give you an expected end</a:t>
            </a:r>
            <a:r>
              <a:rPr lang="en-US" sz="3000" i="1" spc="-150" dirty="0" smtClean="0">
                <a:solidFill>
                  <a:schemeClr val="bg1"/>
                </a:solidFill>
                <a:latin typeface="Cambria" charset="0"/>
                <a:ea typeface="Cambria" charset="0"/>
                <a:cs typeface="Cambria" charset="0"/>
              </a:rPr>
              <a:t>.</a:t>
            </a:r>
            <a:endParaRPr lang="en-US" sz="3000" i="1" dirty="0" smtClean="0">
              <a:solidFill>
                <a:schemeClr val="bg1"/>
              </a:solidFill>
              <a:latin typeface="Cambria" charset="0"/>
              <a:ea typeface="Cambria" charset="0"/>
              <a:cs typeface="Cambria" charset="0"/>
            </a:endParaRPr>
          </a:p>
          <a:p>
            <a:r>
              <a:rPr lang="en-US" sz="4000" b="1" dirty="0" smtClean="0">
                <a:solidFill>
                  <a:schemeClr val="bg1"/>
                </a:solidFill>
                <a:latin typeface="Cambria" charset="0"/>
                <a:ea typeface="Cambria" charset="0"/>
                <a:cs typeface="Cambria" charset="0"/>
              </a:rPr>
              <a:t>DANIEL 9:2-3</a:t>
            </a:r>
            <a:endParaRPr lang="en-US" sz="4000" b="1" dirty="0">
              <a:solidFill>
                <a:schemeClr val="bg1"/>
              </a:solidFill>
              <a:latin typeface="Cambria" charset="0"/>
              <a:ea typeface="Cambria" charset="0"/>
              <a:cs typeface="Cambria" charset="0"/>
            </a:endParaRPr>
          </a:p>
          <a:p>
            <a:r>
              <a:rPr lang="en-US" sz="3200" i="1" spc="-150" dirty="0" smtClean="0">
                <a:solidFill>
                  <a:schemeClr val="bg1"/>
                </a:solidFill>
                <a:latin typeface="Cambria" charset="0"/>
                <a:ea typeface="Cambria" charset="0"/>
                <a:cs typeface="Cambria" charset="0"/>
              </a:rPr>
              <a:t>	In </a:t>
            </a:r>
            <a:r>
              <a:rPr lang="en-US" sz="3200" i="1" spc="-150" dirty="0">
                <a:solidFill>
                  <a:schemeClr val="bg1"/>
                </a:solidFill>
                <a:latin typeface="Cambria" charset="0"/>
                <a:ea typeface="Cambria" charset="0"/>
                <a:cs typeface="Cambria" charset="0"/>
              </a:rPr>
              <a:t>the first year of his reign I Daniel understood by books the number of the years, whereof the word of the LORD came to Jeremiah the prophet, that he would accomplish seventy years in the desolations of </a:t>
            </a:r>
            <a:r>
              <a:rPr lang="en-US" sz="3200" i="1" spc="-150" dirty="0" smtClean="0">
                <a:solidFill>
                  <a:schemeClr val="bg1"/>
                </a:solidFill>
                <a:latin typeface="Cambria" charset="0"/>
                <a:ea typeface="Cambria" charset="0"/>
                <a:cs typeface="Cambria" charset="0"/>
              </a:rPr>
              <a:t>Jerusalem. 3 And </a:t>
            </a:r>
            <a:r>
              <a:rPr lang="en-US" sz="3200" i="1" spc="-150" dirty="0">
                <a:solidFill>
                  <a:schemeClr val="bg1"/>
                </a:solidFill>
                <a:latin typeface="Cambria" charset="0"/>
                <a:ea typeface="Cambria" charset="0"/>
                <a:cs typeface="Cambria" charset="0"/>
              </a:rPr>
              <a:t>I set my face unto the Lord God, to seek by prayer and supplications, with fasting, and sackcloth, and ashes:</a:t>
            </a:r>
          </a:p>
        </p:txBody>
      </p:sp>
    </p:spTree>
    <p:extLst>
      <p:ext uri="{BB962C8B-B14F-4D97-AF65-F5344CB8AC3E}">
        <p14:creationId xmlns:p14="http://schemas.microsoft.com/office/powerpoint/2010/main" val="933764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26</a:t>
            </a:fld>
            <a:endParaRPr lang="en-US"/>
          </a:p>
        </p:txBody>
      </p:sp>
      <p:sp>
        <p:nvSpPr>
          <p:cNvPr id="5" name="Rectangle 4"/>
          <p:cNvSpPr/>
          <p:nvPr/>
        </p:nvSpPr>
        <p:spPr>
          <a:xfrm>
            <a:off x="228600" y="76200"/>
            <a:ext cx="8686800" cy="6617196"/>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HIS.UNFAILING.WORDS.OF.PROMISE</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41 God </a:t>
            </a:r>
            <a:r>
              <a:rPr lang="en-US" sz="3200" dirty="0">
                <a:solidFill>
                  <a:schemeClr val="bg1"/>
                </a:solidFill>
                <a:latin typeface="Cambria" charset="0"/>
                <a:ea typeface="Cambria" charset="0"/>
                <a:cs typeface="Cambria" charset="0"/>
              </a:rPr>
              <a:t>always sends a prophet. The Word comes to the prophet; the written Word, a discerner of the thoughts of the </a:t>
            </a:r>
            <a:r>
              <a:rPr lang="en-US" sz="3200" dirty="0" smtClean="0">
                <a:solidFill>
                  <a:schemeClr val="bg1"/>
                </a:solidFill>
                <a:latin typeface="Cambria" charset="0"/>
                <a:ea typeface="Cambria" charset="0"/>
                <a:cs typeface="Cambria" charset="0"/>
              </a:rPr>
              <a:t>heart</a:t>
            </a:r>
            <a:r>
              <a:rPr lang="mr-IN" sz="3200" dirty="0" smtClean="0">
                <a:solidFill>
                  <a:schemeClr val="bg1"/>
                </a:solidFill>
                <a:latin typeface="Cambria" charset="0"/>
                <a:ea typeface="Cambria" charset="0"/>
                <a:cs typeface="Cambria" charset="0"/>
              </a:rPr>
              <a:t>…</a:t>
            </a:r>
            <a:r>
              <a:rPr lang="en-US" sz="3200" dirty="0" smtClean="0">
                <a:solidFill>
                  <a:schemeClr val="bg1"/>
                </a:solidFill>
                <a:latin typeface="Cambria" charset="0"/>
                <a:ea typeface="Cambria" charset="0"/>
                <a:cs typeface="Cambria" charset="0"/>
              </a:rPr>
              <a:t> </a:t>
            </a:r>
            <a:r>
              <a:rPr lang="en-US" sz="3200" dirty="0">
                <a:solidFill>
                  <a:srgbClr val="FFFF00"/>
                </a:solidFill>
                <a:latin typeface="Cambria" charset="0"/>
                <a:ea typeface="Cambria" charset="0"/>
                <a:cs typeface="Cambria" charset="0"/>
              </a:rPr>
              <a:t>H</a:t>
            </a:r>
            <a:r>
              <a:rPr lang="en-US" sz="3200" dirty="0" smtClean="0">
                <a:solidFill>
                  <a:srgbClr val="FFFF00"/>
                </a:solidFill>
                <a:latin typeface="Cambria" charset="0"/>
                <a:ea typeface="Cambria" charset="0"/>
                <a:cs typeface="Cambria" charset="0"/>
              </a:rPr>
              <a:t>e </a:t>
            </a:r>
            <a:r>
              <a:rPr lang="en-US" sz="3200" dirty="0" err="1">
                <a:solidFill>
                  <a:srgbClr val="FFFF00"/>
                </a:solidFill>
                <a:latin typeface="Cambria" charset="0"/>
                <a:ea typeface="Cambria" charset="0"/>
                <a:cs typeface="Cambria" charset="0"/>
              </a:rPr>
              <a:t>knowed</a:t>
            </a:r>
            <a:r>
              <a:rPr lang="en-US" sz="3200" dirty="0">
                <a:solidFill>
                  <a:srgbClr val="FFFF00"/>
                </a:solidFill>
                <a:latin typeface="Cambria" charset="0"/>
                <a:ea typeface="Cambria" charset="0"/>
                <a:cs typeface="Cambria" charset="0"/>
              </a:rPr>
              <a:t> that he was a prophet, </a:t>
            </a:r>
            <a:r>
              <a:rPr lang="en-US" sz="3200" dirty="0" smtClean="0">
                <a:solidFill>
                  <a:srgbClr val="FFFF00"/>
                </a:solidFill>
                <a:latin typeface="Cambria" charset="0"/>
                <a:ea typeface="Cambria" charset="0"/>
                <a:cs typeface="Cambria" charset="0"/>
              </a:rPr>
              <a:t>because the </a:t>
            </a:r>
            <a:r>
              <a:rPr lang="en-US" sz="3200" dirty="0">
                <a:solidFill>
                  <a:srgbClr val="FFFF00"/>
                </a:solidFill>
                <a:latin typeface="Cambria" charset="0"/>
                <a:ea typeface="Cambria" charset="0"/>
                <a:cs typeface="Cambria" charset="0"/>
              </a:rPr>
              <a:t>Word of God discerns the </a:t>
            </a:r>
            <a:r>
              <a:rPr lang="en-US" sz="3200" dirty="0" smtClean="0">
                <a:solidFill>
                  <a:srgbClr val="FFFF00"/>
                </a:solidFill>
                <a:latin typeface="Cambria" charset="0"/>
                <a:ea typeface="Cambria" charset="0"/>
                <a:cs typeface="Cambria" charset="0"/>
              </a:rPr>
              <a:t>thought </a:t>
            </a:r>
            <a:r>
              <a:rPr lang="en-US" sz="3200" dirty="0">
                <a:solidFill>
                  <a:srgbClr val="FFFF00"/>
                </a:solidFill>
                <a:latin typeface="Cambria" charset="0"/>
                <a:ea typeface="Cambria" charset="0"/>
                <a:cs typeface="Cambria" charset="0"/>
              </a:rPr>
              <a:t>in the heart, foretells things, forth-teller and teller-forth. </a:t>
            </a:r>
            <a:r>
              <a:rPr lang="en-US" sz="3200" dirty="0">
                <a:solidFill>
                  <a:schemeClr val="bg1"/>
                </a:solidFill>
                <a:latin typeface="Cambria" charset="0"/>
                <a:ea typeface="Cambria" charset="0"/>
                <a:cs typeface="Cambria" charset="0"/>
              </a:rPr>
              <a:t>Did you ever </a:t>
            </a:r>
            <a:r>
              <a:rPr lang="en-US" sz="3200" dirty="0" smtClean="0">
                <a:solidFill>
                  <a:schemeClr val="bg1"/>
                </a:solidFill>
                <a:latin typeface="Cambria" charset="0"/>
                <a:ea typeface="Cambria" charset="0"/>
                <a:cs typeface="Cambria" charset="0"/>
              </a:rPr>
              <a:t>take </a:t>
            </a:r>
            <a:r>
              <a:rPr lang="en-US" sz="3200" dirty="0">
                <a:solidFill>
                  <a:schemeClr val="bg1"/>
                </a:solidFill>
                <a:latin typeface="Cambria" charset="0"/>
                <a:ea typeface="Cambria" charset="0"/>
                <a:cs typeface="Cambria" charset="0"/>
              </a:rPr>
              <a:t>the old Hebrew dictionary, and see what the word seer means? It's the one that has the Divine revelation of the written Word. And how it's vindicated, he foresees things that he foretells, and they come to pass</a:t>
            </a:r>
            <a:r>
              <a:rPr lang="en-US" sz="3200" dirty="0" smtClean="0">
                <a:solidFill>
                  <a:schemeClr val="bg1"/>
                </a:solidFill>
                <a:latin typeface="Cambria" charset="0"/>
                <a:ea typeface="Cambria" charset="0"/>
                <a:cs typeface="Cambria" charset="0"/>
              </a:rPr>
              <a:t>. </a:t>
            </a:r>
          </a:p>
          <a:p>
            <a:pPr algn="r"/>
            <a:r>
              <a:rPr lang="en-US" sz="3200" dirty="0" smtClean="0">
                <a:solidFill>
                  <a:schemeClr val="bg1"/>
                </a:solidFill>
                <a:latin typeface="Cambria" charset="0"/>
                <a:ea typeface="Cambria" charset="0"/>
                <a:cs typeface="Cambria" charset="0"/>
              </a:rPr>
              <a:t>64-0120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096998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27</a:t>
            </a:fld>
            <a:endParaRPr lang="en-US"/>
          </a:p>
        </p:txBody>
      </p:sp>
      <p:sp>
        <p:nvSpPr>
          <p:cNvPr id="5" name="Rectangle 4"/>
          <p:cNvSpPr/>
          <p:nvPr/>
        </p:nvSpPr>
        <p:spPr>
          <a:xfrm>
            <a:off x="228600" y="228600"/>
            <a:ext cx="8763000" cy="6063198"/>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IDENTIFIED.CHRIST.OF.ALL.AGES</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49 Each </a:t>
            </a:r>
            <a:r>
              <a:rPr lang="en-US" sz="3200" dirty="0">
                <a:solidFill>
                  <a:schemeClr val="bg1"/>
                </a:solidFill>
                <a:latin typeface="Cambria" charset="0"/>
                <a:ea typeface="Cambria" charset="0"/>
                <a:cs typeface="Cambria" charset="0"/>
              </a:rPr>
              <a:t>time He appeared on the earth, at the end of an age, He always sent a man and anoint him with the Holy Ghost, </a:t>
            </a:r>
            <a:r>
              <a:rPr lang="en-US" sz="3200" dirty="0" smtClean="0">
                <a:solidFill>
                  <a:schemeClr val="bg1"/>
                </a:solidFill>
                <a:latin typeface="Cambria" charset="0"/>
                <a:ea typeface="Cambria" charset="0"/>
                <a:cs typeface="Cambria" charset="0"/>
              </a:rPr>
              <a:t>Christ</a:t>
            </a:r>
            <a:r>
              <a:rPr lang="mr-IN" sz="3200" dirty="0" smtClean="0">
                <a:solidFill>
                  <a:schemeClr val="bg1"/>
                </a:solidFill>
                <a:latin typeface="Cambria" charset="0"/>
                <a:ea typeface="Cambria" charset="0"/>
                <a:cs typeface="Cambria" charset="0"/>
              </a:rPr>
              <a:t>…</a:t>
            </a:r>
            <a:r>
              <a:rPr lang="en-US" sz="3200" dirty="0" smtClean="0">
                <a:solidFill>
                  <a:schemeClr val="bg1"/>
                </a:solidFill>
                <a:latin typeface="Cambria" charset="0"/>
                <a:ea typeface="Cambria" charset="0"/>
                <a:cs typeface="Cambria" charset="0"/>
              </a:rPr>
              <a:t> </a:t>
            </a:r>
            <a:r>
              <a:rPr lang="en-US" sz="3200" dirty="0">
                <a:solidFill>
                  <a:schemeClr val="bg1"/>
                </a:solidFill>
                <a:latin typeface="Cambria" charset="0"/>
                <a:ea typeface="Cambria" charset="0"/>
                <a:cs typeface="Cambria" charset="0"/>
              </a:rPr>
              <a:t>the Logos</a:t>
            </a:r>
            <a:r>
              <a:rPr lang="en-US" sz="3200" dirty="0" smtClean="0">
                <a:solidFill>
                  <a:schemeClr val="bg1"/>
                </a:solidFill>
                <a:latin typeface="Cambria" charset="0"/>
                <a:ea typeface="Cambria" charset="0"/>
                <a:cs typeface="Cambria" charset="0"/>
              </a:rPr>
              <a:t>, </a:t>
            </a:r>
            <a:r>
              <a:rPr lang="en-US" sz="3200" dirty="0">
                <a:solidFill>
                  <a:schemeClr val="bg1"/>
                </a:solidFill>
                <a:latin typeface="Cambria" charset="0"/>
                <a:ea typeface="Cambria" charset="0"/>
                <a:cs typeface="Cambria" charset="0"/>
              </a:rPr>
              <a:t>and It comes to identify </a:t>
            </a:r>
            <a:r>
              <a:rPr lang="en-US" sz="3200" dirty="0" smtClean="0">
                <a:solidFill>
                  <a:schemeClr val="bg1"/>
                </a:solidFill>
                <a:latin typeface="Cambria" charset="0"/>
                <a:ea typeface="Cambria" charset="0"/>
                <a:cs typeface="Cambria" charset="0"/>
              </a:rPr>
              <a:t>the </a:t>
            </a:r>
            <a:r>
              <a:rPr lang="en-US" sz="3200" dirty="0">
                <a:solidFill>
                  <a:schemeClr val="bg1"/>
                </a:solidFill>
                <a:latin typeface="Cambria" charset="0"/>
                <a:ea typeface="Cambria" charset="0"/>
                <a:cs typeface="Cambria" charset="0"/>
              </a:rPr>
              <a:t>Words of that age. </a:t>
            </a:r>
            <a:endParaRPr lang="en-US" sz="3200"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a:t>
            </a:r>
            <a:r>
              <a:rPr lang="en-US" sz="3200" dirty="0">
                <a:solidFill>
                  <a:schemeClr val="bg1"/>
                </a:solidFill>
                <a:latin typeface="Cambria" charset="0"/>
                <a:ea typeface="Cambria" charset="0"/>
                <a:cs typeface="Cambria" charset="0"/>
              </a:rPr>
              <a:t>The Word of the Lord comes to the </a:t>
            </a:r>
            <a:r>
              <a:rPr lang="en-US" sz="3200" dirty="0" smtClean="0">
                <a:solidFill>
                  <a:schemeClr val="bg1"/>
                </a:solidFill>
                <a:latin typeface="Cambria" charset="0"/>
                <a:ea typeface="Cambria" charset="0"/>
                <a:cs typeface="Cambria" charset="0"/>
              </a:rPr>
              <a:t>prophets" </a:t>
            </a:r>
            <a:r>
              <a:rPr lang="en-US" sz="3200" dirty="0">
                <a:solidFill>
                  <a:schemeClr val="bg1"/>
                </a:solidFill>
                <a:latin typeface="Cambria" charset="0"/>
                <a:ea typeface="Cambria" charset="0"/>
                <a:cs typeface="Cambria" charset="0"/>
              </a:rPr>
              <a:t>and identifies that age. See, He does nothing outside of man. Now He can't do it in a group. </a:t>
            </a:r>
            <a:r>
              <a:rPr lang="en-US" sz="3200" dirty="0" smtClean="0">
                <a:solidFill>
                  <a:schemeClr val="bg1"/>
                </a:solidFill>
                <a:latin typeface="Cambria" charset="0"/>
                <a:ea typeface="Cambria" charset="0"/>
                <a:cs typeface="Cambria" charset="0"/>
              </a:rPr>
              <a:t>It </a:t>
            </a:r>
            <a:r>
              <a:rPr lang="en-US" sz="3200" dirty="0">
                <a:solidFill>
                  <a:schemeClr val="bg1"/>
                </a:solidFill>
                <a:latin typeface="Cambria" charset="0"/>
                <a:ea typeface="Cambria" charset="0"/>
                <a:cs typeface="Cambria" charset="0"/>
              </a:rPr>
              <a:t>just never has been done. He never did use a group; never did. He uses one single person</a:t>
            </a:r>
            <a:r>
              <a:rPr lang="en-US" sz="3200" dirty="0" smtClean="0">
                <a:solidFill>
                  <a:schemeClr val="bg1"/>
                </a:solidFill>
                <a:latin typeface="Cambria" charset="0"/>
                <a:ea typeface="Cambria" charset="0"/>
                <a:cs typeface="Cambria" charset="0"/>
              </a:rPr>
              <a:t>.</a:t>
            </a:r>
          </a:p>
          <a:p>
            <a:pPr algn="r"/>
            <a:r>
              <a:rPr lang="en-US" sz="2800" dirty="0">
                <a:solidFill>
                  <a:schemeClr val="bg1"/>
                </a:solidFill>
                <a:latin typeface="Cambria" charset="0"/>
                <a:ea typeface="Cambria" charset="0"/>
                <a:cs typeface="Cambria" charset="0"/>
              </a:rPr>
              <a:t>64-0401</a:t>
            </a:r>
          </a:p>
        </p:txBody>
      </p:sp>
    </p:spTree>
    <p:extLst>
      <p:ext uri="{BB962C8B-B14F-4D97-AF65-F5344CB8AC3E}">
        <p14:creationId xmlns:p14="http://schemas.microsoft.com/office/powerpoint/2010/main" val="1189670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08/06/2017</a:t>
            </a:r>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
        <p:nvSpPr>
          <p:cNvPr id="6" name="Slide Number Placeholder 5"/>
          <p:cNvSpPr>
            <a:spLocks noGrp="1"/>
          </p:cNvSpPr>
          <p:nvPr>
            <p:ph type="sldNum" sz="quarter" idx="12"/>
          </p:nvPr>
        </p:nvSpPr>
        <p:spPr/>
        <p:txBody>
          <a:bodyPr/>
          <a:lstStyle/>
          <a:p>
            <a:fld id="{A0611473-C445-4207-88D9-8B518E6A4FFC}" type="slidenum">
              <a:rPr lang="en-US" smtClean="0"/>
              <a:t>28</a:t>
            </a:fld>
            <a:endParaRPr lang="en-US"/>
          </a:p>
        </p:txBody>
      </p:sp>
      <p:sp>
        <p:nvSpPr>
          <p:cNvPr id="7" name="Rectangle 6"/>
          <p:cNvSpPr/>
          <p:nvPr/>
        </p:nvSpPr>
        <p:spPr>
          <a:xfrm>
            <a:off x="152400" y="76200"/>
            <a:ext cx="8839200" cy="5816977"/>
          </a:xfrm>
          <a:prstGeom prst="rect">
            <a:avLst/>
          </a:prstGeom>
        </p:spPr>
        <p:txBody>
          <a:bodyPr wrap="square">
            <a:spAutoFit/>
          </a:bodyPr>
          <a:lstStyle/>
          <a:p>
            <a:r>
              <a:rPr lang="en-US" sz="3600" b="1" dirty="0" smtClean="0">
                <a:solidFill>
                  <a:schemeClr val="bg1"/>
                </a:solidFill>
                <a:latin typeface="Cambria" charset="0"/>
                <a:ea typeface="Cambria" charset="0"/>
                <a:cs typeface="Cambria" charset="0"/>
              </a:rPr>
              <a:t>DEUTERONOMY 13:1-4  </a:t>
            </a:r>
          </a:p>
          <a:p>
            <a:r>
              <a:rPr lang="en-US" sz="2800" i="1"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If </a:t>
            </a:r>
            <a:r>
              <a:rPr lang="en-US" sz="2800" i="1" dirty="0">
                <a:solidFill>
                  <a:schemeClr val="bg1"/>
                </a:solidFill>
                <a:latin typeface="Cambria" charset="0"/>
                <a:ea typeface="Cambria" charset="0"/>
                <a:cs typeface="Cambria" charset="0"/>
              </a:rPr>
              <a:t>there arise among you a prophet, or a dreamer of dreams, and </a:t>
            </a:r>
            <a:r>
              <a:rPr lang="en-US" sz="2800" i="1" dirty="0" err="1">
                <a:solidFill>
                  <a:schemeClr val="bg1"/>
                </a:solidFill>
                <a:latin typeface="Cambria" charset="0"/>
                <a:ea typeface="Cambria" charset="0"/>
                <a:cs typeface="Cambria" charset="0"/>
              </a:rPr>
              <a:t>giveth</a:t>
            </a:r>
            <a:r>
              <a:rPr lang="en-US" sz="2800" i="1" dirty="0">
                <a:solidFill>
                  <a:schemeClr val="bg1"/>
                </a:solidFill>
                <a:latin typeface="Cambria" charset="0"/>
                <a:ea typeface="Cambria" charset="0"/>
                <a:cs typeface="Cambria" charset="0"/>
              </a:rPr>
              <a:t> thee a sign or a wonder, 2  And the sign or the wonder come to pass, whereof he </a:t>
            </a:r>
            <a:r>
              <a:rPr lang="en-US" sz="2800" i="1" dirty="0" err="1">
                <a:solidFill>
                  <a:schemeClr val="bg1"/>
                </a:solidFill>
                <a:latin typeface="Cambria" charset="0"/>
                <a:ea typeface="Cambria" charset="0"/>
                <a:cs typeface="Cambria" charset="0"/>
              </a:rPr>
              <a:t>spake</a:t>
            </a:r>
            <a:r>
              <a:rPr lang="en-US" sz="2800" i="1" dirty="0">
                <a:solidFill>
                  <a:schemeClr val="bg1"/>
                </a:solidFill>
                <a:latin typeface="Cambria" charset="0"/>
                <a:ea typeface="Cambria" charset="0"/>
                <a:cs typeface="Cambria" charset="0"/>
              </a:rPr>
              <a:t> unto thee, saying, Let us go after other gods, which thou hast not known, and let us serve them;  3 Thou shalt not hearken unto the words of that prophet, or that dreamer of dreams: for the LORD your God </a:t>
            </a:r>
            <a:r>
              <a:rPr lang="en-US" sz="2800" i="1" dirty="0" err="1">
                <a:solidFill>
                  <a:schemeClr val="bg1"/>
                </a:solidFill>
                <a:latin typeface="Cambria" charset="0"/>
                <a:ea typeface="Cambria" charset="0"/>
                <a:cs typeface="Cambria" charset="0"/>
              </a:rPr>
              <a:t>proveth</a:t>
            </a:r>
            <a:r>
              <a:rPr lang="en-US" sz="2800" i="1" dirty="0">
                <a:solidFill>
                  <a:schemeClr val="bg1"/>
                </a:solidFill>
                <a:latin typeface="Cambria" charset="0"/>
                <a:ea typeface="Cambria" charset="0"/>
                <a:cs typeface="Cambria" charset="0"/>
              </a:rPr>
              <a:t> you, to know whether ye love the LORD your God with all your heart and with all your soul. </a:t>
            </a:r>
            <a:r>
              <a:rPr lang="en-US" sz="2800" dirty="0" smtClean="0">
                <a:solidFill>
                  <a:schemeClr val="bg1"/>
                </a:solidFill>
                <a:latin typeface="Cambria" charset="0"/>
                <a:ea typeface="Cambria" charset="0"/>
                <a:cs typeface="Cambria" charset="0"/>
              </a:rPr>
              <a:t>[</a:t>
            </a:r>
            <a:r>
              <a:rPr lang="en-US" sz="2800" b="1" dirty="0" err="1" smtClean="0">
                <a:solidFill>
                  <a:schemeClr val="bg1"/>
                </a:solidFill>
                <a:latin typeface="Cambria" charset="0"/>
                <a:ea typeface="Cambria" charset="0"/>
                <a:cs typeface="Cambria" charset="0"/>
              </a:rPr>
              <a:t>Proveth</a:t>
            </a:r>
            <a:r>
              <a:rPr lang="en-US" sz="2800" dirty="0" smtClean="0">
                <a:solidFill>
                  <a:schemeClr val="bg1"/>
                </a:solidFill>
                <a:latin typeface="Cambria" charset="0"/>
                <a:ea typeface="Cambria" charset="0"/>
                <a:cs typeface="Cambria" charset="0"/>
              </a:rPr>
              <a:t>-to </a:t>
            </a:r>
            <a:r>
              <a:rPr lang="en-US" sz="2800" dirty="0">
                <a:solidFill>
                  <a:schemeClr val="bg1"/>
                </a:solidFill>
                <a:latin typeface="Cambria" charset="0"/>
                <a:ea typeface="Cambria" charset="0"/>
                <a:cs typeface="Cambria" charset="0"/>
              </a:rPr>
              <a:t>establish as true</a:t>
            </a:r>
            <a:r>
              <a:rPr lang="en-US" sz="2800" dirty="0" smtClean="0">
                <a:solidFill>
                  <a:schemeClr val="bg1"/>
                </a:solidFill>
                <a:latin typeface="Cambria" charset="0"/>
                <a:ea typeface="Cambria" charset="0"/>
                <a:cs typeface="Cambria" charset="0"/>
              </a:rPr>
              <a:t>, to </a:t>
            </a:r>
            <a:r>
              <a:rPr lang="en-US" sz="2800" dirty="0">
                <a:solidFill>
                  <a:schemeClr val="bg1"/>
                </a:solidFill>
                <a:latin typeface="Cambria" charset="0"/>
                <a:ea typeface="Cambria" charset="0"/>
                <a:cs typeface="Cambria" charset="0"/>
              </a:rPr>
              <a:t>establish the </a:t>
            </a:r>
            <a:r>
              <a:rPr lang="en-US" sz="2800" dirty="0" smtClean="0">
                <a:solidFill>
                  <a:schemeClr val="bg1"/>
                </a:solidFill>
                <a:latin typeface="Cambria" charset="0"/>
                <a:ea typeface="Cambria" charset="0"/>
                <a:cs typeface="Cambria" charset="0"/>
              </a:rPr>
              <a:t>validity] </a:t>
            </a:r>
            <a:r>
              <a:rPr lang="en-US" sz="2800" i="1" dirty="0">
                <a:solidFill>
                  <a:schemeClr val="bg1"/>
                </a:solidFill>
                <a:latin typeface="Cambria" charset="0"/>
                <a:ea typeface="Cambria" charset="0"/>
                <a:cs typeface="Cambria" charset="0"/>
              </a:rPr>
              <a:t>4 Ye shall walk after the LORD your God, and fear him, and keep his commandments, and obey his voice, and ye shall serve him, and cleave unto him.</a:t>
            </a:r>
            <a:endParaRPr lang="en-US" sz="28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674013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29</a:t>
            </a:fld>
            <a:endParaRPr lang="en-US"/>
          </a:p>
        </p:txBody>
      </p:sp>
      <p:sp>
        <p:nvSpPr>
          <p:cNvPr id="5" name="Rectangle 4"/>
          <p:cNvSpPr/>
          <p:nvPr/>
        </p:nvSpPr>
        <p:spPr>
          <a:xfrm>
            <a:off x="152400" y="76200"/>
            <a:ext cx="8839200" cy="6401753"/>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HEBREWS</a:t>
            </a:r>
          </a:p>
          <a:p>
            <a:r>
              <a:rPr lang="en-US" sz="2800" b="1" dirty="0">
                <a:solidFill>
                  <a:schemeClr val="bg1"/>
                </a:solidFill>
                <a:latin typeface="Cambria" charset="0"/>
                <a:ea typeface="Cambria" charset="0"/>
                <a:cs typeface="Cambria" charset="0"/>
              </a:rPr>
              <a:t>	</a:t>
            </a:r>
            <a:r>
              <a:rPr lang="en-US" sz="2700" dirty="0" smtClean="0">
                <a:solidFill>
                  <a:schemeClr val="bg1"/>
                </a:solidFill>
                <a:latin typeface="Cambria" charset="0"/>
                <a:ea typeface="Cambria" charset="0"/>
                <a:cs typeface="Cambria" charset="0"/>
              </a:rPr>
              <a:t>114-188 Joseph </a:t>
            </a:r>
            <a:r>
              <a:rPr lang="en-US" sz="2700" dirty="0">
                <a:solidFill>
                  <a:schemeClr val="bg1"/>
                </a:solidFill>
                <a:latin typeface="Cambria" charset="0"/>
                <a:ea typeface="Cambria" charset="0"/>
                <a:cs typeface="Cambria" charset="0"/>
              </a:rPr>
              <a:t>said, "Don't you move my bones from here until you go to that promised land, and bury me up there with the rest of my fathers." 'Cause he </a:t>
            </a:r>
            <a:r>
              <a:rPr lang="en-US" sz="2700" dirty="0" err="1">
                <a:solidFill>
                  <a:schemeClr val="bg1"/>
                </a:solidFill>
                <a:latin typeface="Cambria" charset="0"/>
                <a:ea typeface="Cambria" charset="0"/>
                <a:cs typeface="Cambria" charset="0"/>
              </a:rPr>
              <a:t>knowed</a:t>
            </a:r>
            <a:r>
              <a:rPr lang="en-US" sz="2700" dirty="0">
                <a:solidFill>
                  <a:schemeClr val="bg1"/>
                </a:solidFill>
                <a:latin typeface="Cambria" charset="0"/>
                <a:ea typeface="Cambria" charset="0"/>
                <a:cs typeface="Cambria" charset="0"/>
              </a:rPr>
              <a:t> the resurrection was coming, when Jesus rose from the dead; 'cause he'd known what Job said.  See, each one of them prophets </a:t>
            </a:r>
            <a:r>
              <a:rPr lang="en-US" sz="2700" dirty="0" err="1">
                <a:solidFill>
                  <a:schemeClr val="bg1"/>
                </a:solidFill>
                <a:latin typeface="Cambria" charset="0"/>
                <a:ea typeface="Cambria" charset="0"/>
                <a:cs typeface="Cambria" charset="0"/>
              </a:rPr>
              <a:t>knowed</a:t>
            </a:r>
            <a:r>
              <a:rPr lang="en-US" sz="2700" dirty="0">
                <a:solidFill>
                  <a:schemeClr val="bg1"/>
                </a:solidFill>
                <a:latin typeface="Cambria" charset="0"/>
                <a:ea typeface="Cambria" charset="0"/>
                <a:cs typeface="Cambria" charset="0"/>
              </a:rPr>
              <a:t> just what the other prophet had said, and </a:t>
            </a:r>
            <a:r>
              <a:rPr lang="en-US" sz="2700" dirty="0" err="1">
                <a:solidFill>
                  <a:schemeClr val="bg1"/>
                </a:solidFill>
                <a:latin typeface="Cambria" charset="0"/>
                <a:ea typeface="Cambria" charset="0"/>
                <a:cs typeface="Cambria" charset="0"/>
              </a:rPr>
              <a:t>knowed</a:t>
            </a:r>
            <a:r>
              <a:rPr lang="en-US" sz="2700" dirty="0">
                <a:solidFill>
                  <a:schemeClr val="bg1"/>
                </a:solidFill>
                <a:latin typeface="Cambria" charset="0"/>
                <a:ea typeface="Cambria" charset="0"/>
                <a:cs typeface="Cambria" charset="0"/>
              </a:rPr>
              <a:t> that their Spirit was the same; and they was watching. Oh, that ought to shake us out of our worried condition. </a:t>
            </a:r>
            <a:r>
              <a:rPr lang="en-US" sz="2700" b="1" dirty="0">
                <a:solidFill>
                  <a:schemeClr val="bg1"/>
                </a:solidFill>
                <a:latin typeface="Cambria" charset="0"/>
                <a:ea typeface="Cambria" charset="0"/>
                <a:cs typeface="Cambria" charset="0"/>
              </a:rPr>
              <a:t>They had their eyes, not on what people were saying, but what them prophets said; each one of them was watching. </a:t>
            </a:r>
            <a:r>
              <a:rPr lang="en-US" sz="2700" dirty="0">
                <a:solidFill>
                  <a:schemeClr val="bg1"/>
                </a:solidFill>
                <a:latin typeface="Cambria" charset="0"/>
                <a:ea typeface="Cambria" charset="0"/>
                <a:cs typeface="Cambria" charset="0"/>
              </a:rPr>
              <a:t>Abraham said, "Bury me right here where Job was buried." Said, "Sarah, I'm going to buy a piece of ground; we're going to be buried right here</a:t>
            </a:r>
            <a:r>
              <a:rPr lang="en-US" sz="2700" dirty="0" smtClean="0">
                <a:solidFill>
                  <a:schemeClr val="bg1"/>
                </a:solidFill>
                <a:latin typeface="Cambria" charset="0"/>
                <a:ea typeface="Cambria" charset="0"/>
                <a:cs typeface="Cambria" charset="0"/>
              </a:rPr>
              <a:t>.“</a:t>
            </a:r>
          </a:p>
          <a:p>
            <a:pPr algn="r"/>
            <a:r>
              <a:rPr lang="en-US" b="1" dirty="0" smtClean="0">
                <a:solidFill>
                  <a:schemeClr val="bg1"/>
                </a:solidFill>
                <a:latin typeface="Cambria" charset="0"/>
                <a:ea typeface="Cambria" charset="0"/>
                <a:cs typeface="Cambria" charset="0"/>
              </a:rPr>
              <a:t>57-0901</a:t>
            </a:r>
            <a:endParaRPr lang="en-US"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578875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a:t>
            </a:fld>
            <a:endParaRPr lang="en-US"/>
          </a:p>
        </p:txBody>
      </p:sp>
      <p:sp>
        <p:nvSpPr>
          <p:cNvPr id="5" name="Rectangle 4"/>
          <p:cNvSpPr/>
          <p:nvPr/>
        </p:nvSpPr>
        <p:spPr>
          <a:xfrm>
            <a:off x="190500" y="62697"/>
            <a:ext cx="8877300" cy="6309420"/>
          </a:xfrm>
          <a:prstGeom prst="rect">
            <a:avLst/>
          </a:prstGeom>
        </p:spPr>
        <p:txBody>
          <a:bodyPr wrap="square">
            <a:spAutoFit/>
          </a:bodyPr>
          <a:lstStyle/>
          <a:p>
            <a:r>
              <a:rPr lang="en-US" sz="4400" b="1" dirty="0" smtClean="0">
                <a:solidFill>
                  <a:schemeClr val="bg1"/>
                </a:solidFill>
                <a:latin typeface="Cambria" charset="0"/>
                <a:ea typeface="Cambria" charset="0"/>
                <a:cs typeface="Cambria" charset="0"/>
              </a:rPr>
              <a:t>CHURCH.AGE.BOOK  	</a:t>
            </a: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340-1 Then </a:t>
            </a:r>
            <a:r>
              <a:rPr lang="en-US" sz="3600" dirty="0">
                <a:solidFill>
                  <a:schemeClr val="bg1"/>
                </a:solidFill>
                <a:latin typeface="Cambria" charset="0"/>
                <a:ea typeface="Cambria" charset="0"/>
                <a:cs typeface="Cambria" charset="0"/>
              </a:rPr>
              <a:t>God sent Wesley, and he was the voice with the Word in his day. The people who took his revelation from God became the living epistles read and known of all men for their generation. When the Methodists failed, God raised up others and so it has gone on through the years </a:t>
            </a:r>
            <a:r>
              <a:rPr lang="en-US" sz="3600" dirty="0">
                <a:solidFill>
                  <a:srgbClr val="FFFF00"/>
                </a:solidFill>
                <a:latin typeface="Cambria" charset="0"/>
                <a:ea typeface="Cambria" charset="0"/>
                <a:cs typeface="Cambria" charset="0"/>
              </a:rPr>
              <a:t>until in this last day there is again another people in the land, who under their messenger will be the final voice to the final age.</a:t>
            </a:r>
          </a:p>
        </p:txBody>
      </p:sp>
    </p:spTree>
    <p:extLst>
      <p:ext uri="{BB962C8B-B14F-4D97-AF65-F5344CB8AC3E}">
        <p14:creationId xmlns:p14="http://schemas.microsoft.com/office/powerpoint/2010/main" val="1425646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30</a:t>
            </a:fld>
            <a:endParaRPr lang="en-US"/>
          </a:p>
        </p:txBody>
      </p:sp>
      <p:sp>
        <p:nvSpPr>
          <p:cNvPr id="5" name="Rectangle 4"/>
          <p:cNvSpPr/>
          <p:nvPr/>
        </p:nvSpPr>
        <p:spPr>
          <a:xfrm>
            <a:off x="76200" y="76200"/>
            <a:ext cx="8991600" cy="1754326"/>
          </a:xfrm>
          <a:prstGeom prst="rect">
            <a:avLst/>
          </a:prstGeom>
        </p:spPr>
        <p:txBody>
          <a:bodyPr wrap="square">
            <a:spAutoFit/>
          </a:bodyPr>
          <a:lstStyle/>
          <a:p>
            <a:pPr algn="ctr"/>
            <a:r>
              <a:rPr lang="en-US" sz="3600" b="1" dirty="0">
                <a:solidFill>
                  <a:schemeClr val="bg1"/>
                </a:solidFill>
                <a:latin typeface="Cambria" charset="0"/>
                <a:ea typeface="Cambria" charset="0"/>
                <a:cs typeface="Cambria" charset="0"/>
              </a:rPr>
              <a:t>Scripturally Dividing Between </a:t>
            </a:r>
            <a:endParaRPr lang="en-US" sz="3600" b="1" dirty="0" smtClean="0">
              <a:solidFill>
                <a:schemeClr val="bg1"/>
              </a:solidFill>
              <a:latin typeface="Cambria" charset="0"/>
              <a:ea typeface="Cambria" charset="0"/>
              <a:cs typeface="Cambria" charset="0"/>
            </a:endParaRPr>
          </a:p>
          <a:p>
            <a:pPr algn="ctr"/>
            <a:r>
              <a:rPr lang="en-US" sz="3600" b="1" dirty="0" smtClean="0">
                <a:solidFill>
                  <a:schemeClr val="bg1"/>
                </a:solidFill>
                <a:latin typeface="Cambria" charset="0"/>
                <a:ea typeface="Cambria" charset="0"/>
                <a:cs typeface="Cambria" charset="0"/>
              </a:rPr>
              <a:t>the </a:t>
            </a:r>
            <a:r>
              <a:rPr lang="en-US" sz="3600" b="1" dirty="0">
                <a:solidFill>
                  <a:schemeClr val="bg1"/>
                </a:solidFill>
                <a:latin typeface="Cambria" charset="0"/>
                <a:ea typeface="Cambria" charset="0"/>
                <a:cs typeface="Cambria" charset="0"/>
              </a:rPr>
              <a:t>Ministries </a:t>
            </a:r>
            <a:r>
              <a:rPr lang="en-US" sz="3600" b="1" dirty="0" smtClean="0">
                <a:solidFill>
                  <a:schemeClr val="bg1"/>
                </a:solidFill>
                <a:latin typeface="Cambria" charset="0"/>
                <a:ea typeface="Cambria" charset="0"/>
                <a:cs typeface="Cambria" charset="0"/>
              </a:rPr>
              <a:t>of:</a:t>
            </a:r>
            <a:r>
              <a:rPr lang="en-US" sz="3600" b="1" dirty="0">
                <a:solidFill>
                  <a:schemeClr val="bg1"/>
                </a:solidFill>
                <a:latin typeface="Cambria" charset="0"/>
                <a:ea typeface="Cambria" charset="0"/>
                <a:cs typeface="Cambria" charset="0"/>
              </a:rPr>
              <a:t/>
            </a:r>
            <a:br>
              <a:rPr lang="en-US" sz="3600" b="1" dirty="0">
                <a:solidFill>
                  <a:schemeClr val="bg1"/>
                </a:solidFill>
                <a:latin typeface="Cambria" charset="0"/>
                <a:ea typeface="Cambria" charset="0"/>
                <a:cs typeface="Cambria" charset="0"/>
              </a:rPr>
            </a:br>
            <a:r>
              <a:rPr lang="en-US" sz="3600" b="1" dirty="0">
                <a:solidFill>
                  <a:schemeClr val="bg1"/>
                </a:solidFill>
                <a:latin typeface="Cambria" charset="0"/>
                <a:ea typeface="Cambria" charset="0"/>
                <a:cs typeface="Cambria" charset="0"/>
              </a:rPr>
              <a:t>John The Baptist </a:t>
            </a:r>
            <a:r>
              <a:rPr lang="en-US" sz="3600" b="1" dirty="0" smtClean="0">
                <a:solidFill>
                  <a:schemeClr val="bg1"/>
                </a:solidFill>
                <a:latin typeface="Cambria" charset="0"/>
                <a:ea typeface="Cambria" charset="0"/>
                <a:cs typeface="Cambria" charset="0"/>
              </a:rPr>
              <a:t>&amp; William </a:t>
            </a:r>
            <a:r>
              <a:rPr lang="en-US" sz="3600" b="1" dirty="0">
                <a:solidFill>
                  <a:schemeClr val="bg1"/>
                </a:solidFill>
                <a:latin typeface="Cambria" charset="0"/>
                <a:ea typeface="Cambria" charset="0"/>
                <a:cs typeface="Cambria" charset="0"/>
              </a:rPr>
              <a:t>Branham.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523" y="1905000"/>
            <a:ext cx="7604954" cy="4693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413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31</a:t>
            </a:fld>
            <a:endParaRPr lang="en-US"/>
          </a:p>
        </p:txBody>
      </p:sp>
      <p:sp>
        <p:nvSpPr>
          <p:cNvPr id="5" name="Rectangle 4"/>
          <p:cNvSpPr/>
          <p:nvPr/>
        </p:nvSpPr>
        <p:spPr>
          <a:xfrm>
            <a:off x="152400" y="76200"/>
            <a:ext cx="8839200" cy="6186309"/>
          </a:xfrm>
          <a:prstGeom prst="rect">
            <a:avLst/>
          </a:prstGeom>
        </p:spPr>
        <p:txBody>
          <a:bodyPr wrap="square">
            <a:spAutoFit/>
          </a:bodyPr>
          <a:lstStyle/>
          <a:p>
            <a:r>
              <a:rPr lang="en-US" sz="3600" b="1" dirty="0">
                <a:solidFill>
                  <a:schemeClr val="bg1"/>
                </a:solidFill>
                <a:latin typeface="Cambria" charset="0"/>
                <a:ea typeface="Cambria" charset="0"/>
                <a:cs typeface="Cambria" charset="0"/>
              </a:rPr>
              <a:t>Both anointed with the Spirit of </a:t>
            </a:r>
            <a:r>
              <a:rPr lang="en-US" sz="3600" b="1" dirty="0" smtClean="0">
                <a:solidFill>
                  <a:schemeClr val="bg1"/>
                </a:solidFill>
                <a:latin typeface="Cambria" charset="0"/>
                <a:ea typeface="Cambria" charset="0"/>
                <a:cs typeface="Cambria" charset="0"/>
              </a:rPr>
              <a:t>Elijah:</a:t>
            </a:r>
          </a:p>
          <a:p>
            <a:r>
              <a:rPr lang="en-US" sz="2800" b="1" dirty="0" smtClean="0">
                <a:solidFill>
                  <a:schemeClr val="bg1"/>
                </a:solidFill>
                <a:latin typeface="Cambria" charset="0"/>
                <a:ea typeface="Cambria" charset="0"/>
                <a:cs typeface="Cambria" charset="0"/>
              </a:rPr>
              <a:t>MALACHI 4:5-6</a:t>
            </a:r>
            <a:r>
              <a:rPr lang="en-US" sz="2800" dirty="0" smtClean="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 </a:t>
            </a:r>
          </a:p>
          <a:p>
            <a:r>
              <a:rPr lang="en-US" sz="2800" i="1"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Behold</a:t>
            </a:r>
            <a:r>
              <a:rPr lang="en-US" sz="2800" i="1" dirty="0">
                <a:solidFill>
                  <a:schemeClr val="bg1"/>
                </a:solidFill>
                <a:latin typeface="Cambria" charset="0"/>
                <a:ea typeface="Cambria" charset="0"/>
                <a:cs typeface="Cambria" charset="0"/>
              </a:rPr>
              <a:t>, I will send you Elijah the prophet before the coming of the great and dreadful day of the LORD: 6 And he shall turn the heart of the fathers to the children, and the heart of the children to their fathers, lest I come and smite the earth with a curse.</a:t>
            </a:r>
            <a:endParaRPr lang="en-US" sz="2800" dirty="0">
              <a:solidFill>
                <a:schemeClr val="bg1"/>
              </a:solidFill>
              <a:latin typeface="Cambria" charset="0"/>
              <a:ea typeface="Cambria" charset="0"/>
              <a:cs typeface="Cambria" charset="0"/>
            </a:endParaRPr>
          </a:p>
          <a:p>
            <a:r>
              <a:rPr lang="en-US" sz="2800" dirty="0">
                <a:solidFill>
                  <a:schemeClr val="bg1"/>
                </a:solidFill>
                <a:latin typeface="Cambria" charset="0"/>
                <a:ea typeface="Cambria" charset="0"/>
                <a:cs typeface="Cambria" charset="0"/>
              </a:rPr>
              <a:t> </a:t>
            </a:r>
          </a:p>
          <a:p>
            <a:r>
              <a:rPr lang="en-US" sz="3600" b="1" dirty="0">
                <a:solidFill>
                  <a:schemeClr val="bg1"/>
                </a:solidFill>
                <a:latin typeface="Cambria" charset="0"/>
                <a:ea typeface="Cambria" charset="0"/>
                <a:cs typeface="Cambria" charset="0"/>
              </a:rPr>
              <a:t>Let’s look at John the Baptist:</a:t>
            </a:r>
          </a:p>
          <a:p>
            <a:r>
              <a:rPr lang="en-US" sz="3600" b="1" dirty="0">
                <a:solidFill>
                  <a:schemeClr val="bg1"/>
                </a:solidFill>
                <a:latin typeface="Cambria" charset="0"/>
                <a:ea typeface="Cambria" charset="0"/>
                <a:cs typeface="Cambria" charset="0"/>
              </a:rPr>
              <a:t>ISAIAH 40:</a:t>
            </a:r>
            <a:r>
              <a:rPr lang="en-US" sz="3600" b="1" i="1" dirty="0">
                <a:solidFill>
                  <a:schemeClr val="bg1"/>
                </a:solidFill>
                <a:latin typeface="Cambria" charset="0"/>
                <a:ea typeface="Cambria" charset="0"/>
                <a:cs typeface="Cambria" charset="0"/>
              </a:rPr>
              <a:t>3  </a:t>
            </a:r>
            <a:endParaRPr lang="en-US" sz="3600" b="1" i="1" dirty="0" smtClean="0">
              <a:solidFill>
                <a:schemeClr val="bg1"/>
              </a:solidFill>
              <a:latin typeface="Cambria" charset="0"/>
              <a:ea typeface="Cambria" charset="0"/>
              <a:cs typeface="Cambria" charset="0"/>
            </a:endParaRPr>
          </a:p>
          <a:p>
            <a:r>
              <a:rPr lang="en-US" sz="3600" b="1" i="1"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The </a:t>
            </a:r>
            <a:r>
              <a:rPr lang="en-US" sz="2800" i="1" dirty="0">
                <a:solidFill>
                  <a:schemeClr val="bg1"/>
                </a:solidFill>
                <a:latin typeface="Cambria" charset="0"/>
                <a:ea typeface="Cambria" charset="0"/>
                <a:cs typeface="Cambria" charset="0"/>
              </a:rPr>
              <a:t>voice of him that </a:t>
            </a:r>
            <a:r>
              <a:rPr lang="en-US" sz="2800" i="1" dirty="0" err="1">
                <a:solidFill>
                  <a:schemeClr val="bg1"/>
                </a:solidFill>
                <a:latin typeface="Cambria" charset="0"/>
                <a:ea typeface="Cambria" charset="0"/>
                <a:cs typeface="Cambria" charset="0"/>
              </a:rPr>
              <a:t>crieth</a:t>
            </a:r>
            <a:r>
              <a:rPr lang="en-US" sz="2800" i="1" dirty="0">
                <a:solidFill>
                  <a:schemeClr val="bg1"/>
                </a:solidFill>
                <a:latin typeface="Cambria" charset="0"/>
                <a:ea typeface="Cambria" charset="0"/>
                <a:cs typeface="Cambria" charset="0"/>
              </a:rPr>
              <a:t> in the wilderness, </a:t>
            </a:r>
            <a:r>
              <a:rPr lang="en-US" sz="2800" b="1" i="1" dirty="0">
                <a:solidFill>
                  <a:schemeClr val="bg1"/>
                </a:solidFill>
                <a:latin typeface="Cambria" charset="0"/>
                <a:ea typeface="Cambria" charset="0"/>
                <a:cs typeface="Cambria" charset="0"/>
              </a:rPr>
              <a:t>Prepare</a:t>
            </a:r>
            <a:r>
              <a:rPr lang="en-US" sz="2800" i="1" dirty="0">
                <a:solidFill>
                  <a:schemeClr val="bg1"/>
                </a:solidFill>
                <a:latin typeface="Cambria" charset="0"/>
                <a:ea typeface="Cambria" charset="0"/>
                <a:cs typeface="Cambria" charset="0"/>
              </a:rPr>
              <a:t> ye the way of the LORD, make straight in the desert a highway for our God.</a:t>
            </a:r>
            <a:endParaRPr lang="en-US" sz="28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779015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ircle(in)">
                                      <p:cBhvr>
                                        <p:cTn id="10" dur="2000"/>
                                        <p:tgtEl>
                                          <p:spTgt spid="5">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circle(in)">
                                      <p:cBhvr>
                                        <p:cTn id="1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32</a:t>
            </a:fld>
            <a:endParaRPr lang="en-US"/>
          </a:p>
        </p:txBody>
      </p:sp>
      <p:sp>
        <p:nvSpPr>
          <p:cNvPr id="5" name="Rectangle 1"/>
          <p:cNvSpPr>
            <a:spLocks noChangeArrowheads="1"/>
          </p:cNvSpPr>
          <p:nvPr/>
        </p:nvSpPr>
        <p:spPr bwMode="auto">
          <a:xfrm>
            <a:off x="152400" y="152400"/>
            <a:ext cx="8839200"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latin typeface="Cambria" charset="0"/>
                <a:ea typeface="Cambria" charset="0"/>
                <a:cs typeface="Cambria" charset="0"/>
              </a:rPr>
              <a:t>MATTHEW 3:1-3</a:t>
            </a:r>
          </a:p>
          <a:p>
            <a:pPr marL="0" marR="0" lvl="0" indent="0" algn="l" defTabSz="914400" rtl="0" eaLnBrk="1" fontAlgn="base" latinLnBrk="0" hangingPunct="1">
              <a:lnSpc>
                <a:spcPct val="100000"/>
              </a:lnSpc>
              <a:spcBef>
                <a:spcPct val="0"/>
              </a:spcBef>
              <a:spcAft>
                <a:spcPct val="0"/>
              </a:spcAft>
              <a:buClrTx/>
              <a:buSzTx/>
              <a:buFontTx/>
              <a:buNone/>
              <a:tabLst/>
            </a:pPr>
            <a:r>
              <a:rPr lang="en-US" sz="3600" dirty="0">
                <a:solidFill>
                  <a:schemeClr val="bg1"/>
                </a:solidFill>
                <a:latin typeface="Cambria" charset="0"/>
                <a:ea typeface="Cambria" charset="0"/>
                <a:cs typeface="Cambria" charset="0"/>
              </a:rPr>
              <a:t>	</a:t>
            </a:r>
            <a:r>
              <a:rPr kumimoji="0" lang="en-US" sz="3600" b="0" i="1" u="none" strike="noStrike" cap="none" normalizeH="0" baseline="0" dirty="0" smtClean="0">
                <a:ln>
                  <a:noFill/>
                </a:ln>
                <a:solidFill>
                  <a:schemeClr val="bg1"/>
                </a:solidFill>
                <a:effectLst/>
                <a:latin typeface="Cambria" charset="0"/>
                <a:ea typeface="Cambria" charset="0"/>
                <a:cs typeface="Cambria" charset="0"/>
              </a:rPr>
              <a:t>In those days came John the Baptist, preaching in the wilderness of Judaea, 2 And saying, Repent ye: for the kingdom of heaven is at hand. 3 For this is he that was spoken of by the prophet </a:t>
            </a:r>
            <a:r>
              <a:rPr kumimoji="0" lang="en-US" sz="3600" b="0" i="1" u="none" strike="noStrike" cap="none" normalizeH="0" baseline="0" dirty="0" err="1" smtClean="0">
                <a:ln>
                  <a:noFill/>
                </a:ln>
                <a:solidFill>
                  <a:schemeClr val="bg1"/>
                </a:solidFill>
                <a:effectLst/>
                <a:latin typeface="Cambria" charset="0"/>
                <a:ea typeface="Cambria" charset="0"/>
                <a:cs typeface="Cambria" charset="0"/>
              </a:rPr>
              <a:t>Esaias</a:t>
            </a:r>
            <a:r>
              <a:rPr kumimoji="0" lang="en-US" sz="3600" b="0" i="1" u="none" strike="noStrike" cap="none" normalizeH="0" baseline="0" dirty="0" smtClean="0">
                <a:ln>
                  <a:noFill/>
                </a:ln>
                <a:solidFill>
                  <a:schemeClr val="bg1"/>
                </a:solidFill>
                <a:effectLst/>
                <a:latin typeface="Cambria" charset="0"/>
                <a:ea typeface="Cambria" charset="0"/>
                <a:cs typeface="Cambria" charset="0"/>
              </a:rPr>
              <a:t>, saying, The voice of one crying in the wilderness, </a:t>
            </a:r>
            <a:r>
              <a:rPr kumimoji="0" lang="en-US" sz="3600" b="1" i="1" u="none" strike="noStrike" cap="none" normalizeH="0" baseline="0" dirty="0" smtClean="0">
                <a:ln>
                  <a:noFill/>
                </a:ln>
                <a:solidFill>
                  <a:schemeClr val="bg1"/>
                </a:solidFill>
                <a:effectLst/>
                <a:latin typeface="Cambria" charset="0"/>
                <a:ea typeface="Cambria" charset="0"/>
                <a:cs typeface="Cambria" charset="0"/>
              </a:rPr>
              <a:t>Prepare</a:t>
            </a:r>
            <a:r>
              <a:rPr kumimoji="0" lang="en-US" sz="3600" b="0" i="1" u="none" strike="noStrike" cap="none" normalizeH="0" baseline="0" dirty="0" smtClean="0">
                <a:ln>
                  <a:noFill/>
                </a:ln>
                <a:solidFill>
                  <a:schemeClr val="bg1"/>
                </a:solidFill>
                <a:effectLst/>
                <a:latin typeface="Cambria" charset="0"/>
                <a:ea typeface="Cambria" charset="0"/>
                <a:cs typeface="Cambria" charset="0"/>
              </a:rPr>
              <a:t> ye the way of the Lord, make his paths straight.</a:t>
            </a:r>
            <a:endParaRPr kumimoji="0" lang="en-US" sz="1400" b="0" i="0" u="none" strike="noStrike" cap="none" normalizeH="0" baseline="0" dirty="0" smtClean="0">
              <a:ln>
                <a:noFill/>
              </a:ln>
              <a:solidFill>
                <a:schemeClr val="bg1"/>
              </a:solidFill>
              <a:effectLst/>
              <a:latin typeface="Cambria" charset="0"/>
              <a:ea typeface="Cambria" charset="0"/>
              <a:cs typeface="Cambria"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dirty="0" smtClean="0">
              <a:ln>
                <a:noFill/>
              </a:ln>
              <a:solidFill>
                <a:schemeClr val="bg1"/>
              </a:solidFill>
              <a:effectLst/>
              <a:latin typeface="Cambria" charset="0"/>
              <a:ea typeface="Cambria" charset="0"/>
              <a:cs typeface="Cambria" charset="0"/>
            </a:endParaRPr>
          </a:p>
        </p:txBody>
      </p:sp>
    </p:spTree>
    <p:extLst>
      <p:ext uri="{BB962C8B-B14F-4D97-AF65-F5344CB8AC3E}">
        <p14:creationId xmlns:p14="http://schemas.microsoft.com/office/powerpoint/2010/main" val="3989132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33</a:t>
            </a:fld>
            <a:endParaRPr lang="en-US"/>
          </a:p>
        </p:txBody>
      </p:sp>
      <p:sp>
        <p:nvSpPr>
          <p:cNvPr id="5" name="Rectangle 4"/>
          <p:cNvSpPr/>
          <p:nvPr/>
        </p:nvSpPr>
        <p:spPr>
          <a:xfrm>
            <a:off x="342900" y="152400"/>
            <a:ext cx="8458200" cy="4770537"/>
          </a:xfrm>
          <a:prstGeom prst="rect">
            <a:avLst/>
          </a:prstGeom>
        </p:spPr>
        <p:txBody>
          <a:bodyPr wrap="square">
            <a:spAutoFit/>
          </a:bodyPr>
          <a:lstStyle/>
          <a:p>
            <a:pPr lvl="0" eaLnBrk="0" fontAlgn="base" hangingPunct="0">
              <a:spcBef>
                <a:spcPct val="0"/>
              </a:spcBef>
              <a:spcAft>
                <a:spcPct val="0"/>
              </a:spcAft>
            </a:pPr>
            <a:r>
              <a:rPr lang="en-US" sz="4400" dirty="0">
                <a:solidFill>
                  <a:schemeClr val="bg1"/>
                </a:solidFill>
                <a:latin typeface="Cambria" charset="0"/>
                <a:ea typeface="Cambria" charset="0"/>
                <a:cs typeface="Cambria" charset="0"/>
              </a:rPr>
              <a:t>Prepare</a:t>
            </a:r>
            <a:r>
              <a:rPr lang="en-US" sz="3600" dirty="0">
                <a:solidFill>
                  <a:schemeClr val="bg1"/>
                </a:solidFill>
                <a:latin typeface="Cambria" charset="0"/>
                <a:ea typeface="Cambria" charset="0"/>
                <a:cs typeface="Cambria" charset="0"/>
              </a:rPr>
              <a:t> (Gr.)  </a:t>
            </a:r>
            <a:r>
              <a:rPr lang="en-US" sz="3600" dirty="0" err="1">
                <a:solidFill>
                  <a:schemeClr val="bg1"/>
                </a:solidFill>
                <a:latin typeface="Cambria" charset="0"/>
                <a:ea typeface="Cambria" charset="0"/>
                <a:cs typeface="Cambria" charset="0"/>
              </a:rPr>
              <a:t>hetoimazo</a:t>
            </a:r>
            <a:r>
              <a:rPr lang="en-US" sz="3600" dirty="0">
                <a:solidFill>
                  <a:schemeClr val="bg1"/>
                </a:solidFill>
                <a:latin typeface="Cambria" charset="0"/>
                <a:ea typeface="Cambria" charset="0"/>
                <a:cs typeface="Cambria" charset="0"/>
              </a:rPr>
              <a:t>    </a:t>
            </a:r>
          </a:p>
          <a:p>
            <a:pPr lvl="0" eaLnBrk="0" fontAlgn="base" hangingPunct="0">
              <a:spcBef>
                <a:spcPct val="0"/>
              </a:spcBef>
              <a:spcAft>
                <a:spcPct val="0"/>
              </a:spcAft>
            </a:pPr>
            <a:r>
              <a:rPr lang="en-US" sz="3600" dirty="0">
                <a:solidFill>
                  <a:schemeClr val="bg1"/>
                </a:solidFill>
                <a:latin typeface="Cambria" charset="0"/>
                <a:ea typeface="Cambria" charset="0"/>
                <a:cs typeface="Cambria" charset="0"/>
              </a:rPr>
              <a:t>	</a:t>
            </a:r>
            <a:r>
              <a:rPr lang="en-US" sz="3200" dirty="0">
                <a:solidFill>
                  <a:schemeClr val="bg1"/>
                </a:solidFill>
                <a:latin typeface="Cambria" charset="0"/>
                <a:ea typeface="Cambria" charset="0"/>
                <a:cs typeface="Cambria" charset="0"/>
              </a:rPr>
              <a:t>To make ready, prepare: to make the necessary preparations, get everything ready; figuratively, drawn from the oriental custom of sending people on before kings on their journeys to level the roads and make them passable; to prepare the minds of men to give the Messiah a fit reception and secure his blessings.</a:t>
            </a:r>
            <a:endParaRPr lang="en-US" sz="48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50413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34</a:t>
            </a:fld>
            <a:endParaRPr lang="en-US"/>
          </a:p>
        </p:txBody>
      </p:sp>
      <p:sp>
        <p:nvSpPr>
          <p:cNvPr id="5" name="Rectangle 4"/>
          <p:cNvSpPr/>
          <p:nvPr/>
        </p:nvSpPr>
        <p:spPr>
          <a:xfrm>
            <a:off x="228600" y="152400"/>
            <a:ext cx="8686800" cy="4708981"/>
          </a:xfrm>
          <a:prstGeom prst="rect">
            <a:avLst/>
          </a:prstGeom>
        </p:spPr>
        <p:txBody>
          <a:bodyPr wrap="square">
            <a:spAutoFit/>
          </a:bodyPr>
          <a:lstStyle/>
          <a:p>
            <a:r>
              <a:rPr lang="en-US" sz="4400" b="1" dirty="0">
                <a:solidFill>
                  <a:schemeClr val="bg1"/>
                </a:solidFill>
                <a:latin typeface="Cambria" charset="0"/>
                <a:ea typeface="Cambria" charset="0"/>
                <a:cs typeface="Cambria" charset="0"/>
              </a:rPr>
              <a:t>MARK </a:t>
            </a:r>
            <a:r>
              <a:rPr lang="en-US" sz="4400" b="1" dirty="0" smtClean="0">
                <a:solidFill>
                  <a:schemeClr val="bg1"/>
                </a:solidFill>
                <a:latin typeface="Cambria" charset="0"/>
                <a:ea typeface="Cambria" charset="0"/>
                <a:cs typeface="Cambria" charset="0"/>
              </a:rPr>
              <a:t>1:1-4</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 </a:t>
            </a:r>
            <a:r>
              <a:rPr lang="en-US" sz="3200" i="1" dirty="0">
                <a:solidFill>
                  <a:schemeClr val="bg1"/>
                </a:solidFill>
                <a:latin typeface="Cambria" charset="0"/>
                <a:ea typeface="Cambria" charset="0"/>
                <a:cs typeface="Cambria" charset="0"/>
              </a:rPr>
              <a:t>The beginning of the gospel of Jesus Christ, the Son of God; 2 As it is written in the prophets, Behold, I send my messenger before thy face, which shall </a:t>
            </a:r>
            <a:r>
              <a:rPr lang="en-US" sz="3200" b="1" i="1" dirty="0">
                <a:solidFill>
                  <a:schemeClr val="bg1"/>
                </a:solidFill>
                <a:latin typeface="Cambria" charset="0"/>
                <a:ea typeface="Cambria" charset="0"/>
                <a:cs typeface="Cambria" charset="0"/>
              </a:rPr>
              <a:t>prepare</a:t>
            </a:r>
            <a:r>
              <a:rPr lang="en-US" sz="3200" i="1" dirty="0">
                <a:solidFill>
                  <a:schemeClr val="bg1"/>
                </a:solidFill>
                <a:latin typeface="Cambria" charset="0"/>
                <a:ea typeface="Cambria" charset="0"/>
                <a:cs typeface="Cambria" charset="0"/>
              </a:rPr>
              <a:t> thy way before thee. 3 The voice of one crying in the wilderness, </a:t>
            </a:r>
            <a:r>
              <a:rPr lang="en-US" sz="3200" b="1" i="1" dirty="0">
                <a:solidFill>
                  <a:schemeClr val="bg1"/>
                </a:solidFill>
                <a:latin typeface="Cambria" charset="0"/>
                <a:ea typeface="Cambria" charset="0"/>
                <a:cs typeface="Cambria" charset="0"/>
              </a:rPr>
              <a:t>Prepare</a:t>
            </a:r>
            <a:r>
              <a:rPr lang="en-US" sz="3200" i="1" dirty="0">
                <a:solidFill>
                  <a:schemeClr val="bg1"/>
                </a:solidFill>
                <a:latin typeface="Cambria" charset="0"/>
                <a:ea typeface="Cambria" charset="0"/>
                <a:cs typeface="Cambria" charset="0"/>
              </a:rPr>
              <a:t> ye the way of the Lord, make his paths straight. 4 John did baptize in the wilderness, and preach the baptism of repentance for the remission of sins.</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89553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35</a:t>
            </a:fld>
            <a:endParaRPr lang="en-US"/>
          </a:p>
        </p:txBody>
      </p:sp>
      <p:sp>
        <p:nvSpPr>
          <p:cNvPr id="5" name="Rectangle 4"/>
          <p:cNvSpPr/>
          <p:nvPr/>
        </p:nvSpPr>
        <p:spPr>
          <a:xfrm>
            <a:off x="152400" y="-76200"/>
            <a:ext cx="8839200" cy="6863417"/>
          </a:xfrm>
          <a:prstGeom prst="rect">
            <a:avLst/>
          </a:prstGeom>
        </p:spPr>
        <p:txBody>
          <a:bodyPr wrap="square">
            <a:spAutoFit/>
          </a:bodyPr>
          <a:lstStyle/>
          <a:p>
            <a:r>
              <a:rPr lang="en-US" sz="4400" b="1" dirty="0" smtClean="0">
                <a:solidFill>
                  <a:schemeClr val="bg1"/>
                </a:solidFill>
                <a:latin typeface="Cambria" charset="0"/>
                <a:ea typeface="Cambria" charset="0"/>
                <a:cs typeface="Cambria" charset="0"/>
              </a:rPr>
              <a:t>JOHN 1:19-25</a:t>
            </a:r>
            <a:r>
              <a:rPr lang="en-US" sz="3200" dirty="0" smtClean="0">
                <a:solidFill>
                  <a:schemeClr val="bg1"/>
                </a:solidFill>
                <a:latin typeface="Cambria" charset="0"/>
                <a:ea typeface="Cambria" charset="0"/>
                <a:cs typeface="Cambria" charset="0"/>
              </a:rPr>
              <a:t>  </a:t>
            </a:r>
          </a:p>
          <a:p>
            <a:r>
              <a:rPr lang="en-US" sz="3200"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And this is the record of John, when the Jews sent priests and Levites from Jerusalem to ask him, Who art thou? 20 And he confessed, and denied not; but confessed, I am not the Christ. 21 And they asked him, What then? Art thou Elias? And he </a:t>
            </a:r>
            <a:r>
              <a:rPr lang="en-US" sz="2800" i="1" dirty="0" err="1" smtClean="0">
                <a:solidFill>
                  <a:schemeClr val="bg1"/>
                </a:solidFill>
                <a:latin typeface="Cambria" charset="0"/>
                <a:ea typeface="Cambria" charset="0"/>
                <a:cs typeface="Cambria" charset="0"/>
              </a:rPr>
              <a:t>saith</a:t>
            </a:r>
            <a:r>
              <a:rPr lang="en-US" sz="2800" i="1" dirty="0" smtClean="0">
                <a:solidFill>
                  <a:schemeClr val="bg1"/>
                </a:solidFill>
                <a:latin typeface="Cambria" charset="0"/>
                <a:ea typeface="Cambria" charset="0"/>
                <a:cs typeface="Cambria" charset="0"/>
              </a:rPr>
              <a:t>, I am not. Art thou that prophet? </a:t>
            </a:r>
            <a:r>
              <a:rPr lang="en-US" sz="2800" b="1" dirty="0">
                <a:solidFill>
                  <a:schemeClr val="bg1"/>
                </a:solidFill>
                <a:latin typeface="Cambria" charset="0"/>
                <a:ea typeface="Cambria" charset="0"/>
                <a:cs typeface="Cambria" charset="0"/>
              </a:rPr>
              <a:t>[</a:t>
            </a:r>
            <a:r>
              <a:rPr lang="en-US" sz="2800" b="1" dirty="0" err="1" smtClean="0">
                <a:solidFill>
                  <a:schemeClr val="bg1"/>
                </a:solidFill>
                <a:latin typeface="Cambria" charset="0"/>
                <a:ea typeface="Cambria" charset="0"/>
                <a:cs typeface="Cambria" charset="0"/>
              </a:rPr>
              <a:t>Deut</a:t>
            </a:r>
            <a:r>
              <a:rPr lang="en-US" sz="2800" b="1" dirty="0" smtClean="0">
                <a:solidFill>
                  <a:schemeClr val="bg1"/>
                </a:solidFill>
                <a:latin typeface="Cambria" charset="0"/>
                <a:ea typeface="Cambria" charset="0"/>
                <a:cs typeface="Cambria" charset="0"/>
              </a:rPr>
              <a:t> 18:15] </a:t>
            </a:r>
            <a:r>
              <a:rPr lang="en-US" sz="2800" i="1" dirty="0" smtClean="0">
                <a:solidFill>
                  <a:schemeClr val="bg1"/>
                </a:solidFill>
                <a:latin typeface="Cambria" charset="0"/>
                <a:ea typeface="Cambria" charset="0"/>
                <a:cs typeface="Cambria" charset="0"/>
              </a:rPr>
              <a:t>And he answered, No.  22 Then said they unto him, Who art thou? that we may give an answer to them that sent us. What </a:t>
            </a:r>
            <a:r>
              <a:rPr lang="en-US" sz="2800" i="1" dirty="0" err="1" smtClean="0">
                <a:solidFill>
                  <a:schemeClr val="bg1"/>
                </a:solidFill>
                <a:latin typeface="Cambria" charset="0"/>
                <a:ea typeface="Cambria" charset="0"/>
                <a:cs typeface="Cambria" charset="0"/>
              </a:rPr>
              <a:t>sayest</a:t>
            </a:r>
            <a:r>
              <a:rPr lang="en-US" sz="2800" i="1" dirty="0" smtClean="0">
                <a:solidFill>
                  <a:schemeClr val="bg1"/>
                </a:solidFill>
                <a:latin typeface="Cambria" charset="0"/>
                <a:ea typeface="Cambria" charset="0"/>
                <a:cs typeface="Cambria" charset="0"/>
              </a:rPr>
              <a:t> thou of thyself? 23 He said, </a:t>
            </a:r>
            <a:r>
              <a:rPr lang="en-US" sz="2800" i="1" dirty="0" smtClean="0">
                <a:solidFill>
                  <a:srgbClr val="FFFF00"/>
                </a:solidFill>
                <a:latin typeface="Cambria" charset="0"/>
                <a:ea typeface="Cambria" charset="0"/>
                <a:cs typeface="Cambria" charset="0"/>
              </a:rPr>
              <a:t>I am the voice of one crying in the wilderness, Make straight the way of the Lord, as said the prophet </a:t>
            </a:r>
            <a:r>
              <a:rPr lang="en-US" sz="2800" i="1" dirty="0" err="1" smtClean="0">
                <a:solidFill>
                  <a:srgbClr val="FFFF00"/>
                </a:solidFill>
                <a:latin typeface="Cambria" charset="0"/>
                <a:ea typeface="Cambria" charset="0"/>
                <a:cs typeface="Cambria" charset="0"/>
              </a:rPr>
              <a:t>Esaias</a:t>
            </a:r>
            <a:r>
              <a:rPr lang="en-US" sz="2800" i="1" dirty="0" smtClean="0">
                <a:solidFill>
                  <a:srgbClr val="FFFF00"/>
                </a:solidFill>
                <a:latin typeface="Cambria" charset="0"/>
                <a:ea typeface="Cambria" charset="0"/>
                <a:cs typeface="Cambria" charset="0"/>
              </a:rPr>
              <a:t>. </a:t>
            </a:r>
            <a:r>
              <a:rPr lang="en-US" sz="2800" b="1" dirty="0">
                <a:solidFill>
                  <a:schemeClr val="bg1"/>
                </a:solidFill>
                <a:latin typeface="Cambria" charset="0"/>
                <a:ea typeface="Cambria" charset="0"/>
                <a:cs typeface="Cambria" charset="0"/>
              </a:rPr>
              <a:t>[</a:t>
            </a:r>
            <a:r>
              <a:rPr lang="en-US" sz="2800" b="1" dirty="0" smtClean="0">
                <a:solidFill>
                  <a:schemeClr val="bg1"/>
                </a:solidFill>
                <a:latin typeface="Cambria" charset="0"/>
                <a:ea typeface="Cambria" charset="0"/>
                <a:cs typeface="Cambria" charset="0"/>
              </a:rPr>
              <a:t>This, again, is preparation for the coming Messiah] </a:t>
            </a:r>
            <a:r>
              <a:rPr lang="en-US" sz="2800" i="1" spc="-150" dirty="0" smtClean="0">
                <a:solidFill>
                  <a:schemeClr val="bg1"/>
                </a:solidFill>
                <a:latin typeface="Cambria" charset="0"/>
                <a:ea typeface="Cambria" charset="0"/>
                <a:cs typeface="Cambria" charset="0"/>
              </a:rPr>
              <a:t>24 And they which were sent were of the Pharisees. 25 And they asked him, and said unto him, Why </a:t>
            </a:r>
            <a:r>
              <a:rPr lang="en-US" sz="2800" i="1" spc="-150" dirty="0" err="1" smtClean="0">
                <a:solidFill>
                  <a:schemeClr val="bg1"/>
                </a:solidFill>
                <a:latin typeface="Cambria" charset="0"/>
                <a:ea typeface="Cambria" charset="0"/>
                <a:cs typeface="Cambria" charset="0"/>
              </a:rPr>
              <a:t>baptizest</a:t>
            </a:r>
            <a:r>
              <a:rPr lang="en-US" sz="2800" i="1" spc="-150" dirty="0" smtClean="0">
                <a:solidFill>
                  <a:schemeClr val="bg1"/>
                </a:solidFill>
                <a:latin typeface="Cambria" charset="0"/>
                <a:ea typeface="Cambria" charset="0"/>
                <a:cs typeface="Cambria" charset="0"/>
              </a:rPr>
              <a:t> thou then, if thou be not that Christ, nor Elias, neither that prophet?</a:t>
            </a:r>
          </a:p>
        </p:txBody>
      </p:sp>
    </p:spTree>
    <p:extLst>
      <p:ext uri="{BB962C8B-B14F-4D97-AF65-F5344CB8AC3E}">
        <p14:creationId xmlns:p14="http://schemas.microsoft.com/office/powerpoint/2010/main" val="2863479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36</a:t>
            </a:fld>
            <a:endParaRPr lang="en-US"/>
          </a:p>
        </p:txBody>
      </p:sp>
      <p:sp>
        <p:nvSpPr>
          <p:cNvPr id="5" name="Rectangle 4"/>
          <p:cNvSpPr/>
          <p:nvPr/>
        </p:nvSpPr>
        <p:spPr>
          <a:xfrm>
            <a:off x="152400" y="76200"/>
            <a:ext cx="8839200" cy="6340197"/>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MALACHI 4:5-6</a:t>
            </a:r>
            <a:r>
              <a:rPr lang="en-US" sz="2800" dirty="0" smtClean="0">
                <a:solidFill>
                  <a:schemeClr val="bg1"/>
                </a:solidFill>
                <a:latin typeface="Cambria" charset="0"/>
                <a:ea typeface="Cambria" charset="0"/>
                <a:cs typeface="Cambria" charset="0"/>
              </a:rPr>
              <a:t>  </a:t>
            </a:r>
          </a:p>
          <a:p>
            <a:r>
              <a:rPr lang="en-US" sz="2800" dirty="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Behold, I will send you Elijah the prophet before the coming of the </a:t>
            </a:r>
            <a:r>
              <a:rPr lang="en-US" sz="2800" b="1" i="1" dirty="0" smtClean="0">
                <a:solidFill>
                  <a:schemeClr val="bg1"/>
                </a:solidFill>
                <a:latin typeface="Cambria" charset="0"/>
                <a:ea typeface="Cambria" charset="0"/>
                <a:cs typeface="Cambria" charset="0"/>
              </a:rPr>
              <a:t>great and dreadful day </a:t>
            </a:r>
            <a:r>
              <a:rPr lang="en-US" sz="2800" i="1" dirty="0" smtClean="0">
                <a:solidFill>
                  <a:schemeClr val="bg1"/>
                </a:solidFill>
                <a:latin typeface="Cambria" charset="0"/>
                <a:ea typeface="Cambria" charset="0"/>
                <a:cs typeface="Cambria" charset="0"/>
              </a:rPr>
              <a:t>of the LORD: 6 And he shall turn the heart of the fathers to the children, and the heart of the children to their fathers, lest I come and smite the earth with a curse.</a:t>
            </a:r>
          </a:p>
          <a:p>
            <a:endParaRPr lang="en-US" sz="2800" i="1" dirty="0" smtClean="0">
              <a:solidFill>
                <a:schemeClr val="bg1"/>
              </a:solidFill>
              <a:latin typeface="Cambria" charset="0"/>
              <a:ea typeface="Cambria" charset="0"/>
              <a:cs typeface="Cambria" charset="0"/>
            </a:endParaRPr>
          </a:p>
          <a:p>
            <a:r>
              <a:rPr lang="en-US" sz="3600" b="1" dirty="0" smtClean="0">
                <a:solidFill>
                  <a:schemeClr val="bg1"/>
                </a:solidFill>
                <a:latin typeface="Cambria" charset="0"/>
                <a:ea typeface="Cambria" charset="0"/>
                <a:cs typeface="Cambria" charset="0"/>
              </a:rPr>
              <a:t>Compound Reference:</a:t>
            </a:r>
          </a:p>
          <a:p>
            <a:r>
              <a:rPr lang="en-US" sz="2800" dirty="0" smtClean="0">
                <a:solidFill>
                  <a:schemeClr val="bg1"/>
                </a:solidFill>
                <a:latin typeface="Cambria" charset="0"/>
                <a:ea typeface="Cambria" charset="0"/>
                <a:cs typeface="Cambria" charset="0"/>
              </a:rPr>
              <a:t>1.) Elijah comes before the “great” and “dreadful.”</a:t>
            </a:r>
          </a:p>
          <a:p>
            <a:r>
              <a:rPr lang="en-US" sz="2800" dirty="0" smtClean="0">
                <a:solidFill>
                  <a:schemeClr val="bg1"/>
                </a:solidFill>
                <a:latin typeface="Cambria" charset="0"/>
                <a:ea typeface="Cambria" charset="0"/>
                <a:cs typeface="Cambria" charset="0"/>
              </a:rPr>
              <a:t>2.) “</a:t>
            </a:r>
            <a:r>
              <a:rPr lang="en-US" sz="2800" i="1" dirty="0" smtClean="0">
                <a:solidFill>
                  <a:schemeClr val="bg1"/>
                </a:solidFill>
                <a:latin typeface="Cambria" charset="0"/>
                <a:ea typeface="Cambria" charset="0"/>
                <a:cs typeface="Cambria" charset="0"/>
              </a:rPr>
              <a:t>Great</a:t>
            </a:r>
            <a:r>
              <a:rPr lang="en-US" sz="2800" dirty="0" smtClean="0">
                <a:solidFill>
                  <a:schemeClr val="bg1"/>
                </a:solidFill>
                <a:latin typeface="Cambria" charset="0"/>
                <a:ea typeface="Cambria" charset="0"/>
                <a:cs typeface="Cambria" charset="0"/>
              </a:rPr>
              <a:t>” was His first coming, what He did for 	His 	elect. (</a:t>
            </a:r>
            <a:r>
              <a:rPr lang="en-US" sz="2800" dirty="0" err="1" smtClean="0">
                <a:solidFill>
                  <a:schemeClr val="bg1"/>
                </a:solidFill>
                <a:latin typeface="Cambria" charset="0"/>
                <a:ea typeface="Cambria" charset="0"/>
                <a:cs typeface="Cambria" charset="0"/>
              </a:rPr>
              <a:t>Lk</a:t>
            </a:r>
            <a:r>
              <a:rPr lang="en-US" sz="2800" dirty="0" smtClean="0">
                <a:solidFill>
                  <a:schemeClr val="bg1"/>
                </a:solidFill>
                <a:latin typeface="Cambria" charset="0"/>
                <a:ea typeface="Cambria" charset="0"/>
                <a:cs typeface="Cambria" charset="0"/>
              </a:rPr>
              <a:t>. 4)</a:t>
            </a:r>
          </a:p>
          <a:p>
            <a:r>
              <a:rPr lang="en-US" sz="2800" dirty="0" smtClean="0">
                <a:solidFill>
                  <a:schemeClr val="bg1"/>
                </a:solidFill>
                <a:latin typeface="Cambria" charset="0"/>
                <a:ea typeface="Cambria" charset="0"/>
                <a:cs typeface="Cambria" charset="0"/>
              </a:rPr>
              <a:t>3.) “</a:t>
            </a:r>
            <a:r>
              <a:rPr lang="en-US" sz="2800" i="1" dirty="0" smtClean="0">
                <a:solidFill>
                  <a:schemeClr val="bg1"/>
                </a:solidFill>
                <a:latin typeface="Cambria" charset="0"/>
                <a:ea typeface="Cambria" charset="0"/>
                <a:cs typeface="Cambria" charset="0"/>
              </a:rPr>
              <a:t>Dreadful</a:t>
            </a:r>
            <a:r>
              <a:rPr lang="en-US" sz="2800" dirty="0" smtClean="0">
                <a:solidFill>
                  <a:schemeClr val="bg1"/>
                </a:solidFill>
                <a:latin typeface="Cambria" charset="0"/>
                <a:ea typeface="Cambria" charset="0"/>
                <a:cs typeface="Cambria" charset="0"/>
              </a:rPr>
              <a:t>”</a:t>
            </a:r>
            <a:r>
              <a:rPr lang="en-US" sz="2700" dirty="0" smtClean="0">
                <a:solidFill>
                  <a:schemeClr val="bg1"/>
                </a:solidFill>
                <a:latin typeface="Cambria" charset="0"/>
                <a:ea typeface="Cambria" charset="0"/>
                <a:cs typeface="Cambria" charset="0"/>
              </a:rPr>
              <a:t> is the “Day of the Lord, time of judgment 	upon earth and those who have rejected the 	grace offered in His great plan of salvation.</a:t>
            </a:r>
            <a:endParaRPr lang="en-US" sz="27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961160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down)">
                                      <p:cBhvr>
                                        <p:cTn id="13" dur="500"/>
                                        <p:tgtEl>
                                          <p:spTgt spid="5">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37</a:t>
            </a:fld>
            <a:endParaRPr lang="en-US"/>
          </a:p>
        </p:txBody>
      </p:sp>
      <p:sp>
        <p:nvSpPr>
          <p:cNvPr id="5" name="Rectangle 4"/>
          <p:cNvSpPr/>
          <p:nvPr/>
        </p:nvSpPr>
        <p:spPr>
          <a:xfrm>
            <a:off x="76200" y="76200"/>
            <a:ext cx="8839200" cy="6063198"/>
          </a:xfrm>
          <a:prstGeom prst="rect">
            <a:avLst/>
          </a:prstGeom>
        </p:spPr>
        <p:txBody>
          <a:bodyPr wrap="square">
            <a:spAutoFit/>
          </a:bodyPr>
          <a:lstStyle/>
          <a:p>
            <a:pPr lvl="1"/>
            <a:r>
              <a:rPr lang="en-US" sz="4000" b="1" dirty="0" smtClean="0">
                <a:solidFill>
                  <a:schemeClr val="bg1"/>
                </a:solidFill>
                <a:latin typeface="Cambria" charset="0"/>
                <a:ea typeface="Cambria" charset="0"/>
                <a:cs typeface="Cambria" charset="0"/>
              </a:rPr>
              <a:t>The Day of the Lord</a:t>
            </a:r>
          </a:p>
          <a:p>
            <a:pPr lvl="1"/>
            <a:r>
              <a:rPr lang="en-US" sz="2800" b="1" dirty="0" smtClean="0">
                <a:solidFill>
                  <a:schemeClr val="bg1"/>
                </a:solidFill>
                <a:latin typeface="Cambria" charset="0"/>
                <a:ea typeface="Cambria" charset="0"/>
                <a:cs typeface="Cambria" charset="0"/>
              </a:rPr>
              <a:t>I </a:t>
            </a:r>
            <a:r>
              <a:rPr lang="en-US" sz="2800" b="1" dirty="0">
                <a:solidFill>
                  <a:schemeClr val="bg1"/>
                </a:solidFill>
                <a:latin typeface="Cambria" charset="0"/>
                <a:ea typeface="Cambria" charset="0"/>
                <a:cs typeface="Cambria" charset="0"/>
              </a:rPr>
              <a:t>THESSALONIANS </a:t>
            </a:r>
            <a:r>
              <a:rPr lang="en-US" sz="2800" b="1" dirty="0" smtClean="0">
                <a:solidFill>
                  <a:schemeClr val="bg1"/>
                </a:solidFill>
                <a:latin typeface="Cambria" charset="0"/>
                <a:ea typeface="Cambria" charset="0"/>
                <a:cs typeface="Cambria" charset="0"/>
              </a:rPr>
              <a:t>5:2-3</a:t>
            </a:r>
          </a:p>
          <a:p>
            <a:pPr lvl="1"/>
            <a:r>
              <a:rPr lang="en-US" sz="2800" b="1" i="1" dirty="0">
                <a:solidFill>
                  <a:schemeClr val="bg1"/>
                </a:solidFill>
                <a:latin typeface="Cambria" charset="0"/>
                <a:ea typeface="Cambria" charset="0"/>
                <a:cs typeface="Cambria" charset="0"/>
              </a:rPr>
              <a:t>	</a:t>
            </a:r>
            <a:r>
              <a:rPr lang="en-US" sz="2600" i="1" dirty="0" smtClean="0">
                <a:solidFill>
                  <a:schemeClr val="bg1"/>
                </a:solidFill>
                <a:latin typeface="Cambria" charset="0"/>
                <a:ea typeface="Cambria" charset="0"/>
                <a:cs typeface="Cambria" charset="0"/>
              </a:rPr>
              <a:t>For </a:t>
            </a:r>
            <a:r>
              <a:rPr lang="en-US" sz="2600" i="1" dirty="0">
                <a:solidFill>
                  <a:schemeClr val="bg1"/>
                </a:solidFill>
                <a:latin typeface="Cambria" charset="0"/>
                <a:ea typeface="Cambria" charset="0"/>
                <a:cs typeface="Cambria" charset="0"/>
              </a:rPr>
              <a:t>yourselves know perfectly that the </a:t>
            </a:r>
            <a:r>
              <a:rPr lang="en-US" sz="2600" b="1" i="1" dirty="0">
                <a:solidFill>
                  <a:schemeClr val="bg1"/>
                </a:solidFill>
                <a:latin typeface="Cambria" charset="0"/>
                <a:ea typeface="Cambria" charset="0"/>
                <a:cs typeface="Cambria" charset="0"/>
              </a:rPr>
              <a:t>day of the Lord</a:t>
            </a:r>
            <a:r>
              <a:rPr lang="en-US" sz="2600" i="1" dirty="0">
                <a:solidFill>
                  <a:schemeClr val="bg1"/>
                </a:solidFill>
                <a:latin typeface="Cambria" charset="0"/>
                <a:ea typeface="Cambria" charset="0"/>
                <a:cs typeface="Cambria" charset="0"/>
              </a:rPr>
              <a:t> so cometh as a thief in the night. 3 For when they shall say, Peace and safety; then sudden destruction cometh upon them, as travail upon a woman with child; and they shall not escape</a:t>
            </a:r>
            <a:r>
              <a:rPr lang="en-US" sz="2600" dirty="0">
                <a:solidFill>
                  <a:schemeClr val="bg1"/>
                </a:solidFill>
                <a:latin typeface="Cambria" charset="0"/>
                <a:ea typeface="Cambria" charset="0"/>
                <a:cs typeface="Cambria" charset="0"/>
              </a:rPr>
              <a:t>.</a:t>
            </a:r>
          </a:p>
          <a:p>
            <a:pPr lvl="1"/>
            <a:endParaRPr lang="en-US" sz="2800" b="1" dirty="0" smtClean="0">
              <a:solidFill>
                <a:schemeClr val="bg1"/>
              </a:solidFill>
              <a:latin typeface="Cambria" charset="0"/>
              <a:ea typeface="Cambria" charset="0"/>
              <a:cs typeface="Cambria" charset="0"/>
            </a:endParaRPr>
          </a:p>
          <a:p>
            <a:pPr lvl="1"/>
            <a:r>
              <a:rPr lang="en-US" sz="2800" b="1" dirty="0" smtClean="0">
                <a:solidFill>
                  <a:schemeClr val="bg1"/>
                </a:solidFill>
                <a:latin typeface="Cambria" charset="0"/>
                <a:ea typeface="Cambria" charset="0"/>
                <a:cs typeface="Cambria" charset="0"/>
              </a:rPr>
              <a:t>II </a:t>
            </a:r>
            <a:r>
              <a:rPr lang="en-US" sz="2800" b="1" dirty="0">
                <a:solidFill>
                  <a:schemeClr val="bg1"/>
                </a:solidFill>
                <a:latin typeface="Cambria" charset="0"/>
                <a:ea typeface="Cambria" charset="0"/>
                <a:cs typeface="Cambria" charset="0"/>
              </a:rPr>
              <a:t>PETER 3:10</a:t>
            </a:r>
            <a:r>
              <a:rPr lang="en-US" sz="2800" i="1" dirty="0">
                <a:solidFill>
                  <a:schemeClr val="bg1"/>
                </a:solidFill>
                <a:latin typeface="Cambria" charset="0"/>
                <a:ea typeface="Cambria" charset="0"/>
                <a:cs typeface="Cambria" charset="0"/>
              </a:rPr>
              <a:t>   </a:t>
            </a:r>
            <a:endParaRPr lang="en-US" sz="2800" i="1" dirty="0" smtClean="0">
              <a:solidFill>
                <a:schemeClr val="bg1"/>
              </a:solidFill>
              <a:latin typeface="Cambria" charset="0"/>
              <a:ea typeface="Cambria" charset="0"/>
              <a:cs typeface="Cambria" charset="0"/>
            </a:endParaRPr>
          </a:p>
          <a:p>
            <a:pPr lvl="1"/>
            <a:r>
              <a:rPr lang="en-US" sz="2600" i="1" dirty="0" smtClean="0">
                <a:solidFill>
                  <a:schemeClr val="bg1"/>
                </a:solidFill>
                <a:latin typeface="Cambria" charset="0"/>
                <a:ea typeface="Cambria" charset="0"/>
                <a:cs typeface="Cambria" charset="0"/>
              </a:rPr>
              <a:t>But </a:t>
            </a:r>
            <a:r>
              <a:rPr lang="en-US" sz="2600" i="1" dirty="0">
                <a:solidFill>
                  <a:schemeClr val="bg1"/>
                </a:solidFill>
                <a:latin typeface="Cambria" charset="0"/>
                <a:ea typeface="Cambria" charset="0"/>
                <a:cs typeface="Cambria" charset="0"/>
              </a:rPr>
              <a:t>the </a:t>
            </a:r>
            <a:r>
              <a:rPr lang="en-US" sz="2600" b="1" i="1" dirty="0">
                <a:solidFill>
                  <a:schemeClr val="bg1"/>
                </a:solidFill>
                <a:latin typeface="Cambria" charset="0"/>
                <a:ea typeface="Cambria" charset="0"/>
                <a:cs typeface="Cambria" charset="0"/>
              </a:rPr>
              <a:t>day of the Lord</a:t>
            </a:r>
            <a:r>
              <a:rPr lang="en-US" sz="2600" i="1" dirty="0">
                <a:solidFill>
                  <a:schemeClr val="bg1"/>
                </a:solidFill>
                <a:latin typeface="Cambria" charset="0"/>
                <a:ea typeface="Cambria" charset="0"/>
                <a:cs typeface="Cambria" charset="0"/>
              </a:rPr>
              <a:t> will come as a thief in the night; in the which the heavens shall pass away with a great noise, and the elements shall melt with fervent heat, the earth also and the works that are therein shall be burned up.</a:t>
            </a:r>
            <a:endParaRPr lang="en-US" sz="2600" dirty="0">
              <a:solidFill>
                <a:schemeClr val="bg1"/>
              </a:solidFill>
              <a:latin typeface="Cambria" charset="0"/>
              <a:ea typeface="Cambria" charset="0"/>
              <a:cs typeface="Cambria" charset="0"/>
            </a:endParaRPr>
          </a:p>
          <a:p>
            <a:r>
              <a:rPr lang="en-US" sz="2800" dirty="0" smtClean="0">
                <a:solidFill>
                  <a:schemeClr val="bg1"/>
                </a:solidFill>
                <a:latin typeface="Cambria" charset="0"/>
                <a:ea typeface="Cambria" charset="0"/>
                <a:cs typeface="Cambria" charset="0"/>
              </a:rPr>
              <a:t>	Isaiah </a:t>
            </a:r>
            <a:r>
              <a:rPr lang="en-US" sz="2800" dirty="0">
                <a:solidFill>
                  <a:schemeClr val="bg1"/>
                </a:solidFill>
                <a:latin typeface="Cambria" charset="0"/>
                <a:ea typeface="Cambria" charset="0"/>
                <a:cs typeface="Cambria" charset="0"/>
              </a:rPr>
              <a:t>2:10 – 22 / 13:9 – 16 / 34:1 – 8</a:t>
            </a:r>
          </a:p>
        </p:txBody>
      </p:sp>
    </p:spTree>
    <p:extLst>
      <p:ext uri="{BB962C8B-B14F-4D97-AF65-F5344CB8AC3E}">
        <p14:creationId xmlns:p14="http://schemas.microsoft.com/office/powerpoint/2010/main" val="2737694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ircle(in)">
                                      <p:cBhvr>
                                        <p:cTn id="10" dur="2000"/>
                                        <p:tgtEl>
                                          <p:spTgt spid="5">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circle(in)">
                                      <p:cBhvr>
                                        <p:cTn id="1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38</a:t>
            </a:fld>
            <a:endParaRPr lang="en-US"/>
          </a:p>
        </p:txBody>
      </p:sp>
      <p:sp>
        <p:nvSpPr>
          <p:cNvPr id="5" name="Rectangle 4"/>
          <p:cNvSpPr/>
          <p:nvPr/>
        </p:nvSpPr>
        <p:spPr>
          <a:xfrm>
            <a:off x="228600" y="152400"/>
            <a:ext cx="8763000" cy="6124754"/>
          </a:xfrm>
          <a:prstGeom prst="rect">
            <a:avLst/>
          </a:prstGeom>
        </p:spPr>
        <p:txBody>
          <a:bodyPr wrap="square">
            <a:spAutoFit/>
          </a:bodyPr>
          <a:lstStyle/>
          <a:p>
            <a:r>
              <a:rPr lang="en-US" sz="2800" b="1" dirty="0">
                <a:solidFill>
                  <a:srgbClr val="FFFF00"/>
                </a:solidFill>
                <a:latin typeface="Cambria" charset="0"/>
                <a:ea typeface="Cambria" charset="0"/>
                <a:cs typeface="Cambria" charset="0"/>
              </a:rPr>
              <a:t>H</a:t>
            </a:r>
            <a:r>
              <a:rPr lang="en-US" sz="2800" b="1" dirty="0" smtClean="0">
                <a:solidFill>
                  <a:srgbClr val="FFFF00"/>
                </a:solidFill>
                <a:latin typeface="Cambria" charset="0"/>
                <a:ea typeface="Cambria" charset="0"/>
                <a:cs typeface="Cambria" charset="0"/>
              </a:rPr>
              <a:t>alf </a:t>
            </a:r>
            <a:r>
              <a:rPr lang="en-US" sz="2800" b="1" dirty="0">
                <a:solidFill>
                  <a:srgbClr val="FFFF00"/>
                </a:solidFill>
                <a:latin typeface="Cambria" charset="0"/>
                <a:ea typeface="Cambria" charset="0"/>
                <a:cs typeface="Cambria" charset="0"/>
              </a:rPr>
              <a:t>of the Malachi prophecy is John the Baptist:</a:t>
            </a:r>
            <a:endParaRPr lang="en-US" sz="2800" b="1" i="1" dirty="0">
              <a:solidFill>
                <a:srgbClr val="FFFF00"/>
              </a:solidFill>
              <a:latin typeface="Cambria" charset="0"/>
              <a:ea typeface="Cambria" charset="0"/>
              <a:cs typeface="Cambria" charset="0"/>
            </a:endParaRPr>
          </a:p>
          <a:p>
            <a:r>
              <a:rPr lang="en-US" sz="2800" b="1" dirty="0" smtClean="0">
                <a:solidFill>
                  <a:schemeClr val="bg1"/>
                </a:solidFill>
                <a:latin typeface="Cambria" charset="0"/>
                <a:ea typeface="Cambria" charset="0"/>
                <a:cs typeface="Cambria" charset="0"/>
              </a:rPr>
              <a:t>	LUKE </a:t>
            </a:r>
            <a:r>
              <a:rPr lang="en-US" sz="2800" b="1" dirty="0">
                <a:solidFill>
                  <a:schemeClr val="bg1"/>
                </a:solidFill>
                <a:latin typeface="Cambria" charset="0"/>
                <a:ea typeface="Cambria" charset="0"/>
                <a:cs typeface="Cambria" charset="0"/>
              </a:rPr>
              <a:t>1:17 </a:t>
            </a:r>
            <a:r>
              <a:rPr lang="en-US" sz="2800" i="1" dirty="0">
                <a:solidFill>
                  <a:schemeClr val="bg1"/>
                </a:solidFill>
                <a:latin typeface="Cambria" charset="0"/>
                <a:ea typeface="Cambria" charset="0"/>
                <a:cs typeface="Cambria" charset="0"/>
              </a:rPr>
              <a:t>And he shall go before him in the spirit and power of Elias, to turn the hearts of the fathers to the children, and the disobedient to the wisdom of the just; to make ready a people </a:t>
            </a:r>
            <a:r>
              <a:rPr lang="en-US" sz="2800" b="1" i="1" dirty="0">
                <a:solidFill>
                  <a:schemeClr val="bg1"/>
                </a:solidFill>
                <a:latin typeface="Cambria" charset="0"/>
                <a:ea typeface="Cambria" charset="0"/>
                <a:cs typeface="Cambria" charset="0"/>
              </a:rPr>
              <a:t>prepared</a:t>
            </a:r>
            <a:r>
              <a:rPr lang="en-US" sz="2800" i="1" dirty="0">
                <a:solidFill>
                  <a:schemeClr val="bg1"/>
                </a:solidFill>
                <a:latin typeface="Cambria" charset="0"/>
                <a:ea typeface="Cambria" charset="0"/>
                <a:cs typeface="Cambria" charset="0"/>
              </a:rPr>
              <a:t> for the Lord</a:t>
            </a:r>
            <a:r>
              <a:rPr lang="en-US" sz="2800" i="1" dirty="0" smtClean="0">
                <a:solidFill>
                  <a:schemeClr val="bg1"/>
                </a:solidFill>
                <a:latin typeface="Cambria" charset="0"/>
                <a:ea typeface="Cambria" charset="0"/>
                <a:cs typeface="Cambria" charset="0"/>
              </a:rPr>
              <a:t>.</a:t>
            </a:r>
          </a:p>
          <a:p>
            <a:endParaRPr lang="en-US" sz="2800" i="1" dirty="0">
              <a:solidFill>
                <a:schemeClr val="bg1"/>
              </a:solidFill>
              <a:latin typeface="Cambria" charset="0"/>
              <a:ea typeface="Cambria" charset="0"/>
              <a:cs typeface="Cambria" charset="0"/>
            </a:endParaRPr>
          </a:p>
          <a:p>
            <a:r>
              <a:rPr lang="en-US" sz="2800" b="1" dirty="0" smtClean="0">
                <a:solidFill>
                  <a:schemeClr val="bg1"/>
                </a:solidFill>
                <a:latin typeface="Cambria" charset="0"/>
                <a:ea typeface="Cambria" charset="0"/>
                <a:cs typeface="Cambria" charset="0"/>
              </a:rPr>
              <a:t>	MATTHEW </a:t>
            </a:r>
            <a:r>
              <a:rPr lang="en-US" sz="2800" b="1" dirty="0">
                <a:solidFill>
                  <a:schemeClr val="bg1"/>
                </a:solidFill>
                <a:latin typeface="Cambria" charset="0"/>
                <a:ea typeface="Cambria" charset="0"/>
                <a:cs typeface="Cambria" charset="0"/>
              </a:rPr>
              <a:t>17:10  </a:t>
            </a:r>
            <a:r>
              <a:rPr lang="en-US" sz="2800" i="1" dirty="0">
                <a:solidFill>
                  <a:schemeClr val="bg1"/>
                </a:solidFill>
                <a:latin typeface="Cambria" charset="0"/>
                <a:ea typeface="Cambria" charset="0"/>
                <a:cs typeface="Cambria" charset="0"/>
              </a:rPr>
              <a:t>And his disciples asked him, saying, Why then say the scribes that Elias must first come? 11 And Jesus answered and said unto them, Elias truly shall first come, and </a:t>
            </a:r>
            <a:r>
              <a:rPr lang="en-US" sz="2800" b="1" i="1" dirty="0">
                <a:solidFill>
                  <a:schemeClr val="bg1"/>
                </a:solidFill>
                <a:latin typeface="Cambria" charset="0"/>
                <a:ea typeface="Cambria" charset="0"/>
                <a:cs typeface="Cambria" charset="0"/>
              </a:rPr>
              <a:t>restore</a:t>
            </a:r>
            <a:r>
              <a:rPr lang="en-US" sz="2800" i="1" dirty="0">
                <a:solidFill>
                  <a:schemeClr val="bg1"/>
                </a:solidFill>
                <a:latin typeface="Cambria" charset="0"/>
                <a:ea typeface="Cambria" charset="0"/>
                <a:cs typeface="Cambria" charset="0"/>
              </a:rPr>
              <a:t> all things. </a:t>
            </a:r>
            <a:r>
              <a:rPr lang="en-US" sz="2800" dirty="0">
                <a:solidFill>
                  <a:schemeClr val="bg1"/>
                </a:solidFill>
                <a:latin typeface="Cambria" charset="0"/>
                <a:ea typeface="Cambria" charset="0"/>
                <a:cs typeface="Cambria" charset="0"/>
              </a:rPr>
              <a:t>{Notice the future tense. Shall come.} </a:t>
            </a:r>
            <a:r>
              <a:rPr lang="en-US" sz="2800" i="1" dirty="0">
                <a:solidFill>
                  <a:schemeClr val="bg1"/>
                </a:solidFill>
                <a:latin typeface="Cambria" charset="0"/>
                <a:ea typeface="Cambria" charset="0"/>
                <a:cs typeface="Cambria" charset="0"/>
              </a:rPr>
              <a:t>12 But I say unto you, That Elias is come already, and they knew him not, but have done unto him whatsoever they listed. Likewise shall also the Son of man suffer of them</a:t>
            </a:r>
            <a:r>
              <a:rPr lang="en-US" sz="2800" i="1" dirty="0" smtClean="0">
                <a:solidFill>
                  <a:schemeClr val="bg1"/>
                </a:solidFill>
                <a:latin typeface="Cambria" charset="0"/>
                <a:ea typeface="Cambria" charset="0"/>
                <a:cs typeface="Cambria" charset="0"/>
              </a:rPr>
              <a:t>.</a:t>
            </a:r>
            <a:endParaRPr lang="en-US" sz="28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440066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39</a:t>
            </a:fld>
            <a:endParaRPr lang="en-US"/>
          </a:p>
        </p:txBody>
      </p:sp>
      <p:sp>
        <p:nvSpPr>
          <p:cNvPr id="5" name="Rectangle 4"/>
          <p:cNvSpPr/>
          <p:nvPr/>
        </p:nvSpPr>
        <p:spPr>
          <a:xfrm>
            <a:off x="152400" y="144244"/>
            <a:ext cx="8915400" cy="6124754"/>
          </a:xfrm>
          <a:prstGeom prst="rect">
            <a:avLst/>
          </a:prstGeom>
        </p:spPr>
        <p:txBody>
          <a:bodyPr wrap="square">
            <a:spAutoFit/>
          </a:bodyPr>
          <a:lstStyle/>
          <a:p>
            <a:r>
              <a:rPr lang="en-US" sz="3200" dirty="0">
                <a:solidFill>
                  <a:schemeClr val="bg1"/>
                </a:solidFill>
                <a:latin typeface="Cambria" charset="0"/>
                <a:ea typeface="Cambria" charset="0"/>
                <a:cs typeface="Cambria" charset="0"/>
              </a:rPr>
              <a:t>Now, Jesus said John the Baptist was </a:t>
            </a:r>
            <a:r>
              <a:rPr lang="en-US" sz="3200" dirty="0" smtClean="0">
                <a:solidFill>
                  <a:schemeClr val="bg1"/>
                </a:solidFill>
                <a:latin typeface="Cambria" charset="0"/>
                <a:ea typeface="Cambria" charset="0"/>
                <a:cs typeface="Cambria" charset="0"/>
              </a:rPr>
              <a:t>Elijah:</a:t>
            </a:r>
          </a:p>
          <a:p>
            <a:r>
              <a:rPr lang="en-US" sz="3600" b="1" dirty="0" smtClean="0">
                <a:solidFill>
                  <a:schemeClr val="bg1"/>
                </a:solidFill>
                <a:latin typeface="Cambria" charset="0"/>
                <a:ea typeface="Cambria" charset="0"/>
                <a:cs typeface="Cambria" charset="0"/>
              </a:rPr>
              <a:t>Mt</a:t>
            </a:r>
            <a:r>
              <a:rPr lang="en-US" sz="3600" b="1" dirty="0">
                <a:solidFill>
                  <a:schemeClr val="bg1"/>
                </a:solidFill>
                <a:latin typeface="Cambria" charset="0"/>
                <a:ea typeface="Cambria" charset="0"/>
                <a:cs typeface="Cambria" charset="0"/>
              </a:rPr>
              <a:t>. </a:t>
            </a:r>
            <a:r>
              <a:rPr lang="en-US" sz="3600" b="1" dirty="0" smtClean="0">
                <a:solidFill>
                  <a:schemeClr val="bg1"/>
                </a:solidFill>
                <a:latin typeface="Cambria" charset="0"/>
                <a:ea typeface="Cambria" charset="0"/>
                <a:cs typeface="Cambria" charset="0"/>
              </a:rPr>
              <a:t>11:7-14</a:t>
            </a:r>
            <a:endParaRPr lang="en-US" sz="3600" b="1" dirty="0">
              <a:solidFill>
                <a:schemeClr val="bg1"/>
              </a:solidFill>
              <a:latin typeface="Cambria" charset="0"/>
              <a:ea typeface="Cambria" charset="0"/>
              <a:cs typeface="Cambria" charset="0"/>
            </a:endParaRPr>
          </a:p>
          <a:p>
            <a:r>
              <a:rPr lang="en-US" sz="2800" i="1" dirty="0" smtClean="0">
                <a:solidFill>
                  <a:schemeClr val="bg1"/>
                </a:solidFill>
                <a:latin typeface="Cambria" charset="0"/>
                <a:ea typeface="Cambria" charset="0"/>
                <a:cs typeface="Cambria" charset="0"/>
              </a:rPr>
              <a:t>	</a:t>
            </a:r>
            <a:r>
              <a:rPr lang="en-US" sz="3200" i="1" dirty="0" smtClean="0">
                <a:solidFill>
                  <a:schemeClr val="bg1"/>
                </a:solidFill>
                <a:latin typeface="Cambria" charset="0"/>
                <a:ea typeface="Cambria" charset="0"/>
                <a:cs typeface="Cambria" charset="0"/>
              </a:rPr>
              <a:t>For </a:t>
            </a:r>
            <a:r>
              <a:rPr lang="en-US" sz="3200" i="1" dirty="0">
                <a:solidFill>
                  <a:schemeClr val="bg1"/>
                </a:solidFill>
                <a:latin typeface="Cambria" charset="0"/>
                <a:ea typeface="Cambria" charset="0"/>
                <a:cs typeface="Cambria" charset="0"/>
              </a:rPr>
              <a:t>all the prophets and the law prophesied until John. And if ye will receive it, this is Elias, which was for to come</a:t>
            </a:r>
            <a:r>
              <a:rPr lang="en-US" sz="3200" i="1" dirty="0" smtClean="0">
                <a:solidFill>
                  <a:schemeClr val="bg1"/>
                </a:solidFill>
                <a:latin typeface="Cambria" charset="0"/>
                <a:ea typeface="Cambria" charset="0"/>
                <a:cs typeface="Cambria" charset="0"/>
              </a:rPr>
              <a:t>.</a:t>
            </a:r>
            <a:endParaRPr lang="en-US" sz="3200" i="1" dirty="0">
              <a:solidFill>
                <a:schemeClr val="bg1"/>
              </a:solidFill>
              <a:latin typeface="Cambria" charset="0"/>
              <a:ea typeface="Cambria" charset="0"/>
              <a:cs typeface="Cambria" charset="0"/>
            </a:endParaRPr>
          </a:p>
          <a:p>
            <a:endParaRPr lang="en-US" sz="2800" dirty="0" smtClean="0">
              <a:solidFill>
                <a:schemeClr val="bg1"/>
              </a:solidFill>
              <a:latin typeface="Cambria" charset="0"/>
              <a:ea typeface="Cambria" charset="0"/>
              <a:cs typeface="Cambria" charset="0"/>
            </a:endParaRPr>
          </a:p>
          <a:p>
            <a:r>
              <a:rPr lang="en-US" sz="4000" b="1" dirty="0" smtClean="0">
                <a:solidFill>
                  <a:schemeClr val="bg1"/>
                </a:solidFill>
                <a:latin typeface="Cambria" charset="0"/>
                <a:ea typeface="Cambria" charset="0"/>
                <a:cs typeface="Cambria" charset="0"/>
              </a:rPr>
              <a:t>John 1:19-21</a:t>
            </a:r>
            <a:endParaRPr lang="en-US" sz="4000" dirty="0">
              <a:solidFill>
                <a:schemeClr val="bg1"/>
              </a:solidFill>
              <a:latin typeface="Cambria" charset="0"/>
              <a:ea typeface="Cambria" charset="0"/>
              <a:cs typeface="Cambria" charset="0"/>
            </a:endParaRPr>
          </a:p>
          <a:p>
            <a:r>
              <a:rPr lang="en-US" sz="3200" dirty="0" smtClean="0">
                <a:solidFill>
                  <a:schemeClr val="bg1"/>
                </a:solidFill>
                <a:latin typeface="Cambria" charset="0"/>
                <a:ea typeface="Cambria" charset="0"/>
                <a:cs typeface="Cambria" charset="0"/>
              </a:rPr>
              <a:t>	</a:t>
            </a:r>
            <a:r>
              <a:rPr lang="en-US" sz="3200" i="1" dirty="0" smtClean="0">
                <a:solidFill>
                  <a:schemeClr val="bg1"/>
                </a:solidFill>
                <a:latin typeface="Cambria" charset="0"/>
                <a:ea typeface="Cambria" charset="0"/>
                <a:cs typeface="Cambria" charset="0"/>
              </a:rPr>
              <a:t>“</a:t>
            </a:r>
            <a:r>
              <a:rPr lang="en-US" sz="3200" i="1" dirty="0">
                <a:solidFill>
                  <a:schemeClr val="bg1"/>
                </a:solidFill>
                <a:latin typeface="Cambria" charset="0"/>
                <a:ea typeface="Cambria" charset="0"/>
                <a:cs typeface="Cambria" charset="0"/>
              </a:rPr>
              <a:t>And this is the record of John, when the Jews sent priests and Levites from Jerusalem to ask him, Who art thou? And he confessed, and denied not: but confessed, I a not the Christ, And they asked </a:t>
            </a:r>
            <a:r>
              <a:rPr lang="en-US" sz="3200" i="1" spc="-150" dirty="0">
                <a:solidFill>
                  <a:schemeClr val="bg1"/>
                </a:solidFill>
                <a:latin typeface="Cambria" charset="0"/>
                <a:ea typeface="Cambria" charset="0"/>
                <a:cs typeface="Cambria" charset="0"/>
              </a:rPr>
              <a:t>him, What then” Art thou Elias? And he answered, No.” </a:t>
            </a:r>
          </a:p>
        </p:txBody>
      </p:sp>
    </p:spTree>
    <p:extLst>
      <p:ext uri="{BB962C8B-B14F-4D97-AF65-F5344CB8AC3E}">
        <p14:creationId xmlns:p14="http://schemas.microsoft.com/office/powerpoint/2010/main" val="3317577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circle(in)">
                                      <p:cBhvr>
                                        <p:cTn id="1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7</a:t>
            </a:r>
            <a:endParaRPr lang="en-US"/>
          </a:p>
        </p:txBody>
      </p:sp>
      <p:sp>
        <p:nvSpPr>
          <p:cNvPr id="3" name="Date Placeholder 2"/>
          <p:cNvSpPr>
            <a:spLocks noGrp="1"/>
          </p:cNvSpPr>
          <p:nvPr>
            <p:ph type="dt" sz="half" idx="10"/>
          </p:nvPr>
        </p:nvSpPr>
        <p:spPr/>
        <p:txBody>
          <a:bodyPr/>
          <a:lstStyle/>
          <a:p>
            <a:r>
              <a:rPr lang="mr-IN" smtClean="0"/>
              <a:t>5/17/17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4</a:t>
            </a:fld>
            <a:endParaRPr lang="uk-UA"/>
          </a:p>
        </p:txBody>
      </p:sp>
      <p:sp>
        <p:nvSpPr>
          <p:cNvPr id="5" name="Rectangle 4"/>
          <p:cNvSpPr/>
          <p:nvPr/>
        </p:nvSpPr>
        <p:spPr>
          <a:xfrm>
            <a:off x="228600" y="152400"/>
            <a:ext cx="8763000" cy="5693866"/>
          </a:xfrm>
          <a:prstGeom prst="rect">
            <a:avLst/>
          </a:prstGeom>
        </p:spPr>
        <p:txBody>
          <a:bodyPr wrap="square">
            <a:spAutoFit/>
          </a:bodyPr>
          <a:lstStyle/>
          <a:p>
            <a:r>
              <a:rPr lang="en-US" sz="4400" b="1" dirty="0" smtClean="0">
                <a:solidFill>
                  <a:schemeClr val="bg1"/>
                </a:solidFill>
                <a:latin typeface="Cambria" charset="0"/>
                <a:ea typeface="Cambria" charset="0"/>
                <a:cs typeface="Cambria" charset="0"/>
              </a:rPr>
              <a:t>Q&amp;A ON.THE.SEALS</a:t>
            </a: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22</a:t>
            </a:r>
            <a:r>
              <a:rPr lang="en-US" sz="3600" dirty="0">
                <a:solidFill>
                  <a:schemeClr val="bg1"/>
                </a:solidFill>
                <a:latin typeface="Cambria" charset="0"/>
                <a:ea typeface="Cambria" charset="0"/>
                <a:cs typeface="Cambria" charset="0"/>
              </a:rPr>
              <a:t>. </a:t>
            </a:r>
            <a:r>
              <a:rPr lang="en-US" sz="3600" i="1" dirty="0" smtClean="0">
                <a:solidFill>
                  <a:schemeClr val="bg1"/>
                </a:solidFill>
                <a:latin typeface="Cambria" charset="0"/>
                <a:ea typeface="Cambria" charset="0"/>
                <a:cs typeface="Cambria" charset="0"/>
              </a:rPr>
              <a:t>Would </a:t>
            </a:r>
            <a:r>
              <a:rPr lang="en-US" sz="3600" i="1" dirty="0">
                <a:solidFill>
                  <a:schemeClr val="bg1"/>
                </a:solidFill>
                <a:latin typeface="Cambria" charset="0"/>
                <a:ea typeface="Cambria" charset="0"/>
                <a:cs typeface="Cambria" charset="0"/>
              </a:rPr>
              <a:t>the Bride of Christ have a ministry before the rapture?</a:t>
            </a:r>
          </a:p>
          <a:p>
            <a:r>
              <a:rPr lang="en-US" sz="3600" dirty="0" smtClean="0">
                <a:solidFill>
                  <a:schemeClr val="bg1"/>
                </a:solidFill>
                <a:latin typeface="Cambria" charset="0"/>
                <a:ea typeface="Cambria" charset="0"/>
                <a:cs typeface="Cambria" charset="0"/>
              </a:rPr>
              <a:t>	</a:t>
            </a:r>
            <a:r>
              <a:rPr lang="en-US" sz="3600" dirty="0" smtClean="0">
                <a:solidFill>
                  <a:srgbClr val="FFFF00"/>
                </a:solidFill>
                <a:latin typeface="Cambria" charset="0"/>
                <a:ea typeface="Cambria" charset="0"/>
                <a:cs typeface="Cambria" charset="0"/>
              </a:rPr>
              <a:t>Sure</a:t>
            </a:r>
            <a:r>
              <a:rPr lang="en-US" sz="3600" dirty="0">
                <a:solidFill>
                  <a:srgbClr val="FFFF00"/>
                </a:solidFill>
                <a:latin typeface="Cambria" charset="0"/>
                <a:ea typeface="Cambria" charset="0"/>
                <a:cs typeface="Cambria" charset="0"/>
              </a:rPr>
              <a:t>. That's </a:t>
            </a:r>
            <a:r>
              <a:rPr lang="en-US" sz="3600" dirty="0" smtClean="0">
                <a:solidFill>
                  <a:srgbClr val="FFFF00"/>
                </a:solidFill>
                <a:latin typeface="Cambria" charset="0"/>
                <a:ea typeface="Cambria" charset="0"/>
                <a:cs typeface="Cambria" charset="0"/>
              </a:rPr>
              <a:t>what's </a:t>
            </a:r>
            <a:r>
              <a:rPr lang="en-US" sz="3600" dirty="0">
                <a:solidFill>
                  <a:srgbClr val="FFFF00"/>
                </a:solidFill>
                <a:latin typeface="Cambria" charset="0"/>
                <a:ea typeface="Cambria" charset="0"/>
                <a:cs typeface="Cambria" charset="0"/>
              </a:rPr>
              <a:t>going on right now. </a:t>
            </a:r>
            <a:r>
              <a:rPr lang="en-US" sz="3600" dirty="0" smtClean="0">
                <a:solidFill>
                  <a:srgbClr val="FFFF00"/>
                </a:solidFill>
                <a:latin typeface="Cambria" charset="0"/>
                <a:ea typeface="Cambria" charset="0"/>
                <a:cs typeface="Cambria" charset="0"/>
              </a:rPr>
              <a:t>The </a:t>
            </a:r>
            <a:r>
              <a:rPr lang="en-US" sz="3600" dirty="0">
                <a:solidFill>
                  <a:srgbClr val="FFFF00"/>
                </a:solidFill>
                <a:latin typeface="Cambria" charset="0"/>
                <a:ea typeface="Cambria" charset="0"/>
                <a:cs typeface="Cambria" charset="0"/>
              </a:rPr>
              <a:t>Bride of Christ... Certainly. It is the Message of the </a:t>
            </a:r>
            <a:r>
              <a:rPr lang="en-US" sz="3600" dirty="0" smtClean="0">
                <a:solidFill>
                  <a:srgbClr val="FFFF00"/>
                </a:solidFill>
                <a:latin typeface="Cambria" charset="0"/>
                <a:ea typeface="Cambria" charset="0"/>
                <a:cs typeface="Cambria" charset="0"/>
              </a:rPr>
              <a:t>hour, </a:t>
            </a:r>
            <a:r>
              <a:rPr lang="en-US" sz="3600" dirty="0">
                <a:solidFill>
                  <a:srgbClr val="FFFF00"/>
                </a:solidFill>
                <a:latin typeface="Cambria" charset="0"/>
                <a:ea typeface="Cambria" charset="0"/>
                <a:cs typeface="Cambria" charset="0"/>
              </a:rPr>
              <a:t>the Bride of Christ. </a:t>
            </a:r>
            <a:r>
              <a:rPr lang="en-US" sz="3600" dirty="0" smtClean="0">
                <a:solidFill>
                  <a:schemeClr val="bg1"/>
                </a:solidFill>
                <a:latin typeface="Cambria" charset="0"/>
                <a:ea typeface="Cambria" charset="0"/>
                <a:cs typeface="Cambria" charset="0"/>
              </a:rPr>
              <a:t>	Sure</a:t>
            </a:r>
            <a:r>
              <a:rPr lang="en-US" sz="3600" dirty="0">
                <a:solidFill>
                  <a:schemeClr val="bg1"/>
                </a:solidFill>
                <a:latin typeface="Cambria" charset="0"/>
                <a:ea typeface="Cambria" charset="0"/>
                <a:cs typeface="Cambria" charset="0"/>
              </a:rPr>
              <a:t>, She's consist of apostles, prophets, teachers, evangelists, and pastors</a:t>
            </a:r>
            <a:r>
              <a:rPr lang="en-US" sz="3600" dirty="0" smtClean="0">
                <a:solidFill>
                  <a:schemeClr val="bg1"/>
                </a:solidFill>
                <a:latin typeface="Cambria" charset="0"/>
                <a:ea typeface="Cambria" charset="0"/>
                <a:cs typeface="Cambria" charset="0"/>
              </a:rPr>
              <a:t>. </a:t>
            </a:r>
            <a:r>
              <a:rPr lang="en-US" sz="3600" dirty="0">
                <a:solidFill>
                  <a:schemeClr val="bg1"/>
                </a:solidFill>
                <a:latin typeface="Cambria" charset="0"/>
                <a:ea typeface="Cambria" charset="0"/>
                <a:cs typeface="Cambria" charset="0"/>
              </a:rPr>
              <a:t>That's the Bride of Christ. </a:t>
            </a:r>
            <a:endParaRPr lang="en-US" sz="3600" dirty="0" smtClean="0">
              <a:solidFill>
                <a:schemeClr val="bg1"/>
              </a:solidFill>
              <a:latin typeface="Cambria" charset="0"/>
              <a:ea typeface="Cambria" charset="0"/>
              <a:cs typeface="Cambria" charset="0"/>
            </a:endParaRPr>
          </a:p>
          <a:p>
            <a:pPr algn="r"/>
            <a:r>
              <a:rPr lang="en-US" sz="3200" dirty="0" smtClean="0">
                <a:solidFill>
                  <a:schemeClr val="bg1"/>
                </a:solidFill>
                <a:latin typeface="Cambria" charset="0"/>
                <a:ea typeface="Cambria" charset="0"/>
                <a:cs typeface="Cambria" charset="0"/>
              </a:rPr>
              <a:t>63-0324</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665524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40</a:t>
            </a:fld>
            <a:endParaRPr lang="en-US"/>
          </a:p>
        </p:txBody>
      </p:sp>
      <p:sp>
        <p:nvSpPr>
          <p:cNvPr id="5" name="Rectangle 4"/>
          <p:cNvSpPr/>
          <p:nvPr/>
        </p:nvSpPr>
        <p:spPr>
          <a:xfrm>
            <a:off x="228600" y="152400"/>
            <a:ext cx="8610600" cy="6186309"/>
          </a:xfrm>
          <a:prstGeom prst="rect">
            <a:avLst/>
          </a:prstGeom>
        </p:spPr>
        <p:txBody>
          <a:bodyPr wrap="square">
            <a:spAutoFit/>
          </a:bodyPr>
          <a:lstStyle/>
          <a:p>
            <a:r>
              <a:rPr lang="en-US" sz="3600" b="1" dirty="0" smtClean="0">
                <a:solidFill>
                  <a:schemeClr val="bg1"/>
                </a:solidFill>
                <a:latin typeface="Cambria" charset="0"/>
                <a:ea typeface="Cambria" charset="0"/>
                <a:cs typeface="Cambria" charset="0"/>
              </a:rPr>
              <a:t>	That’s odd! </a:t>
            </a:r>
            <a:r>
              <a:rPr lang="en-US" sz="3600" dirty="0">
                <a:solidFill>
                  <a:schemeClr val="bg1"/>
                </a:solidFill>
                <a:latin typeface="Cambria" charset="0"/>
                <a:ea typeface="Cambria" charset="0"/>
                <a:cs typeface="Cambria" charset="0"/>
              </a:rPr>
              <a:t>Jesus said John was Elijah, and John said he wasn’t.</a:t>
            </a:r>
          </a:p>
          <a:p>
            <a:r>
              <a:rPr lang="en-US" sz="3600" dirty="0" smtClean="0">
                <a:solidFill>
                  <a:schemeClr val="bg1"/>
                </a:solidFill>
                <a:latin typeface="Cambria" charset="0"/>
                <a:ea typeface="Cambria" charset="0"/>
                <a:cs typeface="Cambria" charset="0"/>
              </a:rPr>
              <a:t>	Does </a:t>
            </a:r>
            <a:r>
              <a:rPr lang="en-US" sz="3600" dirty="0">
                <a:solidFill>
                  <a:schemeClr val="bg1"/>
                </a:solidFill>
                <a:latin typeface="Cambria" charset="0"/>
                <a:ea typeface="Cambria" charset="0"/>
                <a:cs typeface="Cambria" charset="0"/>
              </a:rPr>
              <a:t>the Bible contradict itself? Not at all. Remember the Jews were expecting the Messiah to destroy the Romans and set Israel up as the rulers of the world. They were expecting an Elijah to forerun a Messiah who would come in Power. </a:t>
            </a:r>
            <a:endParaRPr lang="en-US" sz="3600" dirty="0" smtClean="0">
              <a:solidFill>
                <a:schemeClr val="bg1"/>
              </a:solidFill>
              <a:latin typeface="Cambria" charset="0"/>
              <a:ea typeface="Cambria" charset="0"/>
              <a:cs typeface="Cambria" charset="0"/>
            </a:endParaRP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John </a:t>
            </a:r>
            <a:r>
              <a:rPr lang="en-US" sz="3600" dirty="0">
                <a:solidFill>
                  <a:schemeClr val="bg1"/>
                </a:solidFill>
                <a:latin typeface="Cambria" charset="0"/>
                <a:ea typeface="Cambria" charset="0"/>
                <a:cs typeface="Cambria" charset="0"/>
              </a:rPr>
              <a:t>said,</a:t>
            </a:r>
            <a:r>
              <a:rPr lang="en-US" sz="3600" i="1" dirty="0">
                <a:solidFill>
                  <a:schemeClr val="bg1"/>
                </a:solidFill>
                <a:latin typeface="Cambria" charset="0"/>
                <a:ea typeface="Cambria" charset="0"/>
                <a:cs typeface="Cambria" charset="0"/>
              </a:rPr>
              <a:t> “No, I’m not that Elijah,”</a:t>
            </a:r>
            <a:r>
              <a:rPr lang="en-US" sz="3600" dirty="0">
                <a:solidFill>
                  <a:schemeClr val="bg1"/>
                </a:solidFill>
                <a:latin typeface="Cambria" charset="0"/>
                <a:ea typeface="Cambria" charset="0"/>
                <a:cs typeface="Cambria" charset="0"/>
              </a:rPr>
              <a:t> for he was not sent </a:t>
            </a:r>
            <a:r>
              <a:rPr lang="en-US" sz="3600" i="1" dirty="0">
                <a:solidFill>
                  <a:schemeClr val="bg1"/>
                </a:solidFill>
                <a:latin typeface="Cambria" charset="0"/>
                <a:ea typeface="Cambria" charset="0"/>
                <a:cs typeface="Cambria" charset="0"/>
              </a:rPr>
              <a:t>“before the coming of the great and </a:t>
            </a:r>
            <a:r>
              <a:rPr lang="en-US" sz="3600" b="1" i="1" dirty="0">
                <a:solidFill>
                  <a:schemeClr val="bg1"/>
                </a:solidFill>
                <a:latin typeface="Cambria" charset="0"/>
                <a:ea typeface="Cambria" charset="0"/>
                <a:cs typeface="Cambria" charset="0"/>
              </a:rPr>
              <a:t>dreadful day </a:t>
            </a:r>
            <a:r>
              <a:rPr lang="en-US" sz="3600" i="1" dirty="0">
                <a:solidFill>
                  <a:schemeClr val="bg1"/>
                </a:solidFill>
                <a:latin typeface="Cambria" charset="0"/>
                <a:ea typeface="Cambria" charset="0"/>
                <a:cs typeface="Cambria" charset="0"/>
              </a:rPr>
              <a:t>of the Lord.” </a:t>
            </a:r>
          </a:p>
        </p:txBody>
      </p:sp>
    </p:spTree>
    <p:extLst>
      <p:ext uri="{BB962C8B-B14F-4D97-AF65-F5344CB8AC3E}">
        <p14:creationId xmlns:p14="http://schemas.microsoft.com/office/powerpoint/2010/main" val="991070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41</a:t>
            </a:fld>
            <a:endParaRPr lang="en-US"/>
          </a:p>
        </p:txBody>
      </p:sp>
      <p:sp>
        <p:nvSpPr>
          <p:cNvPr id="6" name="Rectangle 5"/>
          <p:cNvSpPr/>
          <p:nvPr/>
        </p:nvSpPr>
        <p:spPr>
          <a:xfrm>
            <a:off x="152400" y="58847"/>
            <a:ext cx="8839200" cy="4647426"/>
          </a:xfrm>
          <a:prstGeom prst="rect">
            <a:avLst/>
          </a:prstGeom>
        </p:spPr>
        <p:txBody>
          <a:bodyPr wrap="square">
            <a:spAutoFit/>
          </a:bodyPr>
          <a:lstStyle/>
          <a:p>
            <a:r>
              <a:rPr lang="en-US" sz="4400" b="1" dirty="0">
                <a:solidFill>
                  <a:schemeClr val="bg1"/>
                </a:solidFill>
                <a:latin typeface="Cambria" charset="0"/>
                <a:ea typeface="Cambria" charset="0"/>
                <a:cs typeface="Cambria" charset="0"/>
              </a:rPr>
              <a:t>John </a:t>
            </a:r>
            <a:r>
              <a:rPr lang="en-US" sz="4400" b="1" dirty="0" smtClean="0">
                <a:solidFill>
                  <a:schemeClr val="bg1"/>
                </a:solidFill>
                <a:latin typeface="Cambria" charset="0"/>
                <a:ea typeface="Cambria" charset="0"/>
                <a:cs typeface="Cambria" charset="0"/>
              </a:rPr>
              <a:t>1:22-23</a:t>
            </a:r>
          </a:p>
          <a:p>
            <a:r>
              <a:rPr lang="en-US" sz="3600" i="1" dirty="0" smtClean="0">
                <a:solidFill>
                  <a:schemeClr val="bg1"/>
                </a:solidFill>
                <a:latin typeface="Cambria" charset="0"/>
                <a:ea typeface="Cambria" charset="0"/>
                <a:cs typeface="Cambria" charset="0"/>
              </a:rPr>
              <a:t>	“</a:t>
            </a:r>
            <a:r>
              <a:rPr lang="en-US" sz="3600" i="1" dirty="0">
                <a:solidFill>
                  <a:schemeClr val="bg1"/>
                </a:solidFill>
                <a:latin typeface="Cambria" charset="0"/>
                <a:ea typeface="Cambria" charset="0"/>
                <a:cs typeface="Cambria" charset="0"/>
              </a:rPr>
              <a:t>Then said they unto him, </a:t>
            </a:r>
            <a:r>
              <a:rPr lang="en-US" sz="3600" b="1" i="1" dirty="0">
                <a:solidFill>
                  <a:schemeClr val="bg1"/>
                </a:solidFill>
                <a:latin typeface="Cambria" charset="0"/>
                <a:ea typeface="Cambria" charset="0"/>
                <a:cs typeface="Cambria" charset="0"/>
              </a:rPr>
              <a:t>Who art thou? </a:t>
            </a:r>
            <a:r>
              <a:rPr lang="en-US" sz="3600" i="1" dirty="0">
                <a:solidFill>
                  <a:schemeClr val="bg1"/>
                </a:solidFill>
                <a:latin typeface="Cambria" charset="0"/>
                <a:ea typeface="Cambria" charset="0"/>
                <a:cs typeface="Cambria" charset="0"/>
              </a:rPr>
              <a:t>That we may give an answer to them that sent us, What </a:t>
            </a:r>
            <a:r>
              <a:rPr lang="en-US" sz="3600" i="1" dirty="0" err="1">
                <a:solidFill>
                  <a:schemeClr val="bg1"/>
                </a:solidFill>
                <a:latin typeface="Cambria" charset="0"/>
                <a:ea typeface="Cambria" charset="0"/>
                <a:cs typeface="Cambria" charset="0"/>
              </a:rPr>
              <a:t>sayest</a:t>
            </a:r>
            <a:r>
              <a:rPr lang="en-US" sz="3600" i="1" dirty="0">
                <a:solidFill>
                  <a:schemeClr val="bg1"/>
                </a:solidFill>
                <a:latin typeface="Cambria" charset="0"/>
                <a:ea typeface="Cambria" charset="0"/>
                <a:cs typeface="Cambria" charset="0"/>
              </a:rPr>
              <a:t> thou of thyself? He said, I am the voice of one crying in the wilderness. Make straight the way of the Lord</a:t>
            </a:r>
            <a:r>
              <a:rPr lang="en-US" sz="3600" i="1" dirty="0" smtClean="0">
                <a:solidFill>
                  <a:schemeClr val="bg1"/>
                </a:solidFill>
                <a:latin typeface="Cambria" charset="0"/>
                <a:ea typeface="Cambria" charset="0"/>
                <a:cs typeface="Cambria" charset="0"/>
              </a:rPr>
              <a:t>.” </a:t>
            </a:r>
            <a:endParaRPr lang="en-US" sz="3600" i="1" dirty="0">
              <a:solidFill>
                <a:schemeClr val="bg1"/>
              </a:solidFill>
              <a:latin typeface="Cambria" charset="0"/>
              <a:ea typeface="Cambria" charset="0"/>
              <a:cs typeface="Cambria" charset="0"/>
            </a:endParaRPr>
          </a:p>
          <a:p>
            <a:endParaRPr lang="en-US" sz="3600" dirty="0" smtClean="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257244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42</a:t>
            </a:fld>
            <a:endParaRPr lang="en-US"/>
          </a:p>
        </p:txBody>
      </p:sp>
      <p:sp>
        <p:nvSpPr>
          <p:cNvPr id="5" name="Rectangle 4"/>
          <p:cNvSpPr/>
          <p:nvPr/>
        </p:nvSpPr>
        <p:spPr>
          <a:xfrm>
            <a:off x="152400" y="0"/>
            <a:ext cx="8763000" cy="6661130"/>
          </a:xfrm>
          <a:prstGeom prst="rect">
            <a:avLst/>
          </a:prstGeom>
        </p:spPr>
        <p:txBody>
          <a:bodyPr wrap="square">
            <a:spAutoFit/>
          </a:bodyPr>
          <a:lstStyle/>
          <a:p>
            <a:r>
              <a:rPr lang="en-US" sz="4800" b="1" dirty="0">
                <a:solidFill>
                  <a:schemeClr val="bg1"/>
                </a:solidFill>
                <a:latin typeface="Cambria" charset="0"/>
                <a:ea typeface="Cambria" charset="0"/>
                <a:cs typeface="Cambria" charset="0"/>
              </a:rPr>
              <a:t>Isaiah 40:3-5</a:t>
            </a:r>
            <a:endParaRPr lang="en-US" sz="4000" dirty="0">
              <a:solidFill>
                <a:schemeClr val="bg1"/>
              </a:solidFill>
              <a:latin typeface="Cambria" charset="0"/>
              <a:ea typeface="Cambria" charset="0"/>
              <a:cs typeface="Cambria" charset="0"/>
            </a:endParaRPr>
          </a:p>
          <a:p>
            <a:r>
              <a:rPr lang="en-US" sz="4000" dirty="0">
                <a:solidFill>
                  <a:schemeClr val="bg1"/>
                </a:solidFill>
                <a:latin typeface="Cambria" charset="0"/>
                <a:ea typeface="Cambria" charset="0"/>
                <a:cs typeface="Cambria" charset="0"/>
              </a:rPr>
              <a:t>	</a:t>
            </a:r>
            <a:r>
              <a:rPr lang="en-US" sz="3600" i="1" dirty="0">
                <a:solidFill>
                  <a:schemeClr val="bg1"/>
                </a:solidFill>
                <a:latin typeface="Cambria" charset="0"/>
                <a:ea typeface="Cambria" charset="0"/>
                <a:cs typeface="Cambria" charset="0"/>
              </a:rPr>
              <a:t>The voice of him that </a:t>
            </a:r>
            <a:r>
              <a:rPr lang="en-US" sz="3600" i="1" dirty="0" err="1">
                <a:solidFill>
                  <a:schemeClr val="bg1"/>
                </a:solidFill>
                <a:latin typeface="Cambria" charset="0"/>
                <a:ea typeface="Cambria" charset="0"/>
                <a:cs typeface="Cambria" charset="0"/>
              </a:rPr>
              <a:t>crieth</a:t>
            </a:r>
            <a:r>
              <a:rPr lang="en-US" sz="3600" i="1" dirty="0">
                <a:solidFill>
                  <a:schemeClr val="bg1"/>
                </a:solidFill>
                <a:latin typeface="Cambria" charset="0"/>
                <a:ea typeface="Cambria" charset="0"/>
                <a:cs typeface="Cambria" charset="0"/>
              </a:rPr>
              <a:t> in the wilderness, Prepare ye the way of the LORD, make straight in the desert a highway for our God. 4 Every valley shall be exalted, and every mountain and hill shall be made low: and the crooked shall be made straight, and the rough places plain:5 And the glory of the LORD shall be revealed, and all flesh shall see it together: for the mouth of the LORD hath spoken it.</a:t>
            </a:r>
          </a:p>
        </p:txBody>
      </p:sp>
    </p:spTree>
    <p:extLst>
      <p:ext uri="{BB962C8B-B14F-4D97-AF65-F5344CB8AC3E}">
        <p14:creationId xmlns:p14="http://schemas.microsoft.com/office/powerpoint/2010/main" val="910610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43</a:t>
            </a:fld>
            <a:endParaRPr lang="en-US"/>
          </a:p>
        </p:txBody>
      </p:sp>
      <p:sp>
        <p:nvSpPr>
          <p:cNvPr id="5" name="Rectangle 4"/>
          <p:cNvSpPr/>
          <p:nvPr/>
        </p:nvSpPr>
        <p:spPr>
          <a:xfrm>
            <a:off x="304800" y="152400"/>
            <a:ext cx="8610600" cy="5201424"/>
          </a:xfrm>
          <a:prstGeom prst="rect">
            <a:avLst/>
          </a:prstGeom>
        </p:spPr>
        <p:txBody>
          <a:bodyPr wrap="square">
            <a:spAutoFit/>
          </a:bodyPr>
          <a:lstStyle/>
          <a:p>
            <a:r>
              <a:rPr lang="en-US" sz="4400" b="1" dirty="0">
                <a:solidFill>
                  <a:schemeClr val="bg1"/>
                </a:solidFill>
                <a:latin typeface="Cambria" charset="0"/>
                <a:ea typeface="Cambria" charset="0"/>
                <a:cs typeface="Cambria" charset="0"/>
              </a:rPr>
              <a:t>MATTHEW 17:10 </a:t>
            </a:r>
            <a:endParaRPr lang="en-US" sz="4400" b="1"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i="1" dirty="0" smtClean="0">
                <a:solidFill>
                  <a:schemeClr val="bg1"/>
                </a:solidFill>
                <a:latin typeface="Cambria" charset="0"/>
                <a:ea typeface="Cambria" charset="0"/>
                <a:cs typeface="Cambria" charset="0"/>
              </a:rPr>
              <a:t>And </a:t>
            </a:r>
            <a:r>
              <a:rPr lang="en-US" sz="3200" i="1" dirty="0">
                <a:solidFill>
                  <a:schemeClr val="bg1"/>
                </a:solidFill>
                <a:latin typeface="Cambria" charset="0"/>
                <a:ea typeface="Cambria" charset="0"/>
                <a:cs typeface="Cambria" charset="0"/>
              </a:rPr>
              <a:t>his disciples asked him, saying, Why then say the scribes that Elias must first come? 11 And Jesus answered and said unto them, </a:t>
            </a:r>
            <a:r>
              <a:rPr lang="en-US" sz="3200" b="1" i="1" dirty="0">
                <a:solidFill>
                  <a:schemeClr val="bg1"/>
                </a:solidFill>
                <a:latin typeface="Cambria" charset="0"/>
                <a:ea typeface="Cambria" charset="0"/>
                <a:cs typeface="Cambria" charset="0"/>
              </a:rPr>
              <a:t>Elias truly shall first come, and restore all things.</a:t>
            </a:r>
          </a:p>
          <a:p>
            <a:r>
              <a:rPr lang="en-US" sz="3200" i="1" dirty="0" smtClean="0">
                <a:solidFill>
                  <a:schemeClr val="bg1"/>
                </a:solidFill>
                <a:latin typeface="Cambria" charset="0"/>
                <a:ea typeface="Cambria" charset="0"/>
                <a:cs typeface="Cambria" charset="0"/>
              </a:rPr>
              <a:t>	12 </a:t>
            </a:r>
            <a:r>
              <a:rPr lang="en-US" sz="3200" i="1" dirty="0">
                <a:solidFill>
                  <a:schemeClr val="bg1"/>
                </a:solidFill>
                <a:latin typeface="Cambria" charset="0"/>
                <a:ea typeface="Cambria" charset="0"/>
                <a:cs typeface="Cambria" charset="0"/>
              </a:rPr>
              <a:t>But I say unto you, </a:t>
            </a:r>
            <a:r>
              <a:rPr lang="en-US" sz="3200" b="1" i="1" dirty="0">
                <a:solidFill>
                  <a:schemeClr val="bg1"/>
                </a:solidFill>
                <a:latin typeface="Cambria" charset="0"/>
                <a:ea typeface="Cambria" charset="0"/>
                <a:cs typeface="Cambria" charset="0"/>
              </a:rPr>
              <a:t>That Elias is come already, and they knew him not, </a:t>
            </a:r>
            <a:r>
              <a:rPr lang="en-US" sz="3200" i="1" dirty="0">
                <a:solidFill>
                  <a:schemeClr val="bg1"/>
                </a:solidFill>
                <a:latin typeface="Cambria" charset="0"/>
                <a:ea typeface="Cambria" charset="0"/>
                <a:cs typeface="Cambria" charset="0"/>
              </a:rPr>
              <a:t>but have done unto him whatsoever they listed. 13 Then the disciples understood that he </a:t>
            </a:r>
            <a:r>
              <a:rPr lang="en-US" sz="3200" i="1" dirty="0" err="1">
                <a:solidFill>
                  <a:schemeClr val="bg1"/>
                </a:solidFill>
                <a:latin typeface="Cambria" charset="0"/>
                <a:ea typeface="Cambria" charset="0"/>
                <a:cs typeface="Cambria" charset="0"/>
              </a:rPr>
              <a:t>spake</a:t>
            </a:r>
            <a:r>
              <a:rPr lang="en-US" sz="3200" i="1" dirty="0">
                <a:solidFill>
                  <a:schemeClr val="bg1"/>
                </a:solidFill>
                <a:latin typeface="Cambria" charset="0"/>
                <a:ea typeface="Cambria" charset="0"/>
                <a:cs typeface="Cambria" charset="0"/>
              </a:rPr>
              <a:t> unto them of John the Baptist.” </a:t>
            </a:r>
          </a:p>
        </p:txBody>
      </p:sp>
    </p:spTree>
    <p:extLst>
      <p:ext uri="{BB962C8B-B14F-4D97-AF65-F5344CB8AC3E}">
        <p14:creationId xmlns:p14="http://schemas.microsoft.com/office/powerpoint/2010/main" val="729579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44</a:t>
            </a:fld>
            <a:endParaRPr lang="en-US"/>
          </a:p>
        </p:txBody>
      </p:sp>
      <p:sp>
        <p:nvSpPr>
          <p:cNvPr id="5" name="Rectangle 4"/>
          <p:cNvSpPr/>
          <p:nvPr/>
        </p:nvSpPr>
        <p:spPr>
          <a:xfrm>
            <a:off x="152400" y="0"/>
            <a:ext cx="8839200" cy="6370975"/>
          </a:xfrm>
          <a:prstGeom prst="rect">
            <a:avLst/>
          </a:prstGeom>
        </p:spPr>
        <p:txBody>
          <a:bodyPr wrap="square">
            <a:spAutoFit/>
          </a:bodyPr>
          <a:lstStyle/>
          <a:p>
            <a:r>
              <a:rPr lang="en-US" sz="4000" b="1" dirty="0">
                <a:solidFill>
                  <a:schemeClr val="bg1"/>
                </a:solidFill>
                <a:latin typeface="Cambria" charset="0"/>
                <a:ea typeface="Cambria" charset="0"/>
                <a:cs typeface="Cambria" charset="0"/>
              </a:rPr>
              <a:t>THE.VOICE.OF.THE.SIGN </a:t>
            </a:r>
            <a:endParaRPr lang="en-US" sz="4000" b="1"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2800" dirty="0" smtClean="0">
                <a:solidFill>
                  <a:schemeClr val="bg1"/>
                </a:solidFill>
                <a:latin typeface="Cambria" charset="0"/>
                <a:ea typeface="Cambria" charset="0"/>
                <a:cs typeface="Cambria" charset="0"/>
              </a:rPr>
              <a:t>147   </a:t>
            </a:r>
            <a:r>
              <a:rPr lang="en-US" sz="2800" dirty="0">
                <a:solidFill>
                  <a:schemeClr val="bg1"/>
                </a:solidFill>
                <a:latin typeface="Cambria" charset="0"/>
                <a:ea typeface="Cambria" charset="0"/>
                <a:cs typeface="Cambria" charset="0"/>
              </a:rPr>
              <a:t>God never did deal with a group, nowhere in the Scripture. He deals with one individual… </a:t>
            </a:r>
            <a:r>
              <a:rPr lang="en-US" sz="2800" dirty="0" smtClean="0">
                <a:solidFill>
                  <a:schemeClr val="bg1"/>
                </a:solidFill>
                <a:latin typeface="Cambria" charset="0"/>
                <a:ea typeface="Cambria" charset="0"/>
                <a:cs typeface="Cambria" charset="0"/>
              </a:rPr>
              <a:t>Paul </a:t>
            </a:r>
            <a:r>
              <a:rPr lang="en-US" sz="2800" dirty="0">
                <a:solidFill>
                  <a:schemeClr val="bg1"/>
                </a:solidFill>
                <a:latin typeface="Cambria" charset="0"/>
                <a:ea typeface="Cambria" charset="0"/>
                <a:cs typeface="Cambria" charset="0"/>
              </a:rPr>
              <a:t>had the revelation of Who He was... His revelation was so great, He let him write the Bible, like Moses of the </a:t>
            </a:r>
            <a:r>
              <a:rPr lang="en-US" sz="2800" dirty="0" smtClean="0">
                <a:solidFill>
                  <a:schemeClr val="bg1"/>
                </a:solidFill>
                <a:latin typeface="Cambria" charset="0"/>
                <a:ea typeface="Cambria" charset="0"/>
                <a:cs typeface="Cambria" charset="0"/>
              </a:rPr>
              <a:t>Old. </a:t>
            </a:r>
            <a:r>
              <a:rPr lang="en-US" sz="2800" dirty="0">
                <a:solidFill>
                  <a:schemeClr val="bg1"/>
                </a:solidFill>
                <a:latin typeface="Cambria" charset="0"/>
                <a:ea typeface="Cambria" charset="0"/>
                <a:cs typeface="Cambria" charset="0"/>
              </a:rPr>
              <a:t>That great man, Paul, that </a:t>
            </a:r>
            <a:r>
              <a:rPr lang="en-US" sz="2800" dirty="0" smtClean="0">
                <a:solidFill>
                  <a:schemeClr val="bg1"/>
                </a:solidFill>
                <a:latin typeface="Cambria" charset="0"/>
                <a:ea typeface="Cambria" charset="0"/>
                <a:cs typeface="Cambria" charset="0"/>
              </a:rPr>
              <a:t>revelation </a:t>
            </a:r>
            <a:r>
              <a:rPr lang="en-US" sz="2800" dirty="0">
                <a:solidFill>
                  <a:schemeClr val="bg1"/>
                </a:solidFill>
                <a:latin typeface="Cambria" charset="0"/>
                <a:ea typeface="Cambria" charset="0"/>
                <a:cs typeface="Cambria" charset="0"/>
              </a:rPr>
              <a:t>he knew that Jesus of the New Testament was Jehovah of the Old. </a:t>
            </a:r>
            <a:endParaRPr lang="en-US" sz="2800" dirty="0" smtClean="0">
              <a:solidFill>
                <a:schemeClr val="bg1"/>
              </a:solidFill>
              <a:latin typeface="Cambria" charset="0"/>
              <a:ea typeface="Cambria" charset="0"/>
              <a:cs typeface="Cambria" charset="0"/>
            </a:endParaRPr>
          </a:p>
          <a:p>
            <a:r>
              <a:rPr lang="en-US" sz="2800" dirty="0">
                <a:solidFill>
                  <a:schemeClr val="bg1"/>
                </a:solidFill>
                <a:latin typeface="Cambria" charset="0"/>
                <a:ea typeface="Cambria" charset="0"/>
                <a:cs typeface="Cambria" charset="0"/>
              </a:rPr>
              <a:t>	149 …Now, Elijah was not a group, John the Baptist was not a group, they were one individual. God, Malachi 4, doesn't say, "I'll send a group." Said, "I'll send Elijah!" The Word cannot be changed. Now, the end-time sign and Voice will come in the Scripture order as it was promised</a:t>
            </a:r>
            <a:r>
              <a:rPr lang="en-US" sz="2800" dirty="0" smtClean="0">
                <a:solidFill>
                  <a:schemeClr val="bg1"/>
                </a:solidFill>
                <a:latin typeface="Cambria" charset="0"/>
                <a:ea typeface="Cambria" charset="0"/>
                <a:cs typeface="Cambria" charset="0"/>
              </a:rPr>
              <a:t>.</a:t>
            </a:r>
          </a:p>
          <a:p>
            <a:pPr algn="r"/>
            <a:r>
              <a:rPr lang="en-US" sz="2800" dirty="0">
                <a:solidFill>
                  <a:schemeClr val="bg1"/>
                </a:solidFill>
                <a:latin typeface="Cambria" charset="0"/>
                <a:ea typeface="Cambria" charset="0"/>
                <a:cs typeface="Cambria" charset="0"/>
              </a:rPr>
              <a:t>64-0313</a:t>
            </a:r>
          </a:p>
        </p:txBody>
      </p:sp>
    </p:spTree>
    <p:extLst>
      <p:ext uri="{BB962C8B-B14F-4D97-AF65-F5344CB8AC3E}">
        <p14:creationId xmlns:p14="http://schemas.microsoft.com/office/powerpoint/2010/main" val="403769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45</a:t>
            </a:fld>
            <a:endParaRPr lang="en-US"/>
          </a:p>
        </p:txBody>
      </p:sp>
      <p:sp>
        <p:nvSpPr>
          <p:cNvPr id="5" name="Rectangle 4"/>
          <p:cNvSpPr/>
          <p:nvPr/>
        </p:nvSpPr>
        <p:spPr>
          <a:xfrm>
            <a:off x="457200" y="228600"/>
            <a:ext cx="8458200" cy="3970318"/>
          </a:xfrm>
          <a:prstGeom prst="rect">
            <a:avLst/>
          </a:prstGeom>
        </p:spPr>
        <p:txBody>
          <a:bodyPr wrap="square">
            <a:spAutoFit/>
          </a:bodyPr>
          <a:lstStyle/>
          <a:p>
            <a:r>
              <a:rPr lang="en-US" sz="3600" b="1" dirty="0">
                <a:solidFill>
                  <a:srgbClr val="FFFF00"/>
                </a:solidFill>
                <a:latin typeface="Cambria" charset="0"/>
                <a:ea typeface="Cambria" charset="0"/>
                <a:cs typeface="Cambria" charset="0"/>
              </a:rPr>
              <a:t>Where did he get that understanding? </a:t>
            </a:r>
            <a:endParaRPr lang="en-US" sz="3600" b="1" dirty="0" smtClean="0">
              <a:solidFill>
                <a:srgbClr val="FFFF00"/>
              </a:solidFill>
              <a:latin typeface="Cambria" charset="0"/>
              <a:ea typeface="Cambria" charset="0"/>
              <a:cs typeface="Cambria" charset="0"/>
            </a:endParaRPr>
          </a:p>
          <a:p>
            <a:r>
              <a:rPr lang="en-US" sz="3600" b="1"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The </a:t>
            </a:r>
            <a:r>
              <a:rPr lang="en-US" sz="3600" dirty="0">
                <a:solidFill>
                  <a:schemeClr val="bg1"/>
                </a:solidFill>
                <a:latin typeface="Cambria" charset="0"/>
                <a:ea typeface="Cambria" charset="0"/>
                <a:cs typeface="Cambria" charset="0"/>
              </a:rPr>
              <a:t>Gospel writers were “scribes” but not bringing foundational revelations for the ages. Where did that come from? </a:t>
            </a:r>
            <a:endParaRPr lang="en-US" sz="3600" dirty="0" smtClean="0">
              <a:solidFill>
                <a:schemeClr val="bg1"/>
              </a:solidFill>
              <a:latin typeface="Cambria" charset="0"/>
              <a:ea typeface="Cambria" charset="0"/>
              <a:cs typeface="Cambria" charset="0"/>
            </a:endParaRPr>
          </a:p>
          <a:p>
            <a:r>
              <a:rPr lang="en-US" sz="3600" dirty="0">
                <a:solidFill>
                  <a:schemeClr val="bg1"/>
                </a:solidFill>
                <a:latin typeface="Cambria" charset="0"/>
                <a:ea typeface="Cambria" charset="0"/>
                <a:cs typeface="Cambria" charset="0"/>
              </a:rPr>
              <a:t>	</a:t>
            </a:r>
            <a:r>
              <a:rPr lang="en-US" sz="3600" dirty="0" smtClean="0">
                <a:solidFill>
                  <a:schemeClr val="bg1"/>
                </a:solidFill>
                <a:latin typeface="Cambria" charset="0"/>
                <a:ea typeface="Cambria" charset="0"/>
                <a:cs typeface="Cambria" charset="0"/>
              </a:rPr>
              <a:t>That </a:t>
            </a:r>
            <a:r>
              <a:rPr lang="en-US" sz="3600" dirty="0">
                <a:solidFill>
                  <a:schemeClr val="bg1"/>
                </a:solidFill>
                <a:latin typeface="Cambria" charset="0"/>
                <a:ea typeface="Cambria" charset="0"/>
                <a:cs typeface="Cambria" charset="0"/>
              </a:rPr>
              <a:t>Pillar of Fire, giving revelation to a man on earth for the Bride of the Age.</a:t>
            </a:r>
          </a:p>
          <a:p>
            <a:endParaRPr lang="en-US" sz="36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833116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A0611473-C445-4207-88D9-8B518E6A4FFC}" type="slidenum">
              <a:rPr lang="en-US" smtClean="0"/>
              <a:t>46</a:t>
            </a:fld>
            <a:endParaRPr lang="en-US"/>
          </a:p>
        </p:txBody>
      </p:sp>
      <p:sp>
        <p:nvSpPr>
          <p:cNvPr id="5" name="Rectangle 4"/>
          <p:cNvSpPr/>
          <p:nvPr/>
        </p:nvSpPr>
        <p:spPr>
          <a:xfrm>
            <a:off x="152400" y="0"/>
            <a:ext cx="8839200" cy="6124754"/>
          </a:xfrm>
          <a:prstGeom prst="rect">
            <a:avLst/>
          </a:prstGeom>
        </p:spPr>
        <p:txBody>
          <a:bodyPr wrap="square">
            <a:spAutoFit/>
          </a:bodyPr>
          <a:lstStyle/>
          <a:p>
            <a:r>
              <a:rPr lang="en-US" sz="4000" b="1" dirty="0">
                <a:solidFill>
                  <a:schemeClr val="bg1"/>
                </a:solidFill>
                <a:latin typeface="Cambria" charset="0"/>
                <a:ea typeface="Cambria" charset="0"/>
                <a:cs typeface="Cambria" charset="0"/>
              </a:rPr>
              <a:t>THE.FIRST.SEAL </a:t>
            </a:r>
          </a:p>
          <a:p>
            <a:r>
              <a:rPr lang="en-US" sz="3200" dirty="0">
                <a:solidFill>
                  <a:schemeClr val="bg1"/>
                </a:solidFill>
                <a:latin typeface="Cambria" charset="0"/>
                <a:ea typeface="Cambria" charset="0"/>
                <a:cs typeface="Cambria" charset="0"/>
              </a:rPr>
              <a:t>	119-2  The first 3 books </a:t>
            </a:r>
            <a:r>
              <a:rPr lang="en-US" sz="3200" dirty="0" smtClean="0">
                <a:solidFill>
                  <a:schemeClr val="bg1"/>
                </a:solidFill>
                <a:latin typeface="Cambria" charset="0"/>
                <a:ea typeface="Cambria" charset="0"/>
                <a:cs typeface="Cambria" charset="0"/>
              </a:rPr>
              <a:t>of </a:t>
            </a:r>
            <a:r>
              <a:rPr lang="en-US" sz="3200" dirty="0">
                <a:solidFill>
                  <a:schemeClr val="bg1"/>
                </a:solidFill>
                <a:latin typeface="Cambria" charset="0"/>
                <a:ea typeface="Cambria" charset="0"/>
                <a:cs typeface="Cambria" charset="0"/>
              </a:rPr>
              <a:t>Revelations is the church ages... Now, there's 7 church ages, 7 seals, 7 trumpets, vials, unclean spirits like frogs, all this goes together. My, how I'd like to have a great big map and draw it all across the way I see it; just how that each one takes its place. </a:t>
            </a:r>
            <a:endParaRPr lang="en-US" sz="3200"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I </a:t>
            </a:r>
            <a:r>
              <a:rPr lang="en-US" sz="3200" dirty="0" err="1">
                <a:solidFill>
                  <a:schemeClr val="bg1"/>
                </a:solidFill>
                <a:latin typeface="Cambria" charset="0"/>
                <a:ea typeface="Cambria" charset="0"/>
                <a:cs typeface="Cambria" charset="0"/>
              </a:rPr>
              <a:t>drawed</a:t>
            </a:r>
            <a:r>
              <a:rPr lang="en-US" sz="3200" dirty="0">
                <a:solidFill>
                  <a:schemeClr val="bg1"/>
                </a:solidFill>
                <a:latin typeface="Cambria" charset="0"/>
                <a:ea typeface="Cambria" charset="0"/>
                <a:cs typeface="Cambria" charset="0"/>
              </a:rPr>
              <a:t> it out on a little sheet of paper... And everything so far hit just exactly right. T</a:t>
            </a:r>
            <a:r>
              <a:rPr lang="en-US" sz="3200" dirty="0" smtClean="0">
                <a:solidFill>
                  <a:schemeClr val="bg1"/>
                </a:solidFill>
                <a:latin typeface="Cambria" charset="0"/>
                <a:ea typeface="Cambria" charset="0"/>
                <a:cs typeface="Cambria" charset="0"/>
              </a:rPr>
              <a:t>he </a:t>
            </a:r>
            <a:r>
              <a:rPr lang="en-US" sz="3200" dirty="0">
                <a:solidFill>
                  <a:schemeClr val="bg1"/>
                </a:solidFill>
                <a:latin typeface="Cambria" charset="0"/>
                <a:ea typeface="Cambria" charset="0"/>
                <a:cs typeface="Cambria" charset="0"/>
              </a:rPr>
              <a:t>time and the ages as they have come and </a:t>
            </a:r>
            <a:r>
              <a:rPr lang="en-US" sz="3200" dirty="0" smtClean="0">
                <a:solidFill>
                  <a:schemeClr val="bg1"/>
                </a:solidFill>
                <a:latin typeface="Cambria" charset="0"/>
                <a:ea typeface="Cambria" charset="0"/>
                <a:cs typeface="Cambria" charset="0"/>
              </a:rPr>
              <a:t>gone, everything </a:t>
            </a:r>
            <a:r>
              <a:rPr lang="en-US" sz="3200" dirty="0">
                <a:solidFill>
                  <a:schemeClr val="bg1"/>
                </a:solidFill>
                <a:latin typeface="Cambria" charset="0"/>
                <a:ea typeface="Cambria" charset="0"/>
                <a:cs typeface="Cambria" charset="0"/>
              </a:rPr>
              <a:t>has blended in just perfectly right.</a:t>
            </a:r>
          </a:p>
          <a:p>
            <a:pPr algn="r"/>
            <a:r>
              <a:rPr lang="en-US" sz="3200" dirty="0">
                <a:solidFill>
                  <a:schemeClr val="bg1"/>
                </a:solidFill>
                <a:latin typeface="Cambria" charset="0"/>
                <a:ea typeface="Cambria" charset="0"/>
                <a:cs typeface="Cambria" charset="0"/>
              </a:rPr>
              <a:t>63-0318</a:t>
            </a:r>
          </a:p>
        </p:txBody>
      </p:sp>
    </p:spTree>
    <p:extLst>
      <p:ext uri="{BB962C8B-B14F-4D97-AF65-F5344CB8AC3E}">
        <p14:creationId xmlns:p14="http://schemas.microsoft.com/office/powerpoint/2010/main" val="3435633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544477DB-1BFF-4E41-970C-912A73A8DC5E}" type="slidenum">
              <a:rPr lang="en-US" smtClean="0"/>
              <a:pPr/>
              <a:t>5</a:t>
            </a:fld>
            <a:endParaRPr lang="en-US"/>
          </a:p>
        </p:txBody>
      </p:sp>
      <p:sp>
        <p:nvSpPr>
          <p:cNvPr id="5" name="Rectangle 4"/>
          <p:cNvSpPr/>
          <p:nvPr/>
        </p:nvSpPr>
        <p:spPr>
          <a:xfrm>
            <a:off x="228600" y="152400"/>
            <a:ext cx="8686800" cy="5632311"/>
          </a:xfrm>
          <a:prstGeom prst="rect">
            <a:avLst/>
          </a:prstGeom>
        </p:spPr>
        <p:txBody>
          <a:bodyPr wrap="square">
            <a:spAutoFit/>
          </a:bodyPr>
          <a:lstStyle/>
          <a:p>
            <a:r>
              <a:rPr lang="en-US" sz="4000" b="1" dirty="0" smtClean="0">
                <a:solidFill>
                  <a:schemeClr val="bg1"/>
                </a:solidFill>
                <a:latin typeface="Cambria" charset="0"/>
                <a:ea typeface="Cambria" charset="0"/>
                <a:cs typeface="Cambria" charset="0"/>
              </a:rPr>
              <a:t>GOD'S.ONLY.PROVIDED.PLACE</a:t>
            </a:r>
            <a:endParaRPr lang="en-US" sz="3200" dirty="0" smtClean="0">
              <a:solidFill>
                <a:schemeClr val="bg1"/>
              </a:solidFill>
              <a:latin typeface="Cambria" charset="0"/>
              <a:ea typeface="Cambria" charset="0"/>
              <a:cs typeface="Cambria" charset="0"/>
            </a:endParaRP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40 I </a:t>
            </a:r>
            <a:r>
              <a:rPr lang="en-US" sz="3200" dirty="0">
                <a:solidFill>
                  <a:schemeClr val="bg1"/>
                </a:solidFill>
                <a:latin typeface="Cambria" charset="0"/>
                <a:ea typeface="Cambria" charset="0"/>
                <a:cs typeface="Cambria" charset="0"/>
              </a:rPr>
              <a:t>believe the church is beginning to hear the Message, and beginning to understand It. But </a:t>
            </a:r>
            <a:r>
              <a:rPr lang="en-US" sz="3200" dirty="0" smtClean="0">
                <a:solidFill>
                  <a:schemeClr val="bg1"/>
                </a:solidFill>
                <a:latin typeface="Cambria" charset="0"/>
                <a:ea typeface="Cambria" charset="0"/>
                <a:cs typeface="Cambria" charset="0"/>
              </a:rPr>
              <a:t>we've </a:t>
            </a:r>
            <a:r>
              <a:rPr lang="en-US" sz="3200" dirty="0">
                <a:solidFill>
                  <a:schemeClr val="bg1"/>
                </a:solidFill>
                <a:latin typeface="Cambria" charset="0"/>
                <a:ea typeface="Cambria" charset="0"/>
                <a:cs typeface="Cambria" charset="0"/>
              </a:rPr>
              <a:t>got to lay in the Presence of the Son, we've got to be ripened. </a:t>
            </a:r>
            <a:r>
              <a:rPr lang="en-US" sz="3200" dirty="0" smtClean="0">
                <a:solidFill>
                  <a:schemeClr val="bg1"/>
                </a:solidFill>
                <a:latin typeface="Cambria" charset="0"/>
                <a:ea typeface="Cambria" charset="0"/>
                <a:cs typeface="Cambria" charset="0"/>
              </a:rPr>
              <a:t>Our </a:t>
            </a:r>
            <a:r>
              <a:rPr lang="en-US" sz="3200" dirty="0">
                <a:solidFill>
                  <a:schemeClr val="bg1"/>
                </a:solidFill>
                <a:latin typeface="Cambria" charset="0"/>
                <a:ea typeface="Cambria" charset="0"/>
                <a:cs typeface="Cambria" charset="0"/>
              </a:rPr>
              <a:t>faith isn't ripe. </a:t>
            </a:r>
            <a:r>
              <a:rPr lang="en-US" sz="3200" dirty="0" smtClean="0">
                <a:solidFill>
                  <a:schemeClr val="bg1"/>
                </a:solidFill>
                <a:latin typeface="Cambria" charset="0"/>
                <a:ea typeface="Cambria" charset="0"/>
                <a:cs typeface="Cambria" charset="0"/>
              </a:rPr>
              <a:t>	Intellectually </a:t>
            </a:r>
            <a:r>
              <a:rPr lang="en-US" sz="3200" dirty="0">
                <a:solidFill>
                  <a:schemeClr val="bg1"/>
                </a:solidFill>
                <a:latin typeface="Cambria" charset="0"/>
                <a:ea typeface="Cambria" charset="0"/>
                <a:cs typeface="Cambria" charset="0"/>
              </a:rPr>
              <a:t>we're hearing the Message that God has give us, and seeing the signs that He showed us, and proving it by the Bible, </a:t>
            </a:r>
            <a:r>
              <a:rPr lang="en-US" sz="3200" dirty="0" smtClean="0">
                <a:solidFill>
                  <a:schemeClr val="bg1"/>
                </a:solidFill>
                <a:latin typeface="Cambria" charset="0"/>
                <a:ea typeface="Cambria" charset="0"/>
                <a:cs typeface="Cambria" charset="0"/>
              </a:rPr>
              <a:t>but</a:t>
            </a:r>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how </a:t>
            </a:r>
            <a:r>
              <a:rPr lang="en-US" sz="3200" dirty="0">
                <a:solidFill>
                  <a:schemeClr val="bg1"/>
                </a:solidFill>
                <a:latin typeface="Cambria" charset="0"/>
                <a:ea typeface="Cambria" charset="0"/>
                <a:cs typeface="Cambria" charset="0"/>
              </a:rPr>
              <a:t>the church needs to lay in His Presence till it tenders up, you know, and gets sweet in the </a:t>
            </a:r>
            <a:r>
              <a:rPr lang="en-US" sz="3200" dirty="0" smtClean="0">
                <a:solidFill>
                  <a:schemeClr val="bg1"/>
                </a:solidFill>
                <a:latin typeface="Cambria" charset="0"/>
                <a:ea typeface="Cambria" charset="0"/>
                <a:cs typeface="Cambria" charset="0"/>
              </a:rPr>
              <a:t>Spirit...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882479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94365AA5-9841-4BB1-AE83-5ECFF896BB69}" type="slidenum">
              <a:rPr lang="en-US" smtClean="0"/>
              <a:pPr/>
              <a:t>6</a:t>
            </a:fld>
            <a:endParaRPr lang="en-US"/>
          </a:p>
        </p:txBody>
      </p:sp>
      <p:sp>
        <p:nvSpPr>
          <p:cNvPr id="5" name="Rectangle 4"/>
          <p:cNvSpPr/>
          <p:nvPr/>
        </p:nvSpPr>
        <p:spPr>
          <a:xfrm>
            <a:off x="265696" y="152400"/>
            <a:ext cx="8649703" cy="5078313"/>
          </a:xfrm>
          <a:prstGeom prst="rect">
            <a:avLst/>
          </a:prstGeom>
        </p:spPr>
        <p:txBody>
          <a:bodyPr wrap="square">
            <a:spAutoFit/>
          </a:bodyPr>
          <a:lstStyle/>
          <a:p>
            <a:r>
              <a:rPr lang="en-US" sz="3600" dirty="0" smtClean="0">
                <a:solidFill>
                  <a:schemeClr val="bg1"/>
                </a:solidFill>
                <a:latin typeface="Cambria" charset="0"/>
                <a:ea typeface="Cambria" charset="0"/>
                <a:cs typeface="Cambria" charset="0"/>
              </a:rPr>
              <a:t>	Sometime </a:t>
            </a:r>
            <a:r>
              <a:rPr lang="en-US" sz="3600" dirty="0">
                <a:solidFill>
                  <a:schemeClr val="bg1"/>
                </a:solidFill>
                <a:latin typeface="Cambria" charset="0"/>
                <a:ea typeface="Cambria" charset="0"/>
                <a:cs typeface="Cambria" charset="0"/>
              </a:rPr>
              <a:t>in speaking the Message, you get harsh, have to break it in like that, because you've got to clinch a nail to make it hold. </a:t>
            </a:r>
            <a:r>
              <a:rPr lang="en-US" sz="3600" dirty="0">
                <a:solidFill>
                  <a:srgbClr val="FFFF00"/>
                </a:solidFill>
                <a:latin typeface="Cambria" charset="0"/>
                <a:ea typeface="Cambria" charset="0"/>
                <a:cs typeface="Cambria" charset="0"/>
              </a:rPr>
              <a:t>But when the Church once gets It, the Elected is called out and separated, then in the Presence of God, I know it'll be something like the people was there when it takes its Rapture.</a:t>
            </a:r>
          </a:p>
          <a:p>
            <a:pPr algn="r"/>
            <a:r>
              <a:rPr lang="en-US" sz="3600" dirty="0">
                <a:solidFill>
                  <a:schemeClr val="bg1"/>
                </a:solidFill>
                <a:latin typeface="Cambria" charset="0"/>
                <a:ea typeface="Cambria" charset="0"/>
                <a:cs typeface="Cambria" charset="0"/>
              </a:rPr>
              <a:t>65-1128</a:t>
            </a:r>
          </a:p>
        </p:txBody>
      </p:sp>
    </p:spTree>
    <p:extLst>
      <p:ext uri="{BB962C8B-B14F-4D97-AF65-F5344CB8AC3E}">
        <p14:creationId xmlns:p14="http://schemas.microsoft.com/office/powerpoint/2010/main" val="739383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F6A8E5C2-EC0E-43B3-95B8-C07346CBD5DE}" type="slidenum">
              <a:rPr lang="en-US" smtClean="0"/>
              <a:pPr/>
              <a:t>7</a:t>
            </a:fld>
            <a:endParaRPr lang="en-US"/>
          </a:p>
        </p:txBody>
      </p:sp>
      <p:sp>
        <p:nvSpPr>
          <p:cNvPr id="5" name="Rectangle 4"/>
          <p:cNvSpPr/>
          <p:nvPr/>
        </p:nvSpPr>
        <p:spPr>
          <a:xfrm>
            <a:off x="152400" y="76200"/>
            <a:ext cx="8763000" cy="6124754"/>
          </a:xfrm>
          <a:prstGeom prst="rect">
            <a:avLst/>
          </a:prstGeom>
          <a:noFill/>
        </p:spPr>
        <p:txBody>
          <a:bodyPr wrap="square">
            <a:spAutoFit/>
          </a:bodyPr>
          <a:lstStyle/>
          <a:p>
            <a:r>
              <a:rPr lang="en-US" sz="4000" b="1" dirty="0" smtClean="0">
                <a:solidFill>
                  <a:schemeClr val="bg1"/>
                </a:solidFill>
                <a:latin typeface="Cambria" charset="0"/>
                <a:ea typeface="Cambria" charset="0"/>
                <a:cs typeface="Cambria" charset="0"/>
              </a:rPr>
              <a:t>I.KNOW.MY.REDEEMER.LIVETH</a:t>
            </a:r>
            <a:r>
              <a:rPr lang="en-US" sz="3200" dirty="0" smtClean="0">
                <a:solidFill>
                  <a:schemeClr val="bg1"/>
                </a:solidFill>
                <a:latin typeface="Cambria" charset="0"/>
                <a:ea typeface="Cambria" charset="0"/>
                <a:cs typeface="Cambria" charset="0"/>
              </a:rPr>
              <a:t>       </a:t>
            </a:r>
          </a:p>
          <a:p>
            <a:r>
              <a:rPr lang="en-US" sz="3200" dirty="0">
                <a:solidFill>
                  <a:schemeClr val="bg1"/>
                </a:solidFill>
                <a:latin typeface="Cambria" charset="0"/>
                <a:ea typeface="Cambria" charset="0"/>
                <a:cs typeface="Cambria" charset="0"/>
              </a:rPr>
              <a:t>	</a:t>
            </a:r>
            <a:r>
              <a:rPr lang="en-US" sz="3200" dirty="0" smtClean="0">
                <a:solidFill>
                  <a:schemeClr val="bg1"/>
                </a:solidFill>
                <a:latin typeface="Cambria" charset="0"/>
                <a:ea typeface="Cambria" charset="0"/>
                <a:cs typeface="Cambria" charset="0"/>
              </a:rPr>
              <a:t>14  Then we find that in the day that all of the world was going to be destroyed by a flood that God made </a:t>
            </a:r>
            <a:r>
              <a:rPr lang="en-US" sz="3200" dirty="0" smtClean="0">
                <a:solidFill>
                  <a:srgbClr val="FFFF00"/>
                </a:solidFill>
                <a:latin typeface="Cambria" charset="0"/>
                <a:ea typeface="Cambria" charset="0"/>
                <a:cs typeface="Cambria" charset="0"/>
              </a:rPr>
              <a:t>a preparation. A preparation for what cause? To preserve His purpose. </a:t>
            </a:r>
            <a:r>
              <a:rPr lang="en-US" sz="3200" dirty="0" smtClean="0">
                <a:solidFill>
                  <a:schemeClr val="bg1"/>
                </a:solidFill>
                <a:latin typeface="Cambria" charset="0"/>
                <a:ea typeface="Cambria" charset="0"/>
                <a:cs typeface="Cambria" charset="0"/>
              </a:rPr>
              <a:t>He did it in the days of Noah, and He's doing it today. He has made a preparation to conserve to His own purpose. He will conserve a church. He will conserve a people. Nothing can destroy it. It has been planted. It is the seed of God</a:t>
            </a:r>
            <a:r>
              <a:rPr lang="mr-IN" sz="3200" dirty="0" smtClean="0">
                <a:solidFill>
                  <a:schemeClr val="bg1"/>
                </a:solidFill>
                <a:latin typeface="Cambria" charset="0"/>
                <a:ea typeface="Cambria" charset="0"/>
                <a:cs typeface="Cambria" charset="0"/>
              </a:rPr>
              <a:t>…</a:t>
            </a:r>
            <a:r>
              <a:rPr lang="en-US" sz="3200" dirty="0" smtClean="0">
                <a:solidFill>
                  <a:schemeClr val="bg1"/>
                </a:solidFill>
                <a:latin typeface="Cambria" charset="0"/>
                <a:ea typeface="Cambria" charset="0"/>
                <a:cs typeface="Cambria" charset="0"/>
              </a:rPr>
              <a:t> It is a purpose of God to show us signs, and wonders, and miracles. </a:t>
            </a:r>
            <a:endParaRPr lang="en-US" sz="3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566413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08/06/2017</a:t>
            </a:r>
            <a:endParaRPr lang="en-US"/>
          </a:p>
        </p:txBody>
      </p:sp>
      <p:sp>
        <p:nvSpPr>
          <p:cNvPr id="3" name="Footer Placeholder 2"/>
          <p:cNvSpPr>
            <a:spLocks noGrp="1"/>
          </p:cNvSpPr>
          <p:nvPr>
            <p:ph type="ftr" sz="quarter" idx="11"/>
          </p:nvPr>
        </p:nvSpPr>
        <p:spPr/>
        <p:txBody>
          <a:bodyPr/>
          <a:lstStyle/>
          <a:p>
            <a:r>
              <a:rPr lang="en-US" smtClean="0"/>
              <a:t>The Final Voice</a:t>
            </a:r>
            <a:endParaRPr lang="en-US"/>
          </a:p>
        </p:txBody>
      </p:sp>
      <p:sp>
        <p:nvSpPr>
          <p:cNvPr id="4" name="Slide Number Placeholder 3"/>
          <p:cNvSpPr>
            <a:spLocks noGrp="1"/>
          </p:cNvSpPr>
          <p:nvPr>
            <p:ph type="sldNum" sz="quarter" idx="12"/>
          </p:nvPr>
        </p:nvSpPr>
        <p:spPr/>
        <p:txBody>
          <a:bodyPr/>
          <a:lstStyle/>
          <a:p>
            <a:fld id="{F6A8E5C2-EC0E-43B3-95B8-C07346CBD5DE}" type="slidenum">
              <a:rPr lang="en-US" smtClean="0"/>
              <a:pPr/>
              <a:t>8</a:t>
            </a:fld>
            <a:endParaRPr lang="en-US"/>
          </a:p>
        </p:txBody>
      </p:sp>
      <p:sp>
        <p:nvSpPr>
          <p:cNvPr id="5" name="Rectangle 4"/>
          <p:cNvSpPr/>
          <p:nvPr/>
        </p:nvSpPr>
        <p:spPr>
          <a:xfrm>
            <a:off x="152400" y="76200"/>
            <a:ext cx="8839200" cy="6494085"/>
          </a:xfrm>
          <a:prstGeom prst="rect">
            <a:avLst/>
          </a:prstGeom>
          <a:noFill/>
        </p:spPr>
        <p:txBody>
          <a:bodyPr wrap="square">
            <a:spAutoFit/>
          </a:bodyPr>
          <a:lstStyle/>
          <a:p>
            <a:r>
              <a:rPr lang="en-US" sz="3200" dirty="0" smtClean="0">
                <a:solidFill>
                  <a:schemeClr val="bg1"/>
                </a:solidFill>
                <a:latin typeface="Cambria" charset="0"/>
                <a:ea typeface="Cambria" charset="0"/>
                <a:cs typeface="Cambria" charset="0"/>
              </a:rPr>
              <a:t>	It's a purpose of God and nothing can destroy it. All powers of hell might wager against it, but it will prevail. We have God's eternal promise. There may be… isms rise; great </a:t>
            </a:r>
            <a:r>
              <a:rPr lang="en-US" sz="3200" dirty="0" err="1" smtClean="0">
                <a:solidFill>
                  <a:schemeClr val="bg1"/>
                </a:solidFill>
                <a:latin typeface="Cambria" charset="0"/>
                <a:ea typeface="Cambria" charset="0"/>
                <a:cs typeface="Cambria" charset="0"/>
              </a:rPr>
              <a:t>prog</a:t>
            </a:r>
            <a:r>
              <a:rPr lang="en-US" sz="3200" dirty="0" smtClean="0">
                <a:solidFill>
                  <a:schemeClr val="bg1"/>
                </a:solidFill>
                <a:latin typeface="Cambria" charset="0"/>
                <a:ea typeface="Cambria" charset="0"/>
                <a:cs typeface="Cambria" charset="0"/>
              </a:rPr>
              <a:t>-rams rise; there may be things that look like that it would be destroyed; but it can never be destroyed. It is the purpose of God to see that it will prevail.</a:t>
            </a:r>
          </a:p>
          <a:p>
            <a:r>
              <a:rPr lang="en-US" sz="3200" dirty="0" smtClean="0">
                <a:solidFill>
                  <a:schemeClr val="bg1"/>
                </a:solidFill>
                <a:latin typeface="Cambria" charset="0"/>
                <a:ea typeface="Cambria" charset="0"/>
                <a:cs typeface="Cambria" charset="0"/>
              </a:rPr>
              <a:t>	Then it's not up to me, and it's not up to you whether it will be destroyed or not. It's up to God. And we can rest assured on it, that God will never let our heritage be destroyed; for it's His purpose to give it to us.					58-0406</a:t>
            </a:r>
            <a:endParaRPr lang="en-US" sz="40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066776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816977"/>
          </a:xfrm>
          <a:prstGeom prst="rect">
            <a:avLst/>
          </a:prstGeom>
          <a:noFill/>
        </p:spPr>
        <p:txBody>
          <a:bodyPr wrap="square">
            <a:spAutoFit/>
          </a:bodyPr>
          <a:lstStyle/>
          <a:p>
            <a:r>
              <a:rPr lang="en-US" sz="3600" b="1" dirty="0" smtClean="0">
                <a:solidFill>
                  <a:schemeClr val="bg1"/>
                </a:solidFill>
                <a:latin typeface="Cambria" charset="0"/>
                <a:ea typeface="Cambria" charset="0"/>
                <a:cs typeface="Cambria" charset="0"/>
              </a:rPr>
              <a:t>REVELATION 7:1-4</a:t>
            </a:r>
          </a:p>
          <a:p>
            <a:r>
              <a:rPr lang="en-US" sz="2800" dirty="0" smtClean="0">
                <a:solidFill>
                  <a:schemeClr val="bg1"/>
                </a:solidFill>
                <a:latin typeface="Cambria" charset="0"/>
                <a:ea typeface="Cambria" charset="0"/>
                <a:cs typeface="Cambria" charset="0"/>
              </a:rPr>
              <a:t>     </a:t>
            </a:r>
            <a:r>
              <a:rPr lang="en-US" sz="2800" i="1" dirty="0" smtClean="0">
                <a:solidFill>
                  <a:schemeClr val="bg1"/>
                </a:solidFill>
                <a:latin typeface="Cambria" charset="0"/>
                <a:ea typeface="Cambria" charset="0"/>
                <a:cs typeface="Cambria" charset="0"/>
              </a:rPr>
              <a:t>1 And after these things I saw four angels standing on the four corners of the earth, holding the four winds of the earth, that the wind should not blow on the earth, nor on the sea, nor on any tree. 2 And I saw another angel ascending from the east, having the seal of the living God: and he cried with a loud voice to the four angels, to whom it was given to hurt the earth and the sea, 3 Saying, Hurt not the earth, neither the sea, nor the trees, till we have sealed the servants of our God in their foreheads. 4 And I heard the number of them which were sealed: and there were sealed an hundred and forty and four thousand of all the tribes of the children of Israel. </a:t>
            </a:r>
            <a:endParaRPr lang="en-US" sz="2800" i="1" dirty="0">
              <a:solidFill>
                <a:schemeClr val="bg1"/>
              </a:solidFill>
              <a:latin typeface="Cambria" charset="0"/>
              <a:ea typeface="Cambria" charset="0"/>
              <a:cs typeface="Cambria" charset="0"/>
            </a:endParaRPr>
          </a:p>
        </p:txBody>
      </p:sp>
      <p:sp>
        <p:nvSpPr>
          <p:cNvPr id="3" name="Date Placeholder 2"/>
          <p:cNvSpPr>
            <a:spLocks noGrp="1"/>
          </p:cNvSpPr>
          <p:nvPr>
            <p:ph type="dt" sz="half" idx="10"/>
          </p:nvPr>
        </p:nvSpPr>
        <p:spPr/>
        <p:txBody>
          <a:bodyPr/>
          <a:lstStyle/>
          <a:p>
            <a:r>
              <a:rPr lang="en-US" smtClean="0"/>
              <a:t>08/06/2017</a:t>
            </a:r>
            <a:endParaRPr lang="en-US"/>
          </a:p>
        </p:txBody>
      </p:sp>
      <p:sp>
        <p:nvSpPr>
          <p:cNvPr id="4" name="Slide Number Placeholder 3"/>
          <p:cNvSpPr>
            <a:spLocks noGrp="1"/>
          </p:cNvSpPr>
          <p:nvPr>
            <p:ph type="sldNum" sz="quarter" idx="12"/>
          </p:nvPr>
        </p:nvSpPr>
        <p:spPr/>
        <p:txBody>
          <a:bodyPr/>
          <a:lstStyle/>
          <a:p>
            <a:fld id="{F6A8E5C2-EC0E-43B3-95B8-C07346CBD5DE}"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The Final Voice</a:t>
            </a:r>
            <a:endParaRPr lang="en-US"/>
          </a:p>
        </p:txBody>
      </p:sp>
    </p:spTree>
    <p:extLst>
      <p:ext uri="{BB962C8B-B14F-4D97-AF65-F5344CB8AC3E}">
        <p14:creationId xmlns:p14="http://schemas.microsoft.com/office/powerpoint/2010/main" val="774536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TotalTime>
  <Words>627</Words>
  <Application>Microsoft Macintosh PowerPoint</Application>
  <PresentationFormat>On-screen Show (4:3)</PresentationFormat>
  <Paragraphs>291</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Calibri Light</vt:lpstr>
      <vt:lpstr>Cambria</vt:lpstr>
      <vt:lpstr>Mangal</vt:lpstr>
      <vt:lpstr>Arial</vt:lpstr>
      <vt:lpstr>Office Theme</vt:lpstr>
      <vt:lpstr>The Final  Voice to the  Final Age Part 13</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Coffey</dc:creator>
  <cp:lastModifiedBy>Barry Coffey</cp:lastModifiedBy>
  <cp:revision>87</cp:revision>
  <dcterms:created xsi:type="dcterms:W3CDTF">2012-04-27T16:48:07Z</dcterms:created>
  <dcterms:modified xsi:type="dcterms:W3CDTF">2017-08-06T15:02:56Z</dcterms:modified>
</cp:coreProperties>
</file>