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54"/>
  </p:notesMasterIdLst>
  <p:sldIdLst>
    <p:sldId id="256" r:id="rId2"/>
    <p:sldId id="257" r:id="rId3"/>
    <p:sldId id="258" r:id="rId4"/>
    <p:sldId id="313" r:id="rId5"/>
    <p:sldId id="315" r:id="rId6"/>
    <p:sldId id="316" r:id="rId7"/>
    <p:sldId id="305" r:id="rId8"/>
    <p:sldId id="286" r:id="rId9"/>
    <p:sldId id="285" r:id="rId10"/>
    <p:sldId id="284" r:id="rId11"/>
    <p:sldId id="277" r:id="rId12"/>
    <p:sldId id="289" r:id="rId13"/>
    <p:sldId id="327" r:id="rId14"/>
    <p:sldId id="330" r:id="rId15"/>
    <p:sldId id="334" r:id="rId16"/>
    <p:sldId id="328" r:id="rId17"/>
    <p:sldId id="329" r:id="rId18"/>
    <p:sldId id="326" r:id="rId19"/>
    <p:sldId id="290" r:id="rId20"/>
    <p:sldId id="291" r:id="rId21"/>
    <p:sldId id="292" r:id="rId22"/>
    <p:sldId id="293" r:id="rId23"/>
    <p:sldId id="294" r:id="rId24"/>
    <p:sldId id="311" r:id="rId25"/>
    <p:sldId id="296" r:id="rId26"/>
    <p:sldId id="310" r:id="rId27"/>
    <p:sldId id="297" r:id="rId28"/>
    <p:sldId id="317" r:id="rId29"/>
    <p:sldId id="332" r:id="rId30"/>
    <p:sldId id="336" r:id="rId31"/>
    <p:sldId id="333" r:id="rId32"/>
    <p:sldId id="319" r:id="rId33"/>
    <p:sldId id="318" r:id="rId34"/>
    <p:sldId id="320" r:id="rId35"/>
    <p:sldId id="321" r:id="rId36"/>
    <p:sldId id="342" r:id="rId37"/>
    <p:sldId id="343" r:id="rId38"/>
    <p:sldId id="323" r:id="rId39"/>
    <p:sldId id="322" r:id="rId40"/>
    <p:sldId id="338" r:id="rId41"/>
    <p:sldId id="339" r:id="rId42"/>
    <p:sldId id="340" r:id="rId43"/>
    <p:sldId id="341" r:id="rId44"/>
    <p:sldId id="303" r:id="rId45"/>
    <p:sldId id="312" r:id="rId46"/>
    <p:sldId id="304" r:id="rId47"/>
    <p:sldId id="307" r:id="rId48"/>
    <p:sldId id="308" r:id="rId49"/>
    <p:sldId id="309" r:id="rId50"/>
    <p:sldId id="306" r:id="rId51"/>
    <p:sldId id="302" r:id="rId52"/>
    <p:sldId id="33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9655"/>
    <p:restoredTop sz="94665"/>
  </p:normalViewPr>
  <p:slideViewPr>
    <p:cSldViewPr snapToGrid="0" snapToObjects="1">
      <p:cViewPr varScale="1">
        <p:scale>
          <a:sx n="141" d="100"/>
          <a:sy n="141" d="100"/>
        </p:scale>
        <p:origin x="816" y="176"/>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71FCA5-EF53-C94C-9284-462A0AECD958}" type="datetimeFigureOut">
              <a:rPr lang="en-US" smtClean="0"/>
              <a:t>7/2/17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D9CEF-8BC6-E642-85AD-119C73D98062}" type="slidenum">
              <a:rPr lang="en-US" smtClean="0"/>
              <a:t>‹#›</a:t>
            </a:fld>
            <a:endParaRPr lang="en-US"/>
          </a:p>
        </p:txBody>
      </p:sp>
    </p:spTree>
    <p:extLst>
      <p:ext uri="{BB962C8B-B14F-4D97-AF65-F5344CB8AC3E}">
        <p14:creationId xmlns:p14="http://schemas.microsoft.com/office/powerpoint/2010/main" val="4388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9CEF-8BC6-E642-85AD-119C73D98062}" type="slidenum">
              <a:rPr lang="en-US" smtClean="0"/>
              <a:t>2</a:t>
            </a:fld>
            <a:endParaRPr lang="en-US"/>
          </a:p>
        </p:txBody>
      </p:sp>
    </p:spTree>
    <p:extLst>
      <p:ext uri="{BB962C8B-B14F-4D97-AF65-F5344CB8AC3E}">
        <p14:creationId xmlns:p14="http://schemas.microsoft.com/office/powerpoint/2010/main" val="98682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D9CEF-8BC6-E642-85AD-119C73D98062}" type="slidenum">
              <a:rPr lang="en-US" smtClean="0"/>
              <a:t>21</a:t>
            </a:fld>
            <a:endParaRPr lang="en-US"/>
          </a:p>
        </p:txBody>
      </p:sp>
    </p:spTree>
    <p:extLst>
      <p:ext uri="{BB962C8B-B14F-4D97-AF65-F5344CB8AC3E}">
        <p14:creationId xmlns:p14="http://schemas.microsoft.com/office/powerpoint/2010/main" val="1471707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7/0217</a:t>
            </a:r>
            <a:endParaRPr lang="en-US"/>
          </a:p>
        </p:txBody>
      </p:sp>
      <p:sp>
        <p:nvSpPr>
          <p:cNvPr id="5" name="Footer Placeholder 4"/>
          <p:cNvSpPr>
            <a:spLocks noGrp="1"/>
          </p:cNvSpPr>
          <p:nvPr>
            <p:ph type="ftr" sz="quarter" idx="11"/>
          </p:nvPr>
        </p:nvSpPr>
        <p:spPr/>
        <p:txBody>
          <a:bodyPr/>
          <a:lstStyle/>
          <a:p>
            <a:r>
              <a:rPr lang="en-US" smtClean="0"/>
              <a:t>Just Before 2</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124086294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7/0217</a:t>
            </a:r>
            <a:endParaRPr lang="en-US"/>
          </a:p>
        </p:txBody>
      </p:sp>
      <p:sp>
        <p:nvSpPr>
          <p:cNvPr id="5" name="Footer Placeholder 4"/>
          <p:cNvSpPr>
            <a:spLocks noGrp="1"/>
          </p:cNvSpPr>
          <p:nvPr>
            <p:ph type="ftr" sz="quarter" idx="11"/>
          </p:nvPr>
        </p:nvSpPr>
        <p:spPr/>
        <p:txBody>
          <a:bodyPr/>
          <a:lstStyle/>
          <a:p>
            <a:r>
              <a:rPr lang="en-US" smtClean="0"/>
              <a:t>Just Before 2</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144812074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7/0217</a:t>
            </a:r>
            <a:endParaRPr lang="en-US"/>
          </a:p>
        </p:txBody>
      </p:sp>
      <p:sp>
        <p:nvSpPr>
          <p:cNvPr id="5" name="Footer Placeholder 4"/>
          <p:cNvSpPr>
            <a:spLocks noGrp="1"/>
          </p:cNvSpPr>
          <p:nvPr>
            <p:ph type="ftr" sz="quarter" idx="11"/>
          </p:nvPr>
        </p:nvSpPr>
        <p:spPr/>
        <p:txBody>
          <a:bodyPr/>
          <a:lstStyle/>
          <a:p>
            <a:r>
              <a:rPr lang="en-US" smtClean="0"/>
              <a:t>Just Before 2</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1133256992"/>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7/0217</a:t>
            </a:r>
            <a:endParaRPr lang="en-US"/>
          </a:p>
        </p:txBody>
      </p:sp>
      <p:sp>
        <p:nvSpPr>
          <p:cNvPr id="5" name="Footer Placeholder 4"/>
          <p:cNvSpPr>
            <a:spLocks noGrp="1"/>
          </p:cNvSpPr>
          <p:nvPr>
            <p:ph type="ftr" sz="quarter" idx="11"/>
          </p:nvPr>
        </p:nvSpPr>
        <p:spPr/>
        <p:txBody>
          <a:bodyPr/>
          <a:lstStyle/>
          <a:p>
            <a:r>
              <a:rPr lang="en-US" smtClean="0"/>
              <a:t>Just Before 2</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969820598"/>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7/0217</a:t>
            </a:r>
            <a:endParaRPr lang="en-US"/>
          </a:p>
        </p:txBody>
      </p:sp>
      <p:sp>
        <p:nvSpPr>
          <p:cNvPr id="5" name="Footer Placeholder 4"/>
          <p:cNvSpPr>
            <a:spLocks noGrp="1"/>
          </p:cNvSpPr>
          <p:nvPr>
            <p:ph type="ftr" sz="quarter" idx="11"/>
          </p:nvPr>
        </p:nvSpPr>
        <p:spPr/>
        <p:txBody>
          <a:bodyPr/>
          <a:lstStyle/>
          <a:p>
            <a:r>
              <a:rPr lang="en-US" smtClean="0"/>
              <a:t>Just Before 2</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37390985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7/0217</a:t>
            </a:r>
            <a:endParaRPr lang="en-US"/>
          </a:p>
        </p:txBody>
      </p:sp>
      <p:sp>
        <p:nvSpPr>
          <p:cNvPr id="6" name="Footer Placeholder 5"/>
          <p:cNvSpPr>
            <a:spLocks noGrp="1"/>
          </p:cNvSpPr>
          <p:nvPr>
            <p:ph type="ftr" sz="quarter" idx="11"/>
          </p:nvPr>
        </p:nvSpPr>
        <p:spPr/>
        <p:txBody>
          <a:bodyPr/>
          <a:lstStyle/>
          <a:p>
            <a:r>
              <a:rPr lang="en-US" smtClean="0"/>
              <a:t>Just Before 2</a:t>
            </a:r>
            <a:endParaRPr lang="en-US"/>
          </a:p>
        </p:txBody>
      </p:sp>
      <p:sp>
        <p:nvSpPr>
          <p:cNvPr id="7" name="Slide Number Placeholder 6"/>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76579867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7/0217</a:t>
            </a:r>
            <a:endParaRPr lang="en-US"/>
          </a:p>
        </p:txBody>
      </p:sp>
      <p:sp>
        <p:nvSpPr>
          <p:cNvPr id="8" name="Footer Placeholder 7"/>
          <p:cNvSpPr>
            <a:spLocks noGrp="1"/>
          </p:cNvSpPr>
          <p:nvPr>
            <p:ph type="ftr" sz="quarter" idx="11"/>
          </p:nvPr>
        </p:nvSpPr>
        <p:spPr/>
        <p:txBody>
          <a:bodyPr/>
          <a:lstStyle/>
          <a:p>
            <a:r>
              <a:rPr lang="en-US" smtClean="0"/>
              <a:t>Just Before 2</a:t>
            </a:r>
            <a:endParaRPr lang="en-US"/>
          </a:p>
        </p:txBody>
      </p:sp>
      <p:sp>
        <p:nvSpPr>
          <p:cNvPr id="9" name="Slide Number Placeholder 8"/>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90875021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7/0217</a:t>
            </a:r>
            <a:endParaRPr lang="en-US"/>
          </a:p>
        </p:txBody>
      </p:sp>
      <p:sp>
        <p:nvSpPr>
          <p:cNvPr id="4" name="Footer Placeholder 3"/>
          <p:cNvSpPr>
            <a:spLocks noGrp="1"/>
          </p:cNvSpPr>
          <p:nvPr>
            <p:ph type="ftr" sz="quarter" idx="11"/>
          </p:nvPr>
        </p:nvSpPr>
        <p:spPr/>
        <p:txBody>
          <a:bodyPr/>
          <a:lstStyle/>
          <a:p>
            <a:r>
              <a:rPr lang="en-US" smtClean="0"/>
              <a:t>Just Before 2</a:t>
            </a:r>
            <a:endParaRPr lang="en-US"/>
          </a:p>
        </p:txBody>
      </p:sp>
      <p:sp>
        <p:nvSpPr>
          <p:cNvPr id="5" name="Slide Number Placeholder 4"/>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46123326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167907006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7/0217</a:t>
            </a:r>
            <a:endParaRPr lang="en-US"/>
          </a:p>
        </p:txBody>
      </p:sp>
      <p:sp>
        <p:nvSpPr>
          <p:cNvPr id="6" name="Footer Placeholder 5"/>
          <p:cNvSpPr>
            <a:spLocks noGrp="1"/>
          </p:cNvSpPr>
          <p:nvPr>
            <p:ph type="ftr" sz="quarter" idx="11"/>
          </p:nvPr>
        </p:nvSpPr>
        <p:spPr/>
        <p:txBody>
          <a:bodyPr/>
          <a:lstStyle/>
          <a:p>
            <a:r>
              <a:rPr lang="en-US" smtClean="0"/>
              <a:t>Just Before 2</a:t>
            </a:r>
            <a:endParaRPr lang="en-US"/>
          </a:p>
        </p:txBody>
      </p:sp>
      <p:sp>
        <p:nvSpPr>
          <p:cNvPr id="7" name="Slide Number Placeholder 6"/>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4789319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7/0217</a:t>
            </a:r>
            <a:endParaRPr lang="en-US"/>
          </a:p>
        </p:txBody>
      </p:sp>
      <p:sp>
        <p:nvSpPr>
          <p:cNvPr id="6" name="Footer Placeholder 5"/>
          <p:cNvSpPr>
            <a:spLocks noGrp="1"/>
          </p:cNvSpPr>
          <p:nvPr>
            <p:ph type="ftr" sz="quarter" idx="11"/>
          </p:nvPr>
        </p:nvSpPr>
        <p:spPr/>
        <p:txBody>
          <a:bodyPr/>
          <a:lstStyle/>
          <a:p>
            <a:r>
              <a:rPr lang="en-US" smtClean="0"/>
              <a:t>Just Before 2</a:t>
            </a:r>
            <a:endParaRPr lang="en-US"/>
          </a:p>
        </p:txBody>
      </p:sp>
      <p:sp>
        <p:nvSpPr>
          <p:cNvPr id="7" name="Slide Number Placeholder 6"/>
          <p:cNvSpPr>
            <a:spLocks noGrp="1"/>
          </p:cNvSpPr>
          <p:nvPr>
            <p:ph type="sldNum" sz="quarter" idx="12"/>
          </p:nvPr>
        </p:nvSpPr>
        <p:spPr/>
        <p:txBody>
          <a:bodyPr/>
          <a:lstStyle/>
          <a:p>
            <a:fld id="{82C53413-ADE5-EB4A-9D7A-23BF09B4B9CE}" type="slidenum">
              <a:rPr lang="en-US" smtClean="0"/>
              <a:t>‹#›</a:t>
            </a:fld>
            <a:endParaRPr lang="en-US"/>
          </a:p>
        </p:txBody>
      </p:sp>
    </p:spTree>
    <p:extLst>
      <p:ext uri="{BB962C8B-B14F-4D97-AF65-F5344CB8AC3E}">
        <p14:creationId xmlns:p14="http://schemas.microsoft.com/office/powerpoint/2010/main" val="178201077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7/0217</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Just Before 2</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53413-ADE5-EB4A-9D7A-23BF09B4B9CE}" type="slidenum">
              <a:rPr lang="en-US" smtClean="0"/>
              <a:t>‹#›</a:t>
            </a:fld>
            <a:endParaRPr lang="en-US"/>
          </a:p>
        </p:txBody>
      </p:sp>
    </p:spTree>
    <p:extLst>
      <p:ext uri="{BB962C8B-B14F-4D97-AF65-F5344CB8AC3E}">
        <p14:creationId xmlns:p14="http://schemas.microsoft.com/office/powerpoint/2010/main" val="106084667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pull/>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spc="-150" dirty="0" smtClean="0"/>
              <a:t>Just Before</a:t>
            </a:r>
            <a:r>
              <a:rPr lang="mr-IN" sz="7200" spc="-150" dirty="0" smtClean="0"/>
              <a:t>…</a:t>
            </a:r>
            <a:r>
              <a:rPr lang="en-US" sz="7200" spc="-150" dirty="0" smtClean="0"/>
              <a:t>.</a:t>
            </a:r>
            <a:endParaRPr lang="en-US" sz="7200" spc="-150" dirty="0"/>
          </a:p>
        </p:txBody>
      </p:sp>
      <p:sp>
        <p:nvSpPr>
          <p:cNvPr id="3" name="Subtitle 2"/>
          <p:cNvSpPr>
            <a:spLocks noGrp="1"/>
          </p:cNvSpPr>
          <p:nvPr>
            <p:ph type="subTitle" idx="1"/>
          </p:nvPr>
        </p:nvSpPr>
        <p:spPr>
          <a:xfrm>
            <a:off x="609600" y="3602038"/>
            <a:ext cx="7848600" cy="1655762"/>
          </a:xfrm>
        </p:spPr>
        <p:txBody>
          <a:bodyPr>
            <a:noAutofit/>
          </a:bodyPr>
          <a:lstStyle/>
          <a:p>
            <a:r>
              <a:rPr lang="en-US" sz="2800" dirty="0" smtClean="0"/>
              <a:t>The Final Voice to the Final Age</a:t>
            </a:r>
          </a:p>
          <a:p>
            <a:r>
              <a:rPr lang="en-US" sz="2800" dirty="0" smtClean="0"/>
              <a:t>Part 10</a:t>
            </a:r>
          </a:p>
          <a:p>
            <a:endParaRPr lang="en-US" sz="2800" dirty="0"/>
          </a:p>
          <a:p>
            <a:endParaRPr lang="en-US" sz="2800" dirty="0" smtClean="0"/>
          </a:p>
          <a:p>
            <a:r>
              <a:rPr lang="en-US" sz="2800" b="1" dirty="0"/>
              <a:t>II TIMOTHY 3:1-5</a:t>
            </a:r>
          </a:p>
          <a:p>
            <a:r>
              <a:rPr lang="en-US" sz="2000" dirty="0"/>
              <a:t>	</a:t>
            </a:r>
            <a:r>
              <a:rPr lang="en-US" sz="2000" i="1" dirty="0"/>
              <a:t>This know also, that in the last days perilous times shall come. </a:t>
            </a:r>
            <a:endParaRPr lang="en-US" sz="2000" dirty="0"/>
          </a:p>
        </p:txBody>
      </p:sp>
    </p:spTree>
    <p:extLst>
      <p:ext uri="{BB962C8B-B14F-4D97-AF65-F5344CB8AC3E}">
        <p14:creationId xmlns:p14="http://schemas.microsoft.com/office/powerpoint/2010/main" val="1005014219"/>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7/0217</a:t>
            </a:r>
            <a:endParaRPr lang="en-US"/>
          </a:p>
        </p:txBody>
      </p:sp>
      <p:sp>
        <p:nvSpPr>
          <p:cNvPr id="3" name="Footer Placeholder 2"/>
          <p:cNvSpPr>
            <a:spLocks noGrp="1"/>
          </p:cNvSpPr>
          <p:nvPr>
            <p:ph type="ftr" sz="quarter" idx="11"/>
          </p:nvPr>
        </p:nvSpPr>
        <p:spPr/>
        <p:txBody>
          <a:bodyPr/>
          <a:lstStyle/>
          <a:p>
            <a:r>
              <a:rPr kumimoji="0" lang="en-US" smtClean="0"/>
              <a:t>Just Before 2</a:t>
            </a:r>
            <a:endParaRPr kumimoji="0" lang="en-US"/>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10</a:t>
            </a:fld>
            <a:endParaRPr kumimoji="0" lang="en-US"/>
          </a:p>
        </p:txBody>
      </p:sp>
      <p:sp>
        <p:nvSpPr>
          <p:cNvPr id="5" name="Rectangle 4"/>
          <p:cNvSpPr/>
          <p:nvPr/>
        </p:nvSpPr>
        <p:spPr>
          <a:xfrm>
            <a:off x="180753" y="148855"/>
            <a:ext cx="8767304" cy="6304525"/>
          </a:xfrm>
          <a:prstGeom prst="rect">
            <a:avLst/>
          </a:prstGeom>
        </p:spPr>
        <p:txBody>
          <a:bodyPr wrap="square">
            <a:spAutoFit/>
          </a:bodyPr>
          <a:lstStyle/>
          <a:p>
            <a:r>
              <a:rPr lang="en-US" sz="4400" b="1" dirty="0" smtClean="0"/>
              <a:t>THE.SEVEN.CHURCH.AGES  </a:t>
            </a:r>
          </a:p>
          <a:p>
            <a:r>
              <a:rPr lang="en-US" sz="3600" dirty="0" smtClean="0"/>
              <a:t>	69  You </a:t>
            </a:r>
            <a:r>
              <a:rPr lang="en-US" sz="3600" dirty="0"/>
              <a:t>can get forgiveness for crucifying Jesus. You can get forgiveness for taking His Name in vain. </a:t>
            </a:r>
            <a:r>
              <a:rPr lang="en-US" sz="3600" i="1" dirty="0"/>
              <a:t>"But who speaks against the Holy Ghost will never be forgiven him in this world or the world to come." </a:t>
            </a:r>
            <a:r>
              <a:rPr lang="en-US" sz="3600" dirty="0"/>
              <a:t>We're in the last day; so be careful. </a:t>
            </a:r>
            <a:r>
              <a:rPr lang="en-US" sz="3600" dirty="0" smtClean="0"/>
              <a:t>	</a:t>
            </a:r>
          </a:p>
          <a:p>
            <a:r>
              <a:rPr lang="en-US" sz="3600" dirty="0"/>
              <a:t>	</a:t>
            </a:r>
            <a:r>
              <a:rPr lang="en-US" sz="3600" dirty="0" smtClean="0">
                <a:solidFill>
                  <a:srgbClr val="FFFF00"/>
                </a:solidFill>
              </a:rPr>
              <a:t>Walk </a:t>
            </a:r>
            <a:r>
              <a:rPr lang="en-US" sz="3600" dirty="0">
                <a:solidFill>
                  <a:srgbClr val="FFFF00"/>
                </a:solidFill>
              </a:rPr>
              <a:t>humbly. Have a contrite, broken spirit, a humble heart, willing to let the Holy Spirit lead you. </a:t>
            </a:r>
            <a:r>
              <a:rPr lang="en-US" sz="3600" dirty="0"/>
              <a:t>Amen</a:t>
            </a:r>
            <a:r>
              <a:rPr lang="en-US" sz="3600" dirty="0" smtClean="0"/>
              <a:t>.</a:t>
            </a:r>
          </a:p>
          <a:p>
            <a:pPr algn="r"/>
            <a:r>
              <a:rPr lang="en-US" sz="3600" dirty="0"/>
              <a:t>54-0512 </a:t>
            </a:r>
          </a:p>
        </p:txBody>
      </p:sp>
    </p:spTree>
    <p:extLst>
      <p:ext uri="{BB962C8B-B14F-4D97-AF65-F5344CB8AC3E}">
        <p14:creationId xmlns:p14="http://schemas.microsoft.com/office/powerpoint/2010/main" val="1149486958"/>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11</a:t>
            </a:fld>
            <a:endParaRPr lang="en-US"/>
          </a:p>
        </p:txBody>
      </p:sp>
      <p:sp>
        <p:nvSpPr>
          <p:cNvPr id="5" name="Rectangle 4"/>
          <p:cNvSpPr/>
          <p:nvPr/>
        </p:nvSpPr>
        <p:spPr>
          <a:xfrm>
            <a:off x="329609" y="233916"/>
            <a:ext cx="8569842" cy="4647426"/>
          </a:xfrm>
          <a:prstGeom prst="rect">
            <a:avLst/>
          </a:prstGeom>
        </p:spPr>
        <p:txBody>
          <a:bodyPr wrap="square">
            <a:spAutoFit/>
          </a:bodyPr>
          <a:lstStyle/>
          <a:p>
            <a:r>
              <a:rPr lang="en-US" sz="4000" b="1" dirty="0" smtClean="0"/>
              <a:t>THE.FEAST.OF.THE.TRUMPETS</a:t>
            </a:r>
            <a:endParaRPr lang="en-US" sz="3200" dirty="0"/>
          </a:p>
          <a:p>
            <a:r>
              <a:rPr lang="en-US" sz="3200" dirty="0" smtClean="0"/>
              <a:t>	257 Remember</a:t>
            </a:r>
            <a:r>
              <a:rPr lang="en-US" sz="3200" dirty="0"/>
              <a:t>, </a:t>
            </a:r>
            <a:r>
              <a:rPr lang="en-US" sz="3200" dirty="0">
                <a:solidFill>
                  <a:srgbClr val="FFFF00"/>
                </a:solidFill>
              </a:rPr>
              <a:t>the Bride is already in Heaven; Joseph's wife was in the palace. </a:t>
            </a:r>
            <a:r>
              <a:rPr lang="en-US" sz="3200" dirty="0"/>
              <a:t>And Joseph dismissed everything from around him, and he made hisself known to his brothers; you see, His Wife and children and them was in the palace when He returns back to make Hisself known to the Jews</a:t>
            </a:r>
            <a:r>
              <a:rPr lang="en-US" sz="3200" dirty="0" smtClean="0"/>
              <a:t>.</a:t>
            </a:r>
          </a:p>
          <a:p>
            <a:pPr algn="r"/>
            <a:r>
              <a:rPr lang="en-US" sz="3200" dirty="0"/>
              <a:t>64-0719M</a:t>
            </a:r>
          </a:p>
        </p:txBody>
      </p:sp>
    </p:spTree>
    <p:extLst>
      <p:ext uri="{BB962C8B-B14F-4D97-AF65-F5344CB8AC3E}">
        <p14:creationId xmlns:p14="http://schemas.microsoft.com/office/powerpoint/2010/main" val="1970921384"/>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9865" y="50810"/>
            <a:ext cx="8681484" cy="4626972"/>
          </a:xfrm>
        </p:spPr>
        <p:txBody>
          <a:bodyPr/>
          <a:lstStyle/>
          <a:p>
            <a:pPr marL="0" indent="0">
              <a:buNone/>
            </a:pPr>
            <a:r>
              <a:rPr lang="en-US" sz="4400" b="1" dirty="0" smtClean="0"/>
              <a:t>MATTHEW 24:38</a:t>
            </a:r>
          </a:p>
          <a:p>
            <a:pPr marL="0" indent="0">
              <a:buNone/>
            </a:pPr>
            <a:r>
              <a:rPr lang="en-US" dirty="0" smtClean="0"/>
              <a:t>	</a:t>
            </a:r>
            <a:r>
              <a:rPr lang="en-US" sz="3600" i="1" dirty="0" smtClean="0"/>
              <a:t>38 For as in the days that were </a:t>
            </a:r>
            <a:r>
              <a:rPr lang="en-US" sz="3600" b="1" i="1" dirty="0" smtClean="0">
                <a:solidFill>
                  <a:srgbClr val="FFFF00"/>
                </a:solidFill>
              </a:rPr>
              <a:t>before the flood </a:t>
            </a:r>
            <a:r>
              <a:rPr lang="en-US" sz="3600" i="1" dirty="0" smtClean="0"/>
              <a:t>they were eating and drinking, marrying and giving in marriage, until the day that Noe </a:t>
            </a:r>
          </a:p>
          <a:p>
            <a:pPr marL="0" indent="0">
              <a:buNone/>
            </a:pPr>
            <a:r>
              <a:rPr lang="en-US" sz="3600" i="1" dirty="0" smtClean="0"/>
              <a:t>entered into </a:t>
            </a:r>
          </a:p>
          <a:p>
            <a:pPr marL="0" indent="0">
              <a:buNone/>
            </a:pPr>
            <a:r>
              <a:rPr lang="en-US" sz="3600" i="1" dirty="0" smtClean="0"/>
              <a:t>the ark</a:t>
            </a:r>
            <a:r>
              <a:rPr lang="mr-IN" sz="3600" i="1" dirty="0" smtClean="0"/>
              <a:t>…</a:t>
            </a:r>
            <a:r>
              <a:rPr lang="en-US" sz="3600" i="1" dirty="0" smtClean="0"/>
              <a:t> </a:t>
            </a:r>
          </a:p>
          <a:p>
            <a:endParaRPr lang="en-US" i="1" dirty="0"/>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882716" y="2417461"/>
            <a:ext cx="6261284" cy="444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7/0217</a:t>
            </a:r>
            <a:endParaRPr lang="en-US"/>
          </a:p>
        </p:txBody>
      </p:sp>
      <p:sp>
        <p:nvSpPr>
          <p:cNvPr id="5" name="Footer Placeholder 4"/>
          <p:cNvSpPr>
            <a:spLocks noGrp="1"/>
          </p:cNvSpPr>
          <p:nvPr>
            <p:ph type="ftr" sz="quarter" idx="11"/>
          </p:nvPr>
        </p:nvSpPr>
        <p:spPr/>
        <p:txBody>
          <a:bodyPr/>
          <a:lstStyle/>
          <a:p>
            <a:r>
              <a:rPr lang="en-US" smtClean="0"/>
              <a:t>Just Before 2</a:t>
            </a:r>
            <a:endParaRPr lang="en-US"/>
          </a:p>
        </p:txBody>
      </p:sp>
      <p:sp>
        <p:nvSpPr>
          <p:cNvPr id="6" name="Slide Number Placeholder 5"/>
          <p:cNvSpPr>
            <a:spLocks noGrp="1"/>
          </p:cNvSpPr>
          <p:nvPr>
            <p:ph type="sldNum" sz="quarter" idx="12"/>
          </p:nvPr>
        </p:nvSpPr>
        <p:spPr/>
        <p:txBody>
          <a:bodyPr/>
          <a:lstStyle/>
          <a:p>
            <a:fld id="{AC240789-E0CF-4331-9097-5A1EB8FA32A7}" type="slidenum">
              <a:rPr lang="en-US" smtClean="0"/>
              <a:t>12</a:t>
            </a:fld>
            <a:endParaRPr lang="en-US"/>
          </a:p>
        </p:txBody>
      </p:sp>
    </p:spTree>
    <p:extLst>
      <p:ext uri="{BB962C8B-B14F-4D97-AF65-F5344CB8AC3E}">
        <p14:creationId xmlns:p14="http://schemas.microsoft.com/office/powerpoint/2010/main" val="188399739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13</a:t>
            </a:fld>
            <a:endParaRPr lang="en-US"/>
          </a:p>
        </p:txBody>
      </p:sp>
      <p:sp>
        <p:nvSpPr>
          <p:cNvPr id="5" name="Rectangle 4"/>
          <p:cNvSpPr/>
          <p:nvPr/>
        </p:nvSpPr>
        <p:spPr>
          <a:xfrm>
            <a:off x="201561" y="0"/>
            <a:ext cx="8873613" cy="6032421"/>
          </a:xfrm>
          <a:prstGeom prst="rect">
            <a:avLst/>
          </a:prstGeom>
        </p:spPr>
        <p:txBody>
          <a:bodyPr wrap="square">
            <a:spAutoFit/>
          </a:bodyPr>
          <a:lstStyle/>
          <a:p>
            <a:r>
              <a:rPr lang="en-US" sz="4400" b="1" dirty="0"/>
              <a:t>II TIMOTHY </a:t>
            </a:r>
            <a:r>
              <a:rPr lang="en-US" sz="4400" b="1" dirty="0" smtClean="0"/>
              <a:t>3:1-5</a:t>
            </a:r>
            <a:endParaRPr lang="en-US" sz="4400" b="1" dirty="0"/>
          </a:p>
          <a:p>
            <a:r>
              <a:rPr lang="en-US" sz="3600" dirty="0" smtClean="0"/>
              <a:t>	</a:t>
            </a:r>
            <a:r>
              <a:rPr lang="en-US" sz="3400" i="1" dirty="0" smtClean="0"/>
              <a:t>This </a:t>
            </a:r>
            <a:r>
              <a:rPr lang="en-US" sz="3400" i="1" dirty="0"/>
              <a:t>know also, that in the last days perilous times shall come. </a:t>
            </a:r>
            <a:r>
              <a:rPr lang="en-US" sz="3400" i="1" dirty="0" smtClean="0"/>
              <a:t>2 For </a:t>
            </a:r>
            <a:r>
              <a:rPr lang="en-US" sz="3400" i="1" dirty="0"/>
              <a:t>men shall be lovers of their own selves, covetous, boasters, proud, blasphemers, disobedient to parents, unthankful, unholy, </a:t>
            </a:r>
            <a:r>
              <a:rPr lang="en-US" sz="3400" i="1" dirty="0" smtClean="0"/>
              <a:t>3 Without </a:t>
            </a:r>
            <a:r>
              <a:rPr lang="en-US" sz="3400" i="1" dirty="0"/>
              <a:t>natural affection, trucebreakers, false accusers, incontinent, fierce, despisers of those that are good, </a:t>
            </a:r>
            <a:r>
              <a:rPr lang="en-US" sz="3400" i="1" dirty="0" smtClean="0"/>
              <a:t>4 Traitors</a:t>
            </a:r>
            <a:r>
              <a:rPr lang="en-US" sz="3400" i="1" dirty="0"/>
              <a:t>, heady, </a:t>
            </a:r>
            <a:r>
              <a:rPr lang="en-US" sz="3400" i="1" dirty="0" err="1"/>
              <a:t>highminded</a:t>
            </a:r>
            <a:r>
              <a:rPr lang="en-US" sz="3400" i="1" dirty="0"/>
              <a:t>, lovers of pleasures more </a:t>
            </a:r>
            <a:r>
              <a:rPr lang="en-US" sz="3400" i="1" spc="-150" dirty="0"/>
              <a:t>than lovers of God; </a:t>
            </a:r>
            <a:r>
              <a:rPr lang="en-US" sz="3400" i="1" spc="-150" dirty="0" smtClean="0"/>
              <a:t>5 Having </a:t>
            </a:r>
            <a:r>
              <a:rPr lang="en-US" sz="3400" i="1" spc="-150" dirty="0"/>
              <a:t>a form of godliness, but denying the power thereof: from such turn away. </a:t>
            </a:r>
          </a:p>
        </p:txBody>
      </p:sp>
    </p:spTree>
    <p:extLst>
      <p:ext uri="{BB962C8B-B14F-4D97-AF65-F5344CB8AC3E}">
        <p14:creationId xmlns:p14="http://schemas.microsoft.com/office/powerpoint/2010/main" val="1148708086"/>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14</a:t>
            </a:fld>
            <a:endParaRPr lang="en-US"/>
          </a:p>
        </p:txBody>
      </p:sp>
      <p:sp>
        <p:nvSpPr>
          <p:cNvPr id="5" name="Rectangle 4"/>
          <p:cNvSpPr/>
          <p:nvPr/>
        </p:nvSpPr>
        <p:spPr>
          <a:xfrm>
            <a:off x="147483" y="132418"/>
            <a:ext cx="8878529" cy="6555641"/>
          </a:xfrm>
          <a:prstGeom prst="rect">
            <a:avLst/>
          </a:prstGeom>
        </p:spPr>
        <p:txBody>
          <a:bodyPr wrap="square">
            <a:spAutoFit/>
          </a:bodyPr>
          <a:lstStyle/>
          <a:p>
            <a:r>
              <a:rPr lang="en-US" sz="4000" b="1" dirty="0" smtClean="0"/>
              <a:t>ANOINTED.ONES.AT.THE.END.TIME</a:t>
            </a:r>
          </a:p>
          <a:p>
            <a:r>
              <a:rPr lang="en-US" sz="3200" dirty="0"/>
              <a:t>	</a:t>
            </a:r>
            <a:r>
              <a:rPr lang="en-US" sz="3200" dirty="0" smtClean="0"/>
              <a:t>120 You </a:t>
            </a:r>
            <a:r>
              <a:rPr lang="en-US" sz="3200" dirty="0"/>
              <a:t>that don't have your Bible, listen close. </a:t>
            </a:r>
            <a:r>
              <a:rPr lang="en-US" sz="3200" dirty="0" smtClean="0"/>
              <a:t>“</a:t>
            </a:r>
            <a:r>
              <a:rPr lang="en-US" sz="3200" i="1" dirty="0" smtClean="0"/>
              <a:t>This </a:t>
            </a:r>
            <a:r>
              <a:rPr lang="en-US" sz="3200" i="1" dirty="0"/>
              <a:t>know also, that in the last days...</a:t>
            </a:r>
          </a:p>
          <a:p>
            <a:r>
              <a:rPr lang="en-US" sz="3200" dirty="0" smtClean="0">
                <a:solidFill>
                  <a:srgbClr val="FFFF00"/>
                </a:solidFill>
              </a:rPr>
              <a:t>Underline, </a:t>
            </a:r>
            <a:r>
              <a:rPr lang="en-US" sz="3200" dirty="0">
                <a:solidFill>
                  <a:srgbClr val="FFFF00"/>
                </a:solidFill>
              </a:rPr>
              <a:t>"last days." </a:t>
            </a:r>
            <a:r>
              <a:rPr lang="en-US" sz="3200" dirty="0"/>
              <a:t>That's when it's going to happen</a:t>
            </a:r>
            <a:r>
              <a:rPr lang="en-US" sz="3200" dirty="0" smtClean="0"/>
              <a:t>.... </a:t>
            </a:r>
            <a:r>
              <a:rPr lang="en-US" sz="3200" i="1" dirty="0"/>
              <a:t>perilous times shall come. </a:t>
            </a:r>
            <a:r>
              <a:rPr lang="en-US" sz="3200" dirty="0">
                <a:solidFill>
                  <a:srgbClr val="FFFF00"/>
                </a:solidFill>
              </a:rPr>
              <a:t>(We're in it.)</a:t>
            </a:r>
          </a:p>
          <a:p>
            <a:r>
              <a:rPr lang="en-US" sz="3200" dirty="0" smtClean="0"/>
              <a:t>	</a:t>
            </a:r>
            <a:r>
              <a:rPr lang="en-US" sz="3200" i="1" dirty="0" smtClean="0"/>
              <a:t>For </a:t>
            </a:r>
            <a:r>
              <a:rPr lang="en-US" sz="3200" i="1" dirty="0"/>
              <a:t>men shall be lovers of their own selves, covetous, boasters, proud, blasphemers, disobedient to parents, unthankful, </a:t>
            </a:r>
            <a:r>
              <a:rPr lang="en-US" sz="3200" i="1" dirty="0" smtClean="0"/>
              <a:t>unholy</a:t>
            </a:r>
            <a:r>
              <a:rPr lang="mr-IN" sz="3200" i="1" dirty="0" smtClean="0"/>
              <a:t>…</a:t>
            </a:r>
            <a:endParaRPr lang="en-US" sz="3200" i="1" dirty="0"/>
          </a:p>
          <a:p>
            <a:r>
              <a:rPr lang="en-US" sz="3200" dirty="0" smtClean="0"/>
              <a:t>	121 Look </a:t>
            </a:r>
            <a:r>
              <a:rPr lang="en-US" sz="3200" dirty="0"/>
              <a:t>at this bunch that we got today, rotten. Even in man out on the street, young man, pulling their hair down on their forehead, like with bangs like a woman. Perversion! Sodomites</a:t>
            </a:r>
            <a:r>
              <a:rPr lang="en-US" sz="3200" dirty="0" smtClean="0"/>
              <a:t>!</a:t>
            </a:r>
          </a:p>
          <a:p>
            <a:pPr algn="r"/>
            <a:r>
              <a:rPr lang="en-US" sz="2800" dirty="0" smtClean="0"/>
              <a:t>65-0725</a:t>
            </a:r>
            <a:endParaRPr lang="en-US" sz="2800" dirty="0"/>
          </a:p>
        </p:txBody>
      </p:sp>
    </p:spTree>
    <p:extLst>
      <p:ext uri="{BB962C8B-B14F-4D97-AF65-F5344CB8AC3E}">
        <p14:creationId xmlns:p14="http://schemas.microsoft.com/office/powerpoint/2010/main" val="194343712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15</a:t>
            </a:fld>
            <a:endParaRPr lang="en-US"/>
          </a:p>
        </p:txBody>
      </p:sp>
      <p:pic>
        <p:nvPicPr>
          <p:cNvPr id="5" name="Picture 4"/>
          <p:cNvPicPr>
            <a:picLocks noChangeAspect="1"/>
          </p:cNvPicPr>
          <p:nvPr/>
        </p:nvPicPr>
        <p:blipFill>
          <a:blip r:embed="rId2"/>
          <a:stretch>
            <a:fillRect/>
          </a:stretch>
        </p:blipFill>
        <p:spPr>
          <a:xfrm>
            <a:off x="306029" y="211393"/>
            <a:ext cx="8552836" cy="5701891"/>
          </a:xfrm>
          <a:prstGeom prst="rect">
            <a:avLst/>
          </a:prstGeom>
        </p:spPr>
      </p:pic>
    </p:spTree>
    <p:extLst>
      <p:ext uri="{BB962C8B-B14F-4D97-AF65-F5344CB8AC3E}">
        <p14:creationId xmlns:p14="http://schemas.microsoft.com/office/powerpoint/2010/main" val="575006771"/>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16</a:t>
            </a:fld>
            <a:endParaRPr lang="en-US"/>
          </a:p>
        </p:txBody>
      </p:sp>
      <p:sp>
        <p:nvSpPr>
          <p:cNvPr id="5" name="Rectangle 4"/>
          <p:cNvSpPr/>
          <p:nvPr/>
        </p:nvSpPr>
        <p:spPr>
          <a:xfrm>
            <a:off x="240890" y="0"/>
            <a:ext cx="8662220" cy="6370975"/>
          </a:xfrm>
          <a:prstGeom prst="rect">
            <a:avLst/>
          </a:prstGeom>
        </p:spPr>
        <p:txBody>
          <a:bodyPr wrap="square">
            <a:spAutoFit/>
          </a:bodyPr>
          <a:lstStyle/>
          <a:p>
            <a:r>
              <a:rPr lang="en-US" sz="4000" b="1" dirty="0" smtClean="0"/>
              <a:t>Disobedient </a:t>
            </a:r>
            <a:r>
              <a:rPr lang="en-US" sz="3200" dirty="0" smtClean="0"/>
              <a:t>(Gr.)</a:t>
            </a:r>
            <a:r>
              <a:rPr lang="en-US" sz="3200" i="1" dirty="0" smtClean="0"/>
              <a:t> </a:t>
            </a:r>
            <a:r>
              <a:rPr lang="en-US" sz="3200" i="1" dirty="0" err="1" smtClean="0"/>
              <a:t>apeithes</a:t>
            </a:r>
            <a:r>
              <a:rPr lang="en-US" sz="3200" dirty="0" smtClean="0"/>
              <a:t> </a:t>
            </a:r>
          </a:p>
          <a:p>
            <a:r>
              <a:rPr lang="en-US" sz="3200" dirty="0"/>
              <a:t>	</a:t>
            </a:r>
            <a:r>
              <a:rPr lang="en-US" sz="3200" spc="-150" dirty="0" err="1" smtClean="0"/>
              <a:t>Impersuasible</a:t>
            </a:r>
            <a:r>
              <a:rPr lang="en-US" sz="3200" spc="-150" dirty="0"/>
              <a:t>, not compliant, </a:t>
            </a:r>
            <a:r>
              <a:rPr lang="en-US" sz="3200" spc="-150" dirty="0" smtClean="0"/>
              <a:t>contumacious.</a:t>
            </a:r>
          </a:p>
          <a:p>
            <a:endParaRPr lang="en-US" sz="3200" spc="-150" dirty="0" smtClean="0"/>
          </a:p>
          <a:p>
            <a:r>
              <a:rPr lang="en-US" sz="4000" b="1" spc="-150" dirty="0" smtClean="0"/>
              <a:t>TITUS </a:t>
            </a:r>
            <a:r>
              <a:rPr lang="en-US" sz="4000" b="1" spc="-150" dirty="0"/>
              <a:t>3:3</a:t>
            </a:r>
          </a:p>
          <a:p>
            <a:r>
              <a:rPr lang="en-US" sz="3200" i="1" spc="-150" dirty="0" smtClean="0"/>
              <a:t>	For </a:t>
            </a:r>
            <a:r>
              <a:rPr lang="en-US" sz="3200" i="1" spc="-150" dirty="0"/>
              <a:t>we ourselves also were sometimes foolish, </a:t>
            </a:r>
            <a:r>
              <a:rPr lang="en-US" sz="3200" i="1" spc="-150" dirty="0">
                <a:solidFill>
                  <a:srgbClr val="FFFF00"/>
                </a:solidFill>
              </a:rPr>
              <a:t>disobedient, </a:t>
            </a:r>
            <a:r>
              <a:rPr lang="en-US" sz="3200" i="1" spc="-150" dirty="0"/>
              <a:t>deceived, serving divers lusts and pleasures, living in malice and envy, hateful, and hating one another.</a:t>
            </a:r>
            <a:endParaRPr lang="en-US" sz="3200" i="1" spc="-150" dirty="0" smtClean="0"/>
          </a:p>
          <a:p>
            <a:r>
              <a:rPr lang="en-US" sz="4000" b="1" spc="-150" dirty="0" smtClean="0"/>
              <a:t>ROMANS 1:30</a:t>
            </a:r>
            <a:endParaRPr lang="en-US" sz="4000" b="1" i="1" spc="-150" dirty="0" smtClean="0"/>
          </a:p>
          <a:p>
            <a:r>
              <a:rPr lang="en-US" sz="3200" i="1" spc="-150" dirty="0"/>
              <a:t> </a:t>
            </a:r>
            <a:r>
              <a:rPr lang="en-US" sz="3200" i="1" spc="-150" dirty="0" smtClean="0"/>
              <a:t>      Backbiters, haters of God, despiteful, proud, boasters, inventors of evil things, </a:t>
            </a:r>
            <a:r>
              <a:rPr lang="en-US" sz="3200" i="1" spc="-150" dirty="0" smtClean="0">
                <a:solidFill>
                  <a:srgbClr val="FFFF00"/>
                </a:solidFill>
              </a:rPr>
              <a:t>disobedient to parents</a:t>
            </a:r>
            <a:r>
              <a:rPr lang="mr-IN" sz="3200" i="1" spc="-150" dirty="0" smtClean="0">
                <a:solidFill>
                  <a:srgbClr val="FFFF00"/>
                </a:solidFill>
              </a:rPr>
              <a:t>…</a:t>
            </a:r>
            <a:r>
              <a:rPr lang="en-US" sz="3200" i="1" spc="-150" dirty="0" smtClean="0">
                <a:solidFill>
                  <a:srgbClr val="FFFF00"/>
                </a:solidFill>
              </a:rPr>
              <a:t> </a:t>
            </a:r>
          </a:p>
          <a:p>
            <a:endParaRPr lang="en-US" sz="3200" spc="-150" dirty="0"/>
          </a:p>
        </p:txBody>
      </p:sp>
    </p:spTree>
    <p:extLst>
      <p:ext uri="{BB962C8B-B14F-4D97-AF65-F5344CB8AC3E}">
        <p14:creationId xmlns:p14="http://schemas.microsoft.com/office/powerpoint/2010/main" val="18512961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checkerboard(across)">
                                      <p:cBhvr>
                                        <p:cTn id="7" dur="500"/>
                                        <p:tgtEl>
                                          <p:spTgt spid="5">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checkerboard(across)">
                                      <p:cBhvr>
                                        <p:cTn id="1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17</a:t>
            </a:fld>
            <a:endParaRPr lang="en-US"/>
          </a:p>
        </p:txBody>
      </p:sp>
      <p:sp>
        <p:nvSpPr>
          <p:cNvPr id="5" name="Rectangle 4"/>
          <p:cNvSpPr/>
          <p:nvPr/>
        </p:nvSpPr>
        <p:spPr>
          <a:xfrm>
            <a:off x="333829" y="261258"/>
            <a:ext cx="8548914" cy="3477875"/>
          </a:xfrm>
          <a:prstGeom prst="rect">
            <a:avLst/>
          </a:prstGeom>
        </p:spPr>
        <p:txBody>
          <a:bodyPr wrap="square">
            <a:spAutoFit/>
          </a:bodyPr>
          <a:lstStyle/>
          <a:p>
            <a:r>
              <a:rPr lang="en-US" sz="4000" b="1" dirty="0"/>
              <a:t>LUKE 1:17</a:t>
            </a:r>
          </a:p>
          <a:p>
            <a:r>
              <a:rPr lang="en-US" sz="3600" dirty="0"/>
              <a:t>	</a:t>
            </a:r>
            <a:r>
              <a:rPr lang="en-US" sz="3600" i="1" dirty="0"/>
              <a:t>And he </a:t>
            </a:r>
            <a:r>
              <a:rPr lang="en-US" sz="2800" i="1" dirty="0"/>
              <a:t>(JB) </a:t>
            </a:r>
            <a:r>
              <a:rPr lang="en-US" sz="3600" i="1" dirty="0"/>
              <a:t>shall go before him in the spirit and power of Elias, to turn the hearts of the fathers to the children, </a:t>
            </a:r>
            <a:r>
              <a:rPr lang="en-US" sz="3600" i="1" dirty="0">
                <a:solidFill>
                  <a:srgbClr val="FFFF00"/>
                </a:solidFill>
              </a:rPr>
              <a:t>and the disobedient </a:t>
            </a:r>
            <a:r>
              <a:rPr lang="en-US" sz="3600" i="1" dirty="0"/>
              <a:t>to the wisdom of the just; to make ready a people prepared for the Lord.</a:t>
            </a:r>
          </a:p>
        </p:txBody>
      </p:sp>
    </p:spTree>
    <p:extLst>
      <p:ext uri="{BB962C8B-B14F-4D97-AF65-F5344CB8AC3E}">
        <p14:creationId xmlns:p14="http://schemas.microsoft.com/office/powerpoint/2010/main" val="1410975844"/>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18</a:t>
            </a:fld>
            <a:endParaRPr lang="en-US"/>
          </a:p>
        </p:txBody>
      </p:sp>
      <p:sp>
        <p:nvSpPr>
          <p:cNvPr id="6" name="Rectangle 5"/>
          <p:cNvSpPr/>
          <p:nvPr/>
        </p:nvSpPr>
        <p:spPr>
          <a:xfrm>
            <a:off x="196644" y="98323"/>
            <a:ext cx="8790039" cy="5632311"/>
          </a:xfrm>
          <a:prstGeom prst="rect">
            <a:avLst/>
          </a:prstGeom>
        </p:spPr>
        <p:txBody>
          <a:bodyPr wrap="square">
            <a:spAutoFit/>
          </a:bodyPr>
          <a:lstStyle/>
          <a:p>
            <a:r>
              <a:rPr lang="en-US" sz="4000" b="1" dirty="0" smtClean="0"/>
              <a:t>THE.DEITY.OF.JESUS.CHRIST</a:t>
            </a:r>
          </a:p>
          <a:p>
            <a:r>
              <a:rPr lang="en-US" sz="3200" dirty="0"/>
              <a:t>	</a:t>
            </a:r>
            <a:r>
              <a:rPr lang="en-US" sz="3200" dirty="0" smtClean="0"/>
              <a:t>89 The </a:t>
            </a:r>
            <a:r>
              <a:rPr lang="en-US" sz="3200" dirty="0"/>
              <a:t>time's coming when women and men are just about alike. They dress so much alike you can't tell one from the other</a:t>
            </a:r>
            <a:r>
              <a:rPr lang="en-US" sz="3200" dirty="0" smtClean="0"/>
              <a:t>. </a:t>
            </a:r>
            <a:r>
              <a:rPr lang="en-US" sz="3200" dirty="0"/>
              <a:t>All the things that the Bible said would come to pass, it's </a:t>
            </a:r>
            <a:r>
              <a:rPr lang="en-US" sz="3200" dirty="0" smtClean="0"/>
              <a:t>here</a:t>
            </a:r>
            <a:r>
              <a:rPr lang="mr-IN" sz="3200" dirty="0" smtClean="0"/>
              <a:t>…</a:t>
            </a:r>
            <a:r>
              <a:rPr lang="en-US" sz="3200" dirty="0" smtClean="0"/>
              <a:t> They </a:t>
            </a:r>
            <a:r>
              <a:rPr lang="en-US" sz="3200" dirty="0"/>
              <a:t>act alike, look alike, talk alike, talk alike. The Bible said it would be that way. He said, "</a:t>
            </a:r>
            <a:r>
              <a:rPr lang="en-US" sz="3200" i="1" dirty="0"/>
              <a:t>In the last days, that perilous times would come. Men would be lovers of their own selves, more than lovers of God; trucebreakers, false accusers</a:t>
            </a:r>
            <a:r>
              <a:rPr lang="en-US" sz="3200" i="1" dirty="0" smtClean="0"/>
              <a:t>.”</a:t>
            </a:r>
          </a:p>
          <a:p>
            <a:pPr algn="r"/>
            <a:r>
              <a:rPr lang="en-US" sz="3200" dirty="0"/>
              <a:t>49-1225</a:t>
            </a:r>
          </a:p>
        </p:txBody>
      </p:sp>
    </p:spTree>
    <p:extLst>
      <p:ext uri="{BB962C8B-B14F-4D97-AF65-F5344CB8AC3E}">
        <p14:creationId xmlns:p14="http://schemas.microsoft.com/office/powerpoint/2010/main" val="780762408"/>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80854" y="281762"/>
            <a:ext cx="6019800" cy="1143000"/>
          </a:xfrm>
        </p:spPr>
        <p:txBody>
          <a:bodyPr>
            <a:normAutofit fontScale="90000"/>
          </a:bodyPr>
          <a:lstStyle/>
          <a:p>
            <a:r>
              <a:rPr lang="en-US" sz="6000" i="1" dirty="0" smtClean="0">
                <a:solidFill>
                  <a:srgbClr val="FFFF00"/>
                </a:solidFill>
                <a:latin typeface="+mn-lt"/>
              </a:rPr>
              <a:t>“…before the flood”</a:t>
            </a:r>
            <a:endParaRPr lang="en-US" i="1" dirty="0">
              <a:solidFill>
                <a:srgbClr val="FFFF00"/>
              </a:solidFill>
              <a:latin typeface="+mn-lt"/>
            </a:endParaRPr>
          </a:p>
        </p:txBody>
      </p:sp>
      <p:sp>
        <p:nvSpPr>
          <p:cNvPr id="6" name="Content Placeholder 5"/>
          <p:cNvSpPr>
            <a:spLocks noGrp="1"/>
          </p:cNvSpPr>
          <p:nvPr>
            <p:ph idx="1"/>
          </p:nvPr>
        </p:nvSpPr>
        <p:spPr>
          <a:xfrm>
            <a:off x="685800" y="2057400"/>
            <a:ext cx="8229600" cy="4525963"/>
          </a:xfrm>
        </p:spPr>
        <p:txBody>
          <a:bodyPr>
            <a:normAutofit/>
          </a:bodyPr>
          <a:lstStyle/>
          <a:p>
            <a:r>
              <a:rPr lang="en-US" sz="4400" dirty="0" smtClean="0"/>
              <a:t>Arrogant. Violence Prevailed.</a:t>
            </a:r>
          </a:p>
          <a:p>
            <a:r>
              <a:rPr lang="en-US" sz="4400" dirty="0" smtClean="0"/>
              <a:t>Relied on Science and logic.</a:t>
            </a:r>
          </a:p>
          <a:p>
            <a:r>
              <a:rPr lang="en-US" sz="4400" dirty="0" smtClean="0"/>
              <a:t>Immorality Abounded.</a:t>
            </a:r>
          </a:p>
          <a:p>
            <a:r>
              <a:rPr lang="en-US" sz="4400" dirty="0" smtClean="0"/>
              <a:t>A Time of Mercy Spurned.</a:t>
            </a:r>
          </a:p>
          <a:p>
            <a:r>
              <a:rPr lang="en-US" sz="4400" dirty="0" smtClean="0"/>
              <a:t>The End Came Suddenly.</a:t>
            </a:r>
            <a:endParaRPr lang="en-US" sz="4400" dirty="0"/>
          </a:p>
        </p:txBody>
      </p:sp>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19</a:t>
            </a:fld>
            <a:endParaRPr lang="en-US"/>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766" y="0"/>
            <a:ext cx="3250342" cy="21336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3600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365" y="365126"/>
            <a:ext cx="7886700" cy="1325563"/>
          </a:xfrm>
        </p:spPr>
        <p:txBody>
          <a:bodyPr>
            <a:normAutofit/>
          </a:bodyPr>
          <a:lstStyle/>
          <a:p>
            <a:r>
              <a:rPr lang="en-US" sz="5400" i="1" dirty="0" smtClean="0">
                <a:solidFill>
                  <a:srgbClr val="00B0F0"/>
                </a:solidFill>
              </a:rPr>
              <a:t>Birthdays &amp; Anniversaries</a:t>
            </a:r>
            <a:endParaRPr lang="en-US" sz="5400" i="1" dirty="0">
              <a:solidFill>
                <a:srgbClr val="00B0F0"/>
              </a:solidFill>
            </a:endParaRPr>
          </a:p>
        </p:txBody>
      </p:sp>
      <p:sp>
        <p:nvSpPr>
          <p:cNvPr id="3" name="Content Placeholder 2"/>
          <p:cNvSpPr>
            <a:spLocks noGrp="1"/>
          </p:cNvSpPr>
          <p:nvPr>
            <p:ph idx="1"/>
          </p:nvPr>
        </p:nvSpPr>
        <p:spPr>
          <a:xfrm>
            <a:off x="628650" y="1690689"/>
            <a:ext cx="8427801" cy="4351338"/>
          </a:xfrm>
        </p:spPr>
        <p:txBody>
          <a:bodyPr/>
          <a:lstStyle/>
          <a:p>
            <a:r>
              <a:rPr lang="en-US" sz="3600" dirty="0" smtClean="0"/>
              <a:t>July 3</a:t>
            </a:r>
            <a:r>
              <a:rPr lang="en-US" sz="3600" baseline="30000" dirty="0" smtClean="0"/>
              <a:t>rd</a:t>
            </a:r>
            <a:r>
              <a:rPr lang="en-US" sz="3600" dirty="0" smtClean="0"/>
              <a:t> Peter Coffey, Anna Pritchard</a:t>
            </a:r>
          </a:p>
          <a:p>
            <a:r>
              <a:rPr lang="en-US" sz="3600" dirty="0" smtClean="0"/>
              <a:t>July 6</a:t>
            </a:r>
            <a:r>
              <a:rPr lang="en-US" sz="3600" baseline="30000" dirty="0" smtClean="0"/>
              <a:t>th</a:t>
            </a:r>
            <a:r>
              <a:rPr lang="en-US" sz="3600" dirty="0" smtClean="0"/>
              <a:t> Danielle Swafford</a:t>
            </a:r>
          </a:p>
          <a:p>
            <a:r>
              <a:rPr lang="en-US" sz="3600" dirty="0" smtClean="0"/>
              <a:t>July 7</a:t>
            </a:r>
            <a:r>
              <a:rPr lang="en-US" sz="3600" baseline="30000" dirty="0" smtClean="0"/>
              <a:t>th</a:t>
            </a:r>
            <a:r>
              <a:rPr lang="en-US" sz="3600" dirty="0" smtClean="0"/>
              <a:t> Makayla Swafford, </a:t>
            </a:r>
          </a:p>
          <a:p>
            <a:pPr lvl="1"/>
            <a:r>
              <a:rPr lang="en-US" sz="3600" dirty="0" smtClean="0"/>
              <a:t>Haven Grace Pritchard</a:t>
            </a:r>
          </a:p>
          <a:p>
            <a:r>
              <a:rPr lang="en-US" sz="3600" dirty="0" smtClean="0"/>
              <a:t>July 8</a:t>
            </a:r>
            <a:r>
              <a:rPr lang="en-US" sz="3600" baseline="30000" dirty="0" smtClean="0"/>
              <a:t>th</a:t>
            </a:r>
            <a:r>
              <a:rPr lang="en-US" sz="3600" dirty="0" smtClean="0"/>
              <a:t> Barry &amp; Becky Coffey</a:t>
            </a:r>
          </a:p>
          <a:p>
            <a:pPr lvl="1"/>
            <a:r>
              <a:rPr lang="en-US" sz="3600" dirty="0" smtClean="0"/>
              <a:t>Julien Ivy</a:t>
            </a:r>
          </a:p>
          <a:p>
            <a:endParaRPr lang="en-US" dirty="0"/>
          </a:p>
        </p:txBody>
      </p:sp>
      <p:sp>
        <p:nvSpPr>
          <p:cNvPr id="4" name="Date Placeholder 3"/>
          <p:cNvSpPr>
            <a:spLocks noGrp="1"/>
          </p:cNvSpPr>
          <p:nvPr>
            <p:ph type="dt" sz="half" idx="10"/>
          </p:nvPr>
        </p:nvSpPr>
        <p:spPr/>
        <p:txBody>
          <a:bodyPr/>
          <a:lstStyle/>
          <a:p>
            <a:r>
              <a:rPr lang="en-US" smtClean="0"/>
              <a:t>7/0217</a:t>
            </a:r>
            <a:endParaRPr lang="en-US"/>
          </a:p>
        </p:txBody>
      </p:sp>
      <p:sp>
        <p:nvSpPr>
          <p:cNvPr id="5" name="Footer Placeholder 4"/>
          <p:cNvSpPr>
            <a:spLocks noGrp="1"/>
          </p:cNvSpPr>
          <p:nvPr>
            <p:ph type="ftr" sz="quarter" idx="11"/>
          </p:nvPr>
        </p:nvSpPr>
        <p:spPr/>
        <p:txBody>
          <a:bodyPr/>
          <a:lstStyle/>
          <a:p>
            <a:r>
              <a:rPr lang="en-US" smtClean="0"/>
              <a:t>Just Before 2</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2</a:t>
            </a:fld>
            <a:endParaRPr lang="en-US"/>
          </a:p>
        </p:txBody>
      </p:sp>
    </p:spTree>
    <p:extLst>
      <p:ext uri="{BB962C8B-B14F-4D97-AF65-F5344CB8AC3E}">
        <p14:creationId xmlns:p14="http://schemas.microsoft.com/office/powerpoint/2010/main" val="864493296"/>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7/0217</a:t>
            </a:r>
            <a:endParaRPr lang="en-US"/>
          </a:p>
        </p:txBody>
      </p:sp>
      <p:sp>
        <p:nvSpPr>
          <p:cNvPr id="5" name="Footer Placeholder 4"/>
          <p:cNvSpPr>
            <a:spLocks noGrp="1"/>
          </p:cNvSpPr>
          <p:nvPr>
            <p:ph type="ftr" sz="quarter" idx="11"/>
          </p:nvPr>
        </p:nvSpPr>
        <p:spPr/>
        <p:txBody>
          <a:bodyPr/>
          <a:lstStyle/>
          <a:p>
            <a:r>
              <a:rPr lang="en-US" smtClean="0"/>
              <a:t>Just Before 2</a:t>
            </a:r>
            <a:endParaRPr lang="en-US"/>
          </a:p>
        </p:txBody>
      </p:sp>
      <p:sp>
        <p:nvSpPr>
          <p:cNvPr id="6" name="Slide Number Placeholder 5"/>
          <p:cNvSpPr>
            <a:spLocks noGrp="1"/>
          </p:cNvSpPr>
          <p:nvPr>
            <p:ph type="sldNum" sz="quarter" idx="12"/>
          </p:nvPr>
        </p:nvSpPr>
        <p:spPr/>
        <p:txBody>
          <a:bodyPr/>
          <a:lstStyle/>
          <a:p>
            <a:fld id="{AC240789-E0CF-4331-9097-5A1EB8FA32A7}" type="slidenum">
              <a:rPr lang="en-US" smtClean="0"/>
              <a:t>20</a:t>
            </a:fld>
            <a:endParaRPr lang="en-US"/>
          </a:p>
        </p:txBody>
      </p:sp>
      <p:sp>
        <p:nvSpPr>
          <p:cNvPr id="7" name="Rectangle 6"/>
          <p:cNvSpPr/>
          <p:nvPr/>
        </p:nvSpPr>
        <p:spPr>
          <a:xfrm>
            <a:off x="152400" y="76200"/>
            <a:ext cx="8839200" cy="6370975"/>
          </a:xfrm>
          <a:prstGeom prst="rect">
            <a:avLst/>
          </a:prstGeom>
        </p:spPr>
        <p:txBody>
          <a:bodyPr wrap="square">
            <a:spAutoFit/>
          </a:bodyPr>
          <a:lstStyle/>
          <a:p>
            <a:r>
              <a:rPr lang="en-US" sz="3600" b="1" dirty="0"/>
              <a:t>II PETER 3:10</a:t>
            </a:r>
          </a:p>
          <a:p>
            <a:r>
              <a:rPr lang="en-US" sz="2800" i="1" dirty="0" smtClean="0"/>
              <a:t>	But </a:t>
            </a:r>
            <a:r>
              <a:rPr lang="en-US" sz="2800" i="1" dirty="0"/>
              <a:t>the day of the Lord will come as </a:t>
            </a:r>
            <a:r>
              <a:rPr lang="en-US" sz="2800" i="1" dirty="0">
                <a:solidFill>
                  <a:srgbClr val="FFFF00"/>
                </a:solidFill>
              </a:rPr>
              <a:t>a thief in the night; </a:t>
            </a:r>
            <a:r>
              <a:rPr lang="en-US" sz="2800" i="1" dirty="0"/>
              <a:t>in the which the heavens shall pass away with a great noise, and the elements shall melt with fervent heat, the earth also and the works that are therein shall be burned up. </a:t>
            </a:r>
            <a:endParaRPr lang="en-US" sz="2800" i="1" dirty="0" smtClean="0"/>
          </a:p>
          <a:p>
            <a:r>
              <a:rPr lang="en-US" sz="3600" b="1" dirty="0" smtClean="0"/>
              <a:t>I </a:t>
            </a:r>
            <a:r>
              <a:rPr lang="en-US" sz="3600" b="1" dirty="0"/>
              <a:t>THESSALONIANS </a:t>
            </a:r>
            <a:r>
              <a:rPr lang="en-US" sz="3600" b="1" dirty="0" smtClean="0"/>
              <a:t>5:1-3</a:t>
            </a:r>
            <a:endParaRPr lang="en-US" sz="3600" b="1" dirty="0"/>
          </a:p>
          <a:p>
            <a:r>
              <a:rPr lang="en-US" sz="2800" dirty="0" smtClean="0"/>
              <a:t>	</a:t>
            </a:r>
            <a:r>
              <a:rPr lang="en-US" sz="2800" i="1" dirty="0" smtClean="0"/>
              <a:t>1 But </a:t>
            </a:r>
            <a:r>
              <a:rPr lang="en-US" sz="2800" i="1" dirty="0"/>
              <a:t>of the times and the seasons, brethren, ye have no need that I write unto you. </a:t>
            </a:r>
            <a:r>
              <a:rPr lang="en-US" sz="2800" i="1" dirty="0" smtClean="0"/>
              <a:t>2 For </a:t>
            </a:r>
            <a:r>
              <a:rPr lang="en-US" sz="2800" i="1" dirty="0"/>
              <a:t>yourselves know perfectly that the day of the Lord so cometh as </a:t>
            </a:r>
            <a:r>
              <a:rPr lang="en-US" sz="2800" i="1" dirty="0">
                <a:solidFill>
                  <a:srgbClr val="FFFF00"/>
                </a:solidFill>
              </a:rPr>
              <a:t>a thief in the night. </a:t>
            </a:r>
            <a:r>
              <a:rPr lang="en-US" sz="2800" i="1" dirty="0" smtClean="0"/>
              <a:t>3 </a:t>
            </a:r>
            <a:r>
              <a:rPr lang="en-US" sz="2800" i="1" dirty="0"/>
              <a:t>For when they shall say, Peace and safety; then </a:t>
            </a:r>
            <a:r>
              <a:rPr lang="en-US" sz="2800" i="1" dirty="0">
                <a:solidFill>
                  <a:srgbClr val="FFFF00"/>
                </a:solidFill>
              </a:rPr>
              <a:t>sudden destruction </a:t>
            </a:r>
            <a:r>
              <a:rPr lang="en-US" sz="2800" i="1" dirty="0"/>
              <a:t>cometh upon them, as travail upon a woman with child; and they shall not escape. </a:t>
            </a:r>
          </a:p>
          <a:p>
            <a:endParaRPr lang="en-US" sz="2800" i="1" dirty="0"/>
          </a:p>
        </p:txBody>
      </p:sp>
    </p:spTree>
    <p:extLst>
      <p:ext uri="{BB962C8B-B14F-4D97-AF65-F5344CB8AC3E}">
        <p14:creationId xmlns:p14="http://schemas.microsoft.com/office/powerpoint/2010/main" val="10068749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down)">
                                      <p:cBhvr>
                                        <p:cTn id="7" dur="500"/>
                                        <p:tgtEl>
                                          <p:spTgt spid="7">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wipe(down)">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21</a:t>
            </a:fld>
            <a:endParaRPr lang="en-US"/>
          </a:p>
        </p:txBody>
      </p:sp>
      <p:sp>
        <p:nvSpPr>
          <p:cNvPr id="5" name="Rectangle 4"/>
          <p:cNvSpPr/>
          <p:nvPr/>
        </p:nvSpPr>
        <p:spPr>
          <a:xfrm>
            <a:off x="184298" y="0"/>
            <a:ext cx="8763000" cy="7048083"/>
          </a:xfrm>
          <a:prstGeom prst="rect">
            <a:avLst/>
          </a:prstGeom>
        </p:spPr>
        <p:txBody>
          <a:bodyPr wrap="square">
            <a:spAutoFit/>
          </a:bodyPr>
          <a:lstStyle/>
          <a:p>
            <a:r>
              <a:rPr lang="en-US" sz="4000" b="1" dirty="0" smtClean="0"/>
              <a:t>QUESTIONS.AND.ANSWERS.4</a:t>
            </a:r>
            <a:r>
              <a:rPr lang="en-US" sz="4000" b="1" dirty="0"/>
              <a:t> </a:t>
            </a:r>
            <a:r>
              <a:rPr lang="en-US" sz="4000" b="1" dirty="0" smtClean="0"/>
              <a:t> </a:t>
            </a:r>
            <a:r>
              <a:rPr lang="en-US" sz="3200" dirty="0" smtClean="0"/>
              <a:t> </a:t>
            </a:r>
          </a:p>
          <a:p>
            <a:r>
              <a:rPr lang="en-US" sz="3200" dirty="0" smtClean="0"/>
              <a:t>	</a:t>
            </a:r>
            <a:r>
              <a:rPr lang="en-US" sz="3200" i="1" dirty="0" smtClean="0"/>
              <a:t>396</a:t>
            </a:r>
            <a:r>
              <a:rPr lang="en-US" sz="3200" i="1" dirty="0"/>
              <a:t>. Do you believe that </a:t>
            </a:r>
            <a:r>
              <a:rPr lang="en-US" sz="3200" i="1" dirty="0" smtClean="0"/>
              <a:t>sometime </a:t>
            </a:r>
            <a:r>
              <a:rPr lang="en-US" sz="3200" i="1" dirty="0"/>
              <a:t>the little living Bride will gather somewhere together and have all things in common, as did the first Bride, perhaps just before the coming of the Lord Jesus in the clouds?</a:t>
            </a:r>
          </a:p>
          <a:p>
            <a:r>
              <a:rPr lang="en-US" sz="3200" dirty="0" smtClean="0"/>
              <a:t>	Now</a:t>
            </a:r>
            <a:r>
              <a:rPr lang="en-US" sz="3200" dirty="0"/>
              <a:t>, they asked me did I believe it. I can't prove it by the Scriptures, but perhaps there will come a time, maybe, I don't </a:t>
            </a:r>
            <a:r>
              <a:rPr lang="en-US" sz="3200" dirty="0" smtClean="0"/>
              <a:t>know... </a:t>
            </a:r>
            <a:r>
              <a:rPr lang="en-US" sz="3200" dirty="0"/>
              <a:t>He said, </a:t>
            </a:r>
            <a:r>
              <a:rPr lang="en-US" sz="3200" i="1" dirty="0"/>
              <a:t>"But He comes like a thief in the night.</a:t>
            </a:r>
            <a:r>
              <a:rPr lang="en-US" sz="3200" dirty="0"/>
              <a:t>" </a:t>
            </a:r>
            <a:r>
              <a:rPr lang="en-US" sz="3200" dirty="0" smtClean="0"/>
              <a:t>Like Romeo </a:t>
            </a:r>
            <a:r>
              <a:rPr lang="en-US" sz="3200" dirty="0"/>
              <a:t>and Juliet, He comes </a:t>
            </a:r>
            <a:r>
              <a:rPr lang="en-US" sz="3200" dirty="0" smtClean="0"/>
              <a:t>and takes </a:t>
            </a:r>
            <a:r>
              <a:rPr lang="en-US" sz="3200" dirty="0"/>
              <a:t>away His Bride at night. She's caught away in a moment in a twinkling of an eye</a:t>
            </a:r>
            <a:r>
              <a:rPr lang="en-US" sz="3200" dirty="0" smtClean="0"/>
              <a:t>.</a:t>
            </a:r>
            <a:endParaRPr lang="en-US" sz="3200" dirty="0"/>
          </a:p>
          <a:p>
            <a:pPr algn="r"/>
            <a:r>
              <a:rPr lang="en-US" sz="2800" dirty="0" smtClean="0"/>
              <a:t>	</a:t>
            </a:r>
            <a:endParaRPr lang="en-US" sz="2800" dirty="0"/>
          </a:p>
        </p:txBody>
      </p:sp>
    </p:spTree>
    <p:extLst>
      <p:ext uri="{BB962C8B-B14F-4D97-AF65-F5344CB8AC3E}">
        <p14:creationId xmlns:p14="http://schemas.microsoft.com/office/powerpoint/2010/main" val="3753563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down)">
                                      <p:cBhvr>
                                        <p:cTn id="7" dur="500"/>
                                        <p:tgtEl>
                                          <p:spTgt spid="5">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down)">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22</a:t>
            </a:fld>
            <a:endParaRPr lang="en-US"/>
          </a:p>
        </p:txBody>
      </p:sp>
      <p:sp>
        <p:nvSpPr>
          <p:cNvPr id="5" name="Rectangle 4"/>
          <p:cNvSpPr/>
          <p:nvPr/>
        </p:nvSpPr>
        <p:spPr>
          <a:xfrm>
            <a:off x="152400" y="76200"/>
            <a:ext cx="8839200" cy="6555641"/>
          </a:xfrm>
          <a:prstGeom prst="rect">
            <a:avLst/>
          </a:prstGeom>
        </p:spPr>
        <p:txBody>
          <a:bodyPr wrap="square">
            <a:spAutoFit/>
          </a:bodyPr>
          <a:lstStyle/>
          <a:p>
            <a:r>
              <a:rPr lang="en-US" sz="2800" dirty="0" smtClean="0"/>
              <a:t>	And </a:t>
            </a:r>
            <a:r>
              <a:rPr lang="en-US" sz="2800" dirty="0"/>
              <a:t>it's very doubtful whether it'll be that way, because the Bible said, "</a:t>
            </a:r>
            <a:r>
              <a:rPr lang="en-US" sz="2800" i="1" dirty="0"/>
              <a:t>There'll be two in a bed; I'll take one and leave one; and two in the field, and I'll take one and leave one.</a:t>
            </a:r>
            <a:r>
              <a:rPr lang="en-US" sz="2800" dirty="0"/>
              <a:t>"  Across the world, they won't be gathered in one place to have things in common. But little groups of them will be scattered all over the earth. Maybe another little group in Asia, one down in Germany, one down somewhere else. When I seen a vision of the Bride the other night, they was made up from the international. </a:t>
            </a:r>
            <a:endParaRPr lang="en-US" sz="2800" dirty="0" smtClean="0"/>
          </a:p>
          <a:p>
            <a:r>
              <a:rPr lang="en-US" sz="2800" dirty="0">
                <a:solidFill>
                  <a:srgbClr val="FFFF00"/>
                </a:solidFill>
              </a:rPr>
              <a:t>	</a:t>
            </a:r>
            <a:r>
              <a:rPr lang="en-US" sz="2800" dirty="0" smtClean="0">
                <a:solidFill>
                  <a:srgbClr val="FFFF00"/>
                </a:solidFill>
              </a:rPr>
              <a:t>So </a:t>
            </a:r>
            <a:r>
              <a:rPr lang="en-US" sz="2800" dirty="0">
                <a:solidFill>
                  <a:srgbClr val="FFFF00"/>
                </a:solidFill>
              </a:rPr>
              <a:t>the Bride won't be gathered from one place; It'll be gathered from all over the world.</a:t>
            </a:r>
            <a:r>
              <a:rPr lang="en-US" sz="2800" dirty="0"/>
              <a:t> And that exactly vindicates with the Word, and never has the Word been wrong. And to this time, neither has the vision ever been wrong, because it's been according to the Word</a:t>
            </a:r>
            <a:r>
              <a:rPr lang="en-US" sz="2800" dirty="0" smtClean="0"/>
              <a:t>.     </a:t>
            </a:r>
            <a:r>
              <a:rPr lang="en-US" sz="2000" dirty="0" smtClean="0"/>
              <a:t>64-0830</a:t>
            </a:r>
            <a:endParaRPr lang="en-US" sz="2000" dirty="0"/>
          </a:p>
        </p:txBody>
      </p:sp>
    </p:spTree>
    <p:extLst>
      <p:ext uri="{BB962C8B-B14F-4D97-AF65-F5344CB8AC3E}">
        <p14:creationId xmlns:p14="http://schemas.microsoft.com/office/powerpoint/2010/main" val="1454888088"/>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23</a:t>
            </a:fld>
            <a:endParaRPr lang="en-US"/>
          </a:p>
        </p:txBody>
      </p:sp>
      <p:sp>
        <p:nvSpPr>
          <p:cNvPr id="5" name="Rectangle 4"/>
          <p:cNvSpPr/>
          <p:nvPr/>
        </p:nvSpPr>
        <p:spPr>
          <a:xfrm>
            <a:off x="152400" y="76200"/>
            <a:ext cx="8839200" cy="5509200"/>
          </a:xfrm>
          <a:prstGeom prst="rect">
            <a:avLst/>
          </a:prstGeom>
        </p:spPr>
        <p:txBody>
          <a:bodyPr wrap="square">
            <a:spAutoFit/>
          </a:bodyPr>
          <a:lstStyle/>
          <a:p>
            <a:r>
              <a:rPr lang="en-US" sz="6000" b="1" dirty="0" smtClean="0"/>
              <a:t>PERSEVERANT</a:t>
            </a:r>
            <a:endParaRPr lang="en-US" sz="6000" b="1" dirty="0"/>
          </a:p>
          <a:p>
            <a:r>
              <a:rPr lang="en-US" sz="4000" dirty="0" smtClean="0"/>
              <a:t>	</a:t>
            </a:r>
            <a:r>
              <a:rPr lang="en-US" sz="3600" dirty="0" smtClean="0"/>
              <a:t>18 And </a:t>
            </a:r>
            <a:r>
              <a:rPr lang="en-US" sz="3600" dirty="0"/>
              <a:t>the world was wicked, as it is today, full of science and great man. They had sprung from the sons of Cain. The sons of Seth were humble shepherds, farmers. But the sons </a:t>
            </a:r>
            <a:r>
              <a:rPr lang="en-US" sz="3600" dirty="0" smtClean="0"/>
              <a:t>of </a:t>
            </a:r>
            <a:r>
              <a:rPr lang="en-US" sz="3600" dirty="0"/>
              <a:t>Cain were wise man, builders, </a:t>
            </a:r>
            <a:r>
              <a:rPr lang="en-US" sz="3600" dirty="0" smtClean="0"/>
              <a:t>inventors</a:t>
            </a:r>
            <a:r>
              <a:rPr lang="en-US" sz="3600" dirty="0"/>
              <a:t>, </a:t>
            </a:r>
            <a:r>
              <a:rPr lang="en-US" sz="3600" dirty="0" smtClean="0"/>
              <a:t>scientists</a:t>
            </a:r>
            <a:r>
              <a:rPr lang="en-US" sz="3600" dirty="0"/>
              <a:t>, real smart, real religious. </a:t>
            </a:r>
            <a:r>
              <a:rPr lang="en-US" sz="3600" dirty="0">
                <a:solidFill>
                  <a:srgbClr val="FFFF00"/>
                </a:solidFill>
              </a:rPr>
              <a:t>And they had their own form of godliness,</a:t>
            </a:r>
            <a:r>
              <a:rPr lang="en-US" sz="3600" dirty="0"/>
              <a:t> but was denying, as it is today, </a:t>
            </a:r>
            <a:endParaRPr lang="en-US" sz="4000" dirty="0"/>
          </a:p>
        </p:txBody>
      </p:sp>
    </p:spTree>
    <p:extLst>
      <p:ext uri="{BB962C8B-B14F-4D97-AF65-F5344CB8AC3E}">
        <p14:creationId xmlns:p14="http://schemas.microsoft.com/office/powerpoint/2010/main" val="1055290274"/>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24</a:t>
            </a:fld>
            <a:endParaRPr lang="en-US"/>
          </a:p>
        </p:txBody>
      </p:sp>
      <p:sp>
        <p:nvSpPr>
          <p:cNvPr id="5" name="Rectangle 4"/>
          <p:cNvSpPr/>
          <p:nvPr/>
        </p:nvSpPr>
        <p:spPr>
          <a:xfrm>
            <a:off x="297180" y="205741"/>
            <a:ext cx="8595360" cy="5509200"/>
          </a:xfrm>
          <a:prstGeom prst="rect">
            <a:avLst/>
          </a:prstGeom>
        </p:spPr>
        <p:txBody>
          <a:bodyPr wrap="square">
            <a:spAutoFit/>
          </a:bodyPr>
          <a:lstStyle/>
          <a:p>
            <a:r>
              <a:rPr lang="en-US" sz="3600" dirty="0"/>
              <a:t>the power of God. And Noah being a just man before God, one day God met him in the fields and talked to him, and told him to build an ark, </a:t>
            </a:r>
            <a:r>
              <a:rPr lang="en-US" sz="3600" dirty="0" smtClean="0"/>
              <a:t>because He </a:t>
            </a:r>
            <a:r>
              <a:rPr lang="en-US" sz="3600" dirty="0"/>
              <a:t>was going to destroy the world with water.</a:t>
            </a:r>
          </a:p>
          <a:p>
            <a:r>
              <a:rPr lang="en-US" sz="3600" dirty="0"/>
              <a:t>	20 </a:t>
            </a:r>
            <a:r>
              <a:rPr lang="en-US" sz="3600" dirty="0">
                <a:solidFill>
                  <a:srgbClr val="FFFF00"/>
                </a:solidFill>
              </a:rPr>
              <a:t> Now that was absolutely contrary to all scientific measurements of that day…</a:t>
            </a:r>
            <a:r>
              <a:rPr lang="en-US" sz="3600" dirty="0"/>
              <a:t> it had never rained. There was no moisture in the air.                                                     </a:t>
            </a:r>
            <a:endParaRPr lang="en-US" sz="3600" dirty="0" smtClean="0"/>
          </a:p>
          <a:p>
            <a:pPr algn="r"/>
            <a:r>
              <a:rPr lang="en-US" sz="2800" dirty="0" smtClean="0"/>
              <a:t>64-0305</a:t>
            </a:r>
            <a:endParaRPr lang="en-US" sz="4000" dirty="0"/>
          </a:p>
        </p:txBody>
      </p:sp>
    </p:spTree>
    <p:extLst>
      <p:ext uri="{BB962C8B-B14F-4D97-AF65-F5344CB8AC3E}">
        <p14:creationId xmlns:p14="http://schemas.microsoft.com/office/powerpoint/2010/main" val="1992918848"/>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25</a:t>
            </a:fld>
            <a:endParaRPr lang="en-US"/>
          </a:p>
        </p:txBody>
      </p:sp>
      <p:sp>
        <p:nvSpPr>
          <p:cNvPr id="5" name="Rectangle 4"/>
          <p:cNvSpPr/>
          <p:nvPr/>
        </p:nvSpPr>
        <p:spPr>
          <a:xfrm>
            <a:off x="253365" y="0"/>
            <a:ext cx="8637270" cy="5909310"/>
          </a:xfrm>
          <a:prstGeom prst="rect">
            <a:avLst/>
          </a:prstGeom>
        </p:spPr>
        <p:txBody>
          <a:bodyPr wrap="square">
            <a:spAutoFit/>
          </a:bodyPr>
          <a:lstStyle/>
          <a:p>
            <a:r>
              <a:rPr lang="en-US" sz="5400" b="1" dirty="0" smtClean="0"/>
              <a:t>PERSEVERANT</a:t>
            </a:r>
            <a:endParaRPr lang="en-US" sz="5400" b="1" dirty="0"/>
          </a:p>
          <a:p>
            <a:r>
              <a:rPr lang="en-US" sz="3600" dirty="0" smtClean="0"/>
              <a:t>	</a:t>
            </a:r>
            <a:r>
              <a:rPr lang="en-US" sz="3200" dirty="0" smtClean="0"/>
              <a:t>18 And </a:t>
            </a:r>
            <a:r>
              <a:rPr lang="en-US" sz="3200" dirty="0"/>
              <a:t>the world was wicked, as it is today, full of science and great man. They had sprung from the sons of Cain. The sons of Seth were humble shepherds, farmers. But the sons </a:t>
            </a:r>
            <a:r>
              <a:rPr lang="en-US" sz="3200" dirty="0" smtClean="0"/>
              <a:t>of </a:t>
            </a:r>
            <a:r>
              <a:rPr lang="en-US" sz="3200" dirty="0"/>
              <a:t>Cain were wise man, builders, </a:t>
            </a:r>
            <a:r>
              <a:rPr lang="en-US" sz="3200" dirty="0" smtClean="0"/>
              <a:t>inventors</a:t>
            </a:r>
            <a:r>
              <a:rPr lang="en-US" sz="3200" dirty="0"/>
              <a:t>, </a:t>
            </a:r>
            <a:r>
              <a:rPr lang="en-US" sz="3200" dirty="0" smtClean="0"/>
              <a:t>scientists</a:t>
            </a:r>
            <a:r>
              <a:rPr lang="en-US" sz="3200" dirty="0"/>
              <a:t>, real smart, real religious. </a:t>
            </a:r>
            <a:r>
              <a:rPr lang="en-US" sz="3200" dirty="0">
                <a:solidFill>
                  <a:srgbClr val="FFFF00"/>
                </a:solidFill>
              </a:rPr>
              <a:t>And they had their own form of godliness,</a:t>
            </a:r>
            <a:r>
              <a:rPr lang="en-US" sz="3200" dirty="0"/>
              <a:t> but was denying, as it is today, the power of </a:t>
            </a:r>
            <a:r>
              <a:rPr lang="en-US" sz="3200" dirty="0" smtClean="0"/>
              <a:t>God. </a:t>
            </a:r>
            <a:r>
              <a:rPr lang="en-US" sz="3200" dirty="0"/>
              <a:t>And Noah being a just man before God, one day God met him in the fields </a:t>
            </a:r>
            <a:r>
              <a:rPr lang="en-US" sz="3200" dirty="0" smtClean="0"/>
              <a:t>and</a:t>
            </a:r>
            <a:endParaRPr lang="en-US" sz="3600" dirty="0"/>
          </a:p>
        </p:txBody>
      </p:sp>
    </p:spTree>
    <p:extLst>
      <p:ext uri="{BB962C8B-B14F-4D97-AF65-F5344CB8AC3E}">
        <p14:creationId xmlns:p14="http://schemas.microsoft.com/office/powerpoint/2010/main" val="1277055348"/>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26</a:t>
            </a:fld>
            <a:endParaRPr lang="en-US"/>
          </a:p>
        </p:txBody>
      </p:sp>
      <p:sp>
        <p:nvSpPr>
          <p:cNvPr id="5" name="Rectangle 4"/>
          <p:cNvSpPr/>
          <p:nvPr/>
        </p:nvSpPr>
        <p:spPr>
          <a:xfrm>
            <a:off x="297180" y="240030"/>
            <a:ext cx="8595360" cy="3416320"/>
          </a:xfrm>
          <a:prstGeom prst="rect">
            <a:avLst/>
          </a:prstGeom>
        </p:spPr>
        <p:txBody>
          <a:bodyPr wrap="square">
            <a:spAutoFit/>
          </a:bodyPr>
          <a:lstStyle/>
          <a:p>
            <a:r>
              <a:rPr lang="en-US" sz="3200" dirty="0"/>
              <a:t>talked to him, and told him to build an ark, because He was going to destroy the world with water.</a:t>
            </a:r>
          </a:p>
          <a:p>
            <a:r>
              <a:rPr lang="en-US" sz="3200" dirty="0"/>
              <a:t>	20 </a:t>
            </a:r>
            <a:r>
              <a:rPr lang="en-US" sz="3200" dirty="0">
                <a:solidFill>
                  <a:srgbClr val="FFFF00"/>
                </a:solidFill>
              </a:rPr>
              <a:t> Now that was absolutely contrary to all scientific measurements of that day…</a:t>
            </a:r>
            <a:r>
              <a:rPr lang="en-US" sz="3200" dirty="0"/>
              <a:t> it had never rained. There was no moisture in the air.                                                       </a:t>
            </a:r>
            <a:r>
              <a:rPr lang="en-US" sz="2400" dirty="0"/>
              <a:t> </a:t>
            </a:r>
            <a:r>
              <a:rPr lang="en-US" sz="2400" dirty="0" smtClean="0"/>
              <a:t>							       64-0305</a:t>
            </a:r>
            <a:endParaRPr lang="en-US" sz="3600" dirty="0"/>
          </a:p>
        </p:txBody>
      </p:sp>
    </p:spTree>
    <p:extLst>
      <p:ext uri="{BB962C8B-B14F-4D97-AF65-F5344CB8AC3E}">
        <p14:creationId xmlns:p14="http://schemas.microsoft.com/office/powerpoint/2010/main" val="28409238"/>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04" y="22860"/>
            <a:ext cx="8814435" cy="6617196"/>
          </a:xfrm>
          <a:prstGeom prst="rect">
            <a:avLst/>
          </a:prstGeom>
        </p:spPr>
        <p:txBody>
          <a:bodyPr wrap="square">
            <a:spAutoFit/>
          </a:bodyPr>
          <a:lstStyle/>
          <a:p>
            <a:r>
              <a:rPr lang="en-US" sz="4400" b="1" dirty="0" smtClean="0"/>
              <a:t>GENESIS 6:5</a:t>
            </a:r>
          </a:p>
          <a:p>
            <a:r>
              <a:rPr lang="en-US" sz="3200" dirty="0" smtClean="0"/>
              <a:t>          </a:t>
            </a:r>
            <a:r>
              <a:rPr lang="en-US" sz="3200" i="1" dirty="0" smtClean="0"/>
              <a:t>5 And GOD saw that the </a:t>
            </a:r>
            <a:r>
              <a:rPr lang="en-US" sz="3200" i="1" dirty="0" smtClean="0">
                <a:solidFill>
                  <a:srgbClr val="FFFF00"/>
                </a:solidFill>
              </a:rPr>
              <a:t>wickedness</a:t>
            </a:r>
            <a:r>
              <a:rPr lang="en-US" sz="3200" i="1" dirty="0" smtClean="0"/>
              <a:t> </a:t>
            </a:r>
            <a:r>
              <a:rPr lang="en-US" sz="3200" dirty="0" smtClean="0"/>
              <a:t>(arrogant, malignant)</a:t>
            </a:r>
            <a:r>
              <a:rPr lang="en-US" sz="3200" i="1" dirty="0" smtClean="0"/>
              <a:t> of man was great in the earth, and that every imagination of the thoughts of his heart was only evil continually. 6 And it repented the LORD that he had made man on the earth, and it grieved him at his heart. 7 And the LORD said, I will </a:t>
            </a:r>
            <a:r>
              <a:rPr lang="en-US" sz="3200" i="1" dirty="0" smtClean="0">
                <a:solidFill>
                  <a:srgbClr val="FFFF00"/>
                </a:solidFill>
              </a:rPr>
              <a:t>destroy</a:t>
            </a:r>
            <a:r>
              <a:rPr lang="en-US" sz="3200" i="1" dirty="0" smtClean="0"/>
              <a:t> </a:t>
            </a:r>
            <a:r>
              <a:rPr lang="en-US" sz="3200" dirty="0" smtClean="0"/>
              <a:t>(</a:t>
            </a:r>
            <a:r>
              <a:rPr lang="en-US" sz="3200" dirty="0" err="1" smtClean="0"/>
              <a:t>anihilate</a:t>
            </a:r>
            <a:r>
              <a:rPr lang="en-US" sz="3200" dirty="0" smtClean="0"/>
              <a:t>, eradicate) </a:t>
            </a:r>
            <a:r>
              <a:rPr lang="en-US" sz="3200" i="1" dirty="0" smtClean="0"/>
              <a:t>man whom I have created from the face of the earth; both man, and beast, and the creeping thing, and the fowls of the air; for it </a:t>
            </a:r>
            <a:r>
              <a:rPr lang="en-US" sz="3200" i="1" dirty="0" err="1" smtClean="0"/>
              <a:t>repenteth</a:t>
            </a:r>
            <a:r>
              <a:rPr lang="en-US" sz="3200" i="1" dirty="0" smtClean="0"/>
              <a:t> me that I have made them.</a:t>
            </a:r>
          </a:p>
          <a:p>
            <a:endParaRPr lang="en-US" sz="2800" i="1" dirty="0"/>
          </a:p>
        </p:txBody>
      </p:sp>
      <p:sp>
        <p:nvSpPr>
          <p:cNvPr id="3" name="Date Placeholder 2"/>
          <p:cNvSpPr>
            <a:spLocks noGrp="1"/>
          </p:cNvSpPr>
          <p:nvPr>
            <p:ph type="dt" sz="half" idx="10"/>
          </p:nvPr>
        </p:nvSpPr>
        <p:spPr/>
        <p:txBody>
          <a:bodyPr/>
          <a:lstStyle/>
          <a:p>
            <a:r>
              <a:rPr lang="en-US" smtClean="0"/>
              <a:t>7/0217</a:t>
            </a:r>
            <a:endParaRPr lang="en-US"/>
          </a:p>
        </p:txBody>
      </p:sp>
      <p:sp>
        <p:nvSpPr>
          <p:cNvPr id="4" name="Footer Placeholder 3"/>
          <p:cNvSpPr>
            <a:spLocks noGrp="1"/>
          </p:cNvSpPr>
          <p:nvPr>
            <p:ph type="ftr" sz="quarter" idx="11"/>
          </p:nvPr>
        </p:nvSpPr>
        <p:spPr/>
        <p:txBody>
          <a:bodyPr/>
          <a:lstStyle/>
          <a:p>
            <a:r>
              <a:rPr lang="en-US" smtClean="0"/>
              <a:t>Just Before 2</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27</a:t>
            </a:fld>
            <a:endParaRPr lang="en-US"/>
          </a:p>
        </p:txBody>
      </p:sp>
    </p:spTree>
    <p:extLst>
      <p:ext uri="{BB962C8B-B14F-4D97-AF65-F5344CB8AC3E}">
        <p14:creationId xmlns:p14="http://schemas.microsoft.com/office/powerpoint/2010/main" val="1517665718"/>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28</a:t>
            </a:fld>
            <a:endParaRPr lang="en-US"/>
          </a:p>
        </p:txBody>
      </p:sp>
      <p:sp>
        <p:nvSpPr>
          <p:cNvPr id="5" name="Rectangle 4"/>
          <p:cNvSpPr/>
          <p:nvPr/>
        </p:nvSpPr>
        <p:spPr>
          <a:xfrm>
            <a:off x="117987" y="78659"/>
            <a:ext cx="8927690" cy="6555641"/>
          </a:xfrm>
          <a:prstGeom prst="rect">
            <a:avLst/>
          </a:prstGeom>
        </p:spPr>
        <p:txBody>
          <a:bodyPr wrap="square">
            <a:spAutoFit/>
          </a:bodyPr>
          <a:lstStyle/>
          <a:p>
            <a:r>
              <a:rPr lang="en-US" sz="4000" b="1" dirty="0" smtClean="0">
                <a:latin typeface="Cambria" charset="0"/>
                <a:ea typeface="Calibri" charset="0"/>
                <a:cs typeface="Times New Roman" charset="0"/>
              </a:rPr>
              <a:t>THE.TOKEN</a:t>
            </a:r>
          </a:p>
          <a:p>
            <a:r>
              <a:rPr lang="en-US" sz="3200" dirty="0">
                <a:latin typeface="Cambria" charset="0"/>
                <a:ea typeface="Calibri" charset="0"/>
                <a:cs typeface="Times New Roman" charset="0"/>
              </a:rPr>
              <a:t>	</a:t>
            </a:r>
            <a:r>
              <a:rPr lang="en-US" sz="3200" dirty="0" smtClean="0">
                <a:latin typeface="Cambria" charset="0"/>
                <a:ea typeface="Calibri" charset="0"/>
                <a:cs typeface="Times New Roman" charset="0"/>
              </a:rPr>
              <a:t>103 </a:t>
            </a:r>
            <a:r>
              <a:rPr lang="en-US" sz="3200" dirty="0">
                <a:latin typeface="Cambria" charset="0"/>
                <a:ea typeface="Calibri" charset="0"/>
                <a:cs typeface="Times New Roman" charset="0"/>
              </a:rPr>
              <a:t>The whole family, only safe when they were under the token, and the token was </a:t>
            </a:r>
            <a:r>
              <a:rPr lang="en-US" sz="3200" dirty="0" smtClean="0">
                <a:latin typeface="Cambria" charset="0"/>
                <a:ea typeface="Calibri" charset="0"/>
                <a:cs typeface="Times New Roman" charset="0"/>
              </a:rPr>
              <a:t>displayed</a:t>
            </a:r>
            <a:r>
              <a:rPr lang="mr-IN" sz="3200" dirty="0" smtClean="0">
                <a:latin typeface="Cambria" charset="0"/>
                <a:ea typeface="Calibri" charset="0"/>
                <a:cs typeface="Times New Roman" charset="0"/>
              </a:rPr>
              <a:t>…</a:t>
            </a:r>
            <a:r>
              <a:rPr lang="en-US" sz="3200" dirty="0" smtClean="0">
                <a:latin typeface="Cambria" charset="0"/>
                <a:ea typeface="Calibri" charset="0"/>
                <a:cs typeface="Times New Roman" charset="0"/>
              </a:rPr>
              <a:t> Today </a:t>
            </a:r>
            <a:r>
              <a:rPr lang="en-US" sz="3200" dirty="0">
                <a:latin typeface="Cambria" charset="0"/>
                <a:ea typeface="Calibri" charset="0"/>
                <a:cs typeface="Times New Roman" charset="0"/>
              </a:rPr>
              <a:t>we ought to remember that, people. Our children!</a:t>
            </a:r>
          </a:p>
          <a:p>
            <a:r>
              <a:rPr lang="en-US" sz="3200" dirty="0" smtClean="0">
                <a:latin typeface="Cambria" charset="0"/>
                <a:ea typeface="Calibri" charset="0"/>
                <a:cs typeface="Times New Roman" charset="0"/>
              </a:rPr>
              <a:t>	104 And </a:t>
            </a:r>
            <a:r>
              <a:rPr lang="en-US" sz="3200" dirty="0">
                <a:latin typeface="Cambria" charset="0"/>
                <a:ea typeface="Calibri" charset="0"/>
                <a:cs typeface="Times New Roman" charset="0"/>
              </a:rPr>
              <a:t>this teen-age of nonsense and rock-and-roll, </a:t>
            </a:r>
            <a:r>
              <a:rPr lang="en-US" sz="3200" dirty="0" smtClean="0">
                <a:latin typeface="Cambria" charset="0"/>
                <a:ea typeface="Calibri" charset="0"/>
                <a:cs typeface="Times New Roman" charset="0"/>
              </a:rPr>
              <a:t>things </a:t>
            </a:r>
            <a:r>
              <a:rPr lang="en-US" sz="3200" dirty="0">
                <a:latin typeface="Cambria" charset="0"/>
                <a:ea typeface="Calibri" charset="0"/>
                <a:cs typeface="Times New Roman" charset="0"/>
              </a:rPr>
              <a:t>that we're going through, </a:t>
            </a:r>
            <a:r>
              <a:rPr lang="en-US" sz="3200" dirty="0" smtClean="0">
                <a:latin typeface="Cambria" charset="0"/>
                <a:ea typeface="Calibri" charset="0"/>
                <a:cs typeface="Times New Roman" charset="0"/>
              </a:rPr>
              <a:t>all </a:t>
            </a:r>
            <a:r>
              <a:rPr lang="en-US" sz="3200" dirty="0">
                <a:latin typeface="Cambria" charset="0"/>
                <a:ea typeface="Calibri" charset="0"/>
                <a:cs typeface="Times New Roman" charset="0"/>
              </a:rPr>
              <a:t>these here </a:t>
            </a:r>
            <a:r>
              <a:rPr lang="en-US" sz="3200" dirty="0">
                <a:solidFill>
                  <a:srgbClr val="FFFF00"/>
                </a:solidFill>
                <a:latin typeface="Cambria" charset="0"/>
                <a:ea typeface="Calibri" charset="0"/>
                <a:cs typeface="Times New Roman" charset="0"/>
              </a:rPr>
              <a:t>Beatles </a:t>
            </a:r>
            <a:r>
              <a:rPr lang="en-US" sz="3200" dirty="0">
                <a:latin typeface="Cambria" charset="0"/>
                <a:ea typeface="Calibri" charset="0"/>
                <a:cs typeface="Times New Roman" charset="0"/>
              </a:rPr>
              <a:t>and </a:t>
            </a:r>
            <a:r>
              <a:rPr lang="en-US" sz="3200" dirty="0" smtClean="0">
                <a:latin typeface="Cambria" charset="0"/>
                <a:ea typeface="Calibri" charset="0"/>
                <a:cs typeface="Times New Roman" charset="0"/>
              </a:rPr>
              <a:t>bugs; do </a:t>
            </a:r>
            <a:r>
              <a:rPr lang="en-US" sz="3200" dirty="0">
                <a:latin typeface="Cambria" charset="0"/>
                <a:ea typeface="Calibri" charset="0"/>
                <a:cs typeface="Times New Roman" charset="0"/>
              </a:rPr>
              <a:t>you know that all is represented here in </a:t>
            </a:r>
            <a:r>
              <a:rPr lang="en-US" sz="3200" dirty="0" smtClean="0">
                <a:latin typeface="Cambria" charset="0"/>
                <a:ea typeface="Calibri" charset="0"/>
                <a:cs typeface="Times New Roman" charset="0"/>
              </a:rPr>
              <a:t>the Bible</a:t>
            </a:r>
            <a:r>
              <a:rPr lang="mr-IN" sz="3200" dirty="0" smtClean="0">
                <a:latin typeface="Cambria" charset="0"/>
                <a:ea typeface="Calibri" charset="0"/>
                <a:cs typeface="Times New Roman" charset="0"/>
              </a:rPr>
              <a:t>…</a:t>
            </a:r>
            <a:r>
              <a:rPr lang="en-US" sz="3200" dirty="0" smtClean="0">
                <a:latin typeface="Cambria" charset="0"/>
                <a:ea typeface="Calibri" charset="0"/>
                <a:cs typeface="Times New Roman" charset="0"/>
              </a:rPr>
              <a:t>? How people</a:t>
            </a:r>
            <a:r>
              <a:rPr lang="mr-IN" sz="3200" dirty="0" smtClean="0">
                <a:latin typeface="Cambria" charset="0"/>
                <a:ea typeface="Calibri" charset="0"/>
                <a:cs typeface="Times New Roman" charset="0"/>
              </a:rPr>
              <a:t>…</a:t>
            </a:r>
            <a:r>
              <a:rPr lang="en-US" sz="3200" dirty="0" smtClean="0">
                <a:latin typeface="Cambria" charset="0"/>
                <a:ea typeface="Calibri" charset="0"/>
                <a:cs typeface="Times New Roman" charset="0"/>
              </a:rPr>
              <a:t> they're </a:t>
            </a:r>
            <a:r>
              <a:rPr lang="en-US" sz="3200" dirty="0">
                <a:latin typeface="Cambria" charset="0"/>
                <a:ea typeface="Calibri" charset="0"/>
                <a:cs typeface="Times New Roman" charset="0"/>
              </a:rPr>
              <a:t>dead. They can't rise. They were never </a:t>
            </a:r>
            <a:r>
              <a:rPr lang="en-US" sz="3200" spc="-150" dirty="0">
                <a:latin typeface="Cambria" charset="0"/>
                <a:ea typeface="Calibri" charset="0"/>
                <a:cs typeface="Times New Roman" charset="0"/>
              </a:rPr>
              <a:t>Eternal. They wasn't even in the Thinking, so they'll perish. They'll be done forever, totally annihilated. </a:t>
            </a:r>
            <a:endParaRPr lang="en-US" sz="3200" spc="-150" dirty="0" smtClean="0">
              <a:latin typeface="Cambria" charset="0"/>
              <a:ea typeface="Calibri" charset="0"/>
              <a:cs typeface="Times New Roman" charset="0"/>
            </a:endParaRPr>
          </a:p>
          <a:p>
            <a:pPr algn="r"/>
            <a:r>
              <a:rPr lang="en-US" sz="2800" dirty="0">
                <a:latin typeface="Cambria" charset="0"/>
                <a:ea typeface="Calibri" charset="0"/>
                <a:cs typeface="Times New Roman" charset="0"/>
              </a:rPr>
              <a:t>64-0308</a:t>
            </a:r>
            <a:endParaRPr lang="en-US" sz="2800" dirty="0"/>
          </a:p>
        </p:txBody>
      </p:sp>
    </p:spTree>
    <p:extLst>
      <p:ext uri="{BB962C8B-B14F-4D97-AF65-F5344CB8AC3E}">
        <p14:creationId xmlns:p14="http://schemas.microsoft.com/office/powerpoint/2010/main" val="582866498"/>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29</a:t>
            </a:fld>
            <a:endParaRPr lang="en-US"/>
          </a:p>
        </p:txBody>
      </p:sp>
      <p:pic>
        <p:nvPicPr>
          <p:cNvPr id="5" name="Picture 4"/>
          <p:cNvPicPr>
            <a:picLocks noChangeAspect="1"/>
          </p:cNvPicPr>
          <p:nvPr/>
        </p:nvPicPr>
        <p:blipFill>
          <a:blip r:embed="rId2"/>
          <a:stretch>
            <a:fillRect/>
          </a:stretch>
        </p:blipFill>
        <p:spPr>
          <a:xfrm>
            <a:off x="281430" y="613944"/>
            <a:ext cx="8233920" cy="6244056"/>
          </a:xfrm>
          <a:prstGeom prst="rect">
            <a:avLst/>
          </a:prstGeom>
        </p:spPr>
      </p:pic>
      <p:sp>
        <p:nvSpPr>
          <p:cNvPr id="6" name="TextBox 5"/>
          <p:cNvSpPr txBox="1"/>
          <p:nvPr/>
        </p:nvSpPr>
        <p:spPr>
          <a:xfrm>
            <a:off x="281430" y="29169"/>
            <a:ext cx="4788310" cy="584775"/>
          </a:xfrm>
          <a:prstGeom prst="rect">
            <a:avLst/>
          </a:prstGeom>
          <a:noFill/>
        </p:spPr>
        <p:txBody>
          <a:bodyPr wrap="square" rtlCol="0">
            <a:spAutoFit/>
          </a:bodyPr>
          <a:lstStyle/>
          <a:p>
            <a:r>
              <a:rPr lang="en-US" sz="3200" dirty="0" smtClean="0"/>
              <a:t>Ed Sullivan Show 1964</a:t>
            </a:r>
            <a:endParaRPr lang="en-US" sz="3200" dirty="0"/>
          </a:p>
        </p:txBody>
      </p:sp>
    </p:spTree>
    <p:extLst>
      <p:ext uri="{BB962C8B-B14F-4D97-AF65-F5344CB8AC3E}">
        <p14:creationId xmlns:p14="http://schemas.microsoft.com/office/powerpoint/2010/main" val="1543095145"/>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7/0217</a:t>
            </a:r>
            <a:endParaRPr lang="en-US"/>
          </a:p>
        </p:txBody>
      </p:sp>
      <p:sp>
        <p:nvSpPr>
          <p:cNvPr id="5" name="Footer Placeholder 4"/>
          <p:cNvSpPr>
            <a:spLocks noGrp="1"/>
          </p:cNvSpPr>
          <p:nvPr>
            <p:ph type="ftr" sz="quarter" idx="11"/>
          </p:nvPr>
        </p:nvSpPr>
        <p:spPr/>
        <p:txBody>
          <a:bodyPr/>
          <a:lstStyle/>
          <a:p>
            <a:r>
              <a:rPr lang="en-US" smtClean="0"/>
              <a:t>Just Before 2</a:t>
            </a:r>
            <a:endParaRPr lang="en-US"/>
          </a:p>
        </p:txBody>
      </p:sp>
      <p:sp>
        <p:nvSpPr>
          <p:cNvPr id="6" name="Slide Number Placeholder 5"/>
          <p:cNvSpPr>
            <a:spLocks noGrp="1"/>
          </p:cNvSpPr>
          <p:nvPr>
            <p:ph type="sldNum" sz="quarter" idx="12"/>
          </p:nvPr>
        </p:nvSpPr>
        <p:spPr/>
        <p:txBody>
          <a:bodyPr/>
          <a:lstStyle/>
          <a:p>
            <a:fld id="{82C53413-ADE5-EB4A-9D7A-23BF09B4B9CE}" type="slidenum">
              <a:rPr lang="en-US" smtClean="0"/>
              <a:t>3</a:t>
            </a:fld>
            <a:endParaRPr lang="en-US"/>
          </a:p>
        </p:txBody>
      </p:sp>
      <p:sp>
        <p:nvSpPr>
          <p:cNvPr id="7" name="Rectangle 6"/>
          <p:cNvSpPr/>
          <p:nvPr/>
        </p:nvSpPr>
        <p:spPr>
          <a:xfrm>
            <a:off x="240030" y="148590"/>
            <a:ext cx="8629650" cy="5755422"/>
          </a:xfrm>
          <a:prstGeom prst="rect">
            <a:avLst/>
          </a:prstGeom>
        </p:spPr>
        <p:txBody>
          <a:bodyPr wrap="square">
            <a:spAutoFit/>
          </a:bodyPr>
          <a:lstStyle/>
          <a:p>
            <a:r>
              <a:rPr lang="en-US" sz="4400" b="1" dirty="0" smtClean="0"/>
              <a:t>IDENTIFICATION</a:t>
            </a:r>
          </a:p>
          <a:p>
            <a:r>
              <a:rPr lang="en-US" sz="3600" dirty="0"/>
              <a:t>	</a:t>
            </a:r>
            <a:r>
              <a:rPr lang="en-US" sz="3600" dirty="0" smtClean="0"/>
              <a:t> 26 Lord, spread forth Your great holy wings tonight. And may Your august Presence be so felt among us, that we'll fear. God, </a:t>
            </a:r>
            <a:r>
              <a:rPr lang="en-US" sz="3600" dirty="0" smtClean="0">
                <a:solidFill>
                  <a:srgbClr val="FFFF00"/>
                </a:solidFill>
              </a:rPr>
              <a:t>we want to know just our standing place now. </a:t>
            </a:r>
          </a:p>
          <a:p>
            <a:r>
              <a:rPr lang="en-US" sz="3600" dirty="0"/>
              <a:t>	</a:t>
            </a:r>
            <a:r>
              <a:rPr lang="en-US" sz="3600" dirty="0" smtClean="0"/>
              <a:t>We're checking up, taking inventory of our lives. </a:t>
            </a:r>
            <a:r>
              <a:rPr lang="en-US" sz="3600" dirty="0" smtClean="0">
                <a:solidFill>
                  <a:srgbClr val="FFFF00"/>
                </a:solidFill>
              </a:rPr>
              <a:t>It might be just before the Rapture, the call away.</a:t>
            </a:r>
          </a:p>
          <a:p>
            <a:pPr algn="r"/>
            <a:r>
              <a:rPr lang="en-US" sz="3600" dirty="0" smtClean="0"/>
              <a:t>63-0123</a:t>
            </a:r>
            <a:endParaRPr lang="en-US" sz="3600" dirty="0"/>
          </a:p>
        </p:txBody>
      </p:sp>
    </p:spTree>
    <p:extLst>
      <p:ext uri="{BB962C8B-B14F-4D97-AF65-F5344CB8AC3E}">
        <p14:creationId xmlns:p14="http://schemas.microsoft.com/office/powerpoint/2010/main" val="1451221159"/>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30</a:t>
            </a:fld>
            <a:endParaRPr lang="en-US"/>
          </a:p>
        </p:txBody>
      </p:sp>
      <p:pic>
        <p:nvPicPr>
          <p:cNvPr id="5" name="Picture 4"/>
          <p:cNvPicPr>
            <a:picLocks noChangeAspect="1"/>
          </p:cNvPicPr>
          <p:nvPr/>
        </p:nvPicPr>
        <p:blipFill>
          <a:blip r:embed="rId2"/>
          <a:stretch>
            <a:fillRect/>
          </a:stretch>
        </p:blipFill>
        <p:spPr>
          <a:xfrm>
            <a:off x="278990" y="321596"/>
            <a:ext cx="8618079" cy="5774403"/>
          </a:xfrm>
          <a:prstGeom prst="rect">
            <a:avLst/>
          </a:prstGeom>
        </p:spPr>
      </p:pic>
    </p:spTree>
    <p:extLst>
      <p:ext uri="{BB962C8B-B14F-4D97-AF65-F5344CB8AC3E}">
        <p14:creationId xmlns:p14="http://schemas.microsoft.com/office/powerpoint/2010/main" val="1770995633"/>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31</a:t>
            </a:fld>
            <a:endParaRPr lang="en-US"/>
          </a:p>
        </p:txBody>
      </p:sp>
      <p:pic>
        <p:nvPicPr>
          <p:cNvPr id="5" name="Picture 4"/>
          <p:cNvPicPr>
            <a:picLocks noChangeAspect="1"/>
          </p:cNvPicPr>
          <p:nvPr/>
        </p:nvPicPr>
        <p:blipFill>
          <a:blip r:embed="rId2"/>
          <a:stretch>
            <a:fillRect/>
          </a:stretch>
        </p:blipFill>
        <p:spPr>
          <a:xfrm>
            <a:off x="0" y="732234"/>
            <a:ext cx="9144000" cy="6125766"/>
          </a:xfrm>
          <a:prstGeom prst="rect">
            <a:avLst/>
          </a:prstGeom>
        </p:spPr>
      </p:pic>
      <p:sp>
        <p:nvSpPr>
          <p:cNvPr id="6" name="Rectangle 5"/>
          <p:cNvSpPr/>
          <p:nvPr/>
        </p:nvSpPr>
        <p:spPr>
          <a:xfrm>
            <a:off x="145883" y="209014"/>
            <a:ext cx="3676071" cy="523220"/>
          </a:xfrm>
          <a:prstGeom prst="rect">
            <a:avLst/>
          </a:prstGeom>
        </p:spPr>
        <p:txBody>
          <a:bodyPr wrap="none">
            <a:spAutoFit/>
          </a:bodyPr>
          <a:lstStyle/>
          <a:p>
            <a:r>
              <a:rPr lang="en-US" sz="2800" dirty="0"/>
              <a:t>Ed Sullivan Show </a:t>
            </a:r>
            <a:r>
              <a:rPr lang="en-US" sz="2800" dirty="0" smtClean="0"/>
              <a:t>1965</a:t>
            </a:r>
            <a:endParaRPr lang="en-US" sz="2800" dirty="0"/>
          </a:p>
        </p:txBody>
      </p:sp>
    </p:spTree>
    <p:extLst>
      <p:ext uri="{BB962C8B-B14F-4D97-AF65-F5344CB8AC3E}">
        <p14:creationId xmlns:p14="http://schemas.microsoft.com/office/powerpoint/2010/main" val="1787580843"/>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32</a:t>
            </a:fld>
            <a:endParaRPr lang="en-US"/>
          </a:p>
        </p:txBody>
      </p:sp>
      <p:sp>
        <p:nvSpPr>
          <p:cNvPr id="5" name="Rectangle 4"/>
          <p:cNvSpPr/>
          <p:nvPr/>
        </p:nvSpPr>
        <p:spPr>
          <a:xfrm>
            <a:off x="182880" y="30480"/>
            <a:ext cx="8763000" cy="6432530"/>
          </a:xfrm>
          <a:prstGeom prst="rect">
            <a:avLst/>
          </a:prstGeom>
        </p:spPr>
        <p:txBody>
          <a:bodyPr wrap="square">
            <a:spAutoFit/>
          </a:bodyPr>
          <a:lstStyle/>
          <a:p>
            <a:r>
              <a:rPr lang="en-US" sz="4400" b="1" dirty="0">
                <a:latin typeface="Cambria" charset="0"/>
                <a:ea typeface="Calibri" charset="0"/>
                <a:cs typeface="Times New Roman" charset="0"/>
              </a:rPr>
              <a:t>The Beatles </a:t>
            </a:r>
            <a:r>
              <a:rPr lang="en-US" sz="4400" b="1" dirty="0" smtClean="0">
                <a:latin typeface="Cambria" charset="0"/>
                <a:ea typeface="Calibri" charset="0"/>
                <a:cs typeface="Times New Roman" charset="0"/>
              </a:rPr>
              <a:t>Documentary</a:t>
            </a:r>
            <a:endParaRPr lang="en-US" sz="4400" b="1" dirty="0">
              <a:latin typeface="Cambria" charset="0"/>
              <a:ea typeface="Calibri" charset="0"/>
              <a:cs typeface="Times New Roman" charset="0"/>
            </a:endParaRPr>
          </a:p>
          <a:p>
            <a:r>
              <a:rPr lang="en-US" sz="3200" dirty="0" smtClean="0">
                <a:latin typeface="Cambria" charset="0"/>
                <a:ea typeface="Calibri" charset="0"/>
                <a:cs typeface="Times New Roman" charset="0"/>
              </a:rPr>
              <a:t>	What </a:t>
            </a:r>
            <a:r>
              <a:rPr lang="en-US" sz="3200" dirty="0">
                <a:latin typeface="Cambria" charset="0"/>
                <a:ea typeface="Calibri" charset="0"/>
                <a:cs typeface="Times New Roman" charset="0"/>
              </a:rPr>
              <a:t>effect will this have on the culture? </a:t>
            </a:r>
            <a:r>
              <a:rPr lang="en-US" sz="3200" dirty="0" smtClean="0">
                <a:latin typeface="Cambria" charset="0"/>
                <a:ea typeface="Calibri" charset="0"/>
                <a:cs typeface="Times New Roman" charset="0"/>
              </a:rPr>
              <a:t>“This </a:t>
            </a:r>
            <a:r>
              <a:rPr lang="en-US" sz="3200" dirty="0">
                <a:latin typeface="Cambria" charset="0"/>
                <a:ea typeface="Calibri" charset="0"/>
                <a:cs typeface="Times New Roman" charset="0"/>
              </a:rPr>
              <a:t>is not culture, this is a </a:t>
            </a:r>
            <a:r>
              <a:rPr lang="en-US" sz="3200" dirty="0" smtClean="0">
                <a:latin typeface="Cambria" charset="0"/>
                <a:ea typeface="Calibri" charset="0"/>
                <a:cs typeface="Times New Roman" charset="0"/>
              </a:rPr>
              <a:t>laugh. People </a:t>
            </a:r>
            <a:r>
              <a:rPr lang="en-US" sz="3200" dirty="0">
                <a:latin typeface="Cambria" charset="0"/>
                <a:ea typeface="Calibri" charset="0"/>
                <a:cs typeface="Times New Roman" charset="0"/>
              </a:rPr>
              <a:t>could see that you could be irreverent and get away with </a:t>
            </a:r>
            <a:r>
              <a:rPr lang="en-US" sz="3200" dirty="0" smtClean="0">
                <a:latin typeface="Cambria" charset="0"/>
                <a:ea typeface="Calibri" charset="0"/>
                <a:cs typeface="Times New Roman" charset="0"/>
              </a:rPr>
              <a:t>it.” </a:t>
            </a:r>
          </a:p>
          <a:p>
            <a:r>
              <a:rPr lang="en-US" sz="3200" dirty="0">
                <a:latin typeface="Cambria" charset="0"/>
                <a:ea typeface="Calibri" charset="0"/>
                <a:cs typeface="Times New Roman" charset="0"/>
              </a:rPr>
              <a:t>	</a:t>
            </a:r>
            <a:r>
              <a:rPr lang="en-US" sz="3200" dirty="0" smtClean="0">
                <a:latin typeface="Cambria" charset="0"/>
                <a:ea typeface="Calibri" charset="0"/>
                <a:cs typeface="Times New Roman" charset="0"/>
              </a:rPr>
              <a:t>The </a:t>
            </a:r>
            <a:r>
              <a:rPr lang="en-US" sz="3200" dirty="0">
                <a:latin typeface="Cambria" charset="0"/>
                <a:ea typeface="Calibri" charset="0"/>
                <a:cs typeface="Times New Roman" charset="0"/>
              </a:rPr>
              <a:t>Beatle’s era spawned a universal teen culture, no parents. </a:t>
            </a:r>
            <a:r>
              <a:rPr lang="en-US" sz="3200" dirty="0" smtClean="0">
                <a:latin typeface="Cambria" charset="0"/>
                <a:ea typeface="Calibri" charset="0"/>
                <a:cs typeface="Times New Roman" charset="0"/>
              </a:rPr>
              <a:t>Combined </a:t>
            </a:r>
            <a:r>
              <a:rPr lang="en-US" sz="3200" dirty="0">
                <a:latin typeface="Cambria" charset="0"/>
                <a:ea typeface="Calibri" charset="0"/>
                <a:cs typeface="Times New Roman" charset="0"/>
              </a:rPr>
              <a:t>with the Civil Rights movement arising, a significant social change was being birthed in the world. </a:t>
            </a:r>
            <a:br>
              <a:rPr lang="en-US" sz="3200" dirty="0">
                <a:latin typeface="Cambria" charset="0"/>
                <a:ea typeface="Calibri" charset="0"/>
                <a:cs typeface="Times New Roman" charset="0"/>
              </a:rPr>
            </a:br>
            <a:endParaRPr lang="en-US" sz="3200" dirty="0" smtClean="0">
              <a:latin typeface="Cambria" charset="0"/>
              <a:ea typeface="Calibri" charset="0"/>
              <a:cs typeface="Times New Roman" charset="0"/>
            </a:endParaRPr>
          </a:p>
          <a:p>
            <a:r>
              <a:rPr lang="en-US" sz="4400" b="1" dirty="0" smtClean="0">
                <a:latin typeface="Cambria" charset="0"/>
                <a:ea typeface="Calibri" charset="0"/>
                <a:cs typeface="Times New Roman" charset="0"/>
              </a:rPr>
              <a:t>John Lennon:</a:t>
            </a:r>
          </a:p>
          <a:p>
            <a:r>
              <a:rPr lang="en-US" sz="3200" dirty="0" smtClean="0">
                <a:latin typeface="Cambria" charset="0"/>
                <a:ea typeface="Calibri" charset="0"/>
                <a:cs typeface="Times New Roman" charset="0"/>
              </a:rPr>
              <a:t> </a:t>
            </a:r>
            <a:r>
              <a:rPr lang="en-US" sz="4000" i="1" dirty="0" smtClean="0">
                <a:latin typeface="Cambria" charset="0"/>
                <a:ea typeface="Calibri" charset="0"/>
                <a:cs typeface="Times New Roman" charset="0"/>
              </a:rPr>
              <a:t>“</a:t>
            </a:r>
            <a:r>
              <a:rPr lang="en-US" sz="4000" i="1" dirty="0">
                <a:latin typeface="Cambria" charset="0"/>
                <a:ea typeface="Calibri" charset="0"/>
                <a:cs typeface="Times New Roman" charset="0"/>
              </a:rPr>
              <a:t>The Beatles are bigger than Christ.”</a:t>
            </a:r>
            <a:endParaRPr lang="en-US" sz="4000" i="1" dirty="0">
              <a:effectLst/>
              <a:latin typeface="Cambria" charset="0"/>
              <a:ea typeface="Calibri" charset="0"/>
              <a:cs typeface="Times New Roman" charset="0"/>
            </a:endParaRPr>
          </a:p>
        </p:txBody>
      </p:sp>
    </p:spTree>
    <p:extLst>
      <p:ext uri="{BB962C8B-B14F-4D97-AF65-F5344CB8AC3E}">
        <p14:creationId xmlns:p14="http://schemas.microsoft.com/office/powerpoint/2010/main" val="419245608"/>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33</a:t>
            </a:fld>
            <a:endParaRPr lang="en-US"/>
          </a:p>
        </p:txBody>
      </p:sp>
      <p:sp>
        <p:nvSpPr>
          <p:cNvPr id="5" name="Rectangle 4"/>
          <p:cNvSpPr/>
          <p:nvPr/>
        </p:nvSpPr>
        <p:spPr>
          <a:xfrm>
            <a:off x="259080" y="167640"/>
            <a:ext cx="8732520" cy="5632311"/>
          </a:xfrm>
          <a:prstGeom prst="rect">
            <a:avLst/>
          </a:prstGeom>
        </p:spPr>
        <p:txBody>
          <a:bodyPr wrap="square">
            <a:spAutoFit/>
          </a:bodyPr>
          <a:lstStyle/>
          <a:p>
            <a:r>
              <a:rPr lang="en-US" sz="4000" b="1" dirty="0" smtClean="0">
                <a:latin typeface="Cambria" charset="0"/>
                <a:ea typeface="Calibri" charset="0"/>
                <a:cs typeface="Times New Roman" charset="0"/>
              </a:rPr>
              <a:t>QUESTIONS.AND.ANSWERS.2 </a:t>
            </a:r>
            <a:r>
              <a:rPr lang="en-US" sz="2400" dirty="0" smtClean="0">
                <a:latin typeface="Cambria" charset="0"/>
                <a:ea typeface="Calibri" charset="0"/>
                <a:cs typeface="Times New Roman" charset="0"/>
              </a:rPr>
              <a:t>(64-0823)</a:t>
            </a:r>
            <a:endParaRPr lang="en-US" sz="4000" dirty="0" smtClean="0">
              <a:latin typeface="Cambria" charset="0"/>
              <a:ea typeface="Calibri" charset="0"/>
              <a:cs typeface="Times New Roman" charset="0"/>
            </a:endParaRPr>
          </a:p>
          <a:p>
            <a:r>
              <a:rPr lang="en-US" sz="3200" i="1" dirty="0" smtClean="0">
                <a:latin typeface="Cambria" charset="0"/>
                <a:ea typeface="Calibri" charset="0"/>
                <a:cs typeface="Times New Roman" charset="0"/>
              </a:rPr>
              <a:t>Bro. </a:t>
            </a:r>
            <a:r>
              <a:rPr lang="en-US" sz="3200" i="1" dirty="0">
                <a:latin typeface="Cambria" charset="0"/>
                <a:ea typeface="Calibri" charset="0"/>
                <a:cs typeface="Times New Roman" charset="0"/>
              </a:rPr>
              <a:t>Capps reads the article on the </a:t>
            </a:r>
            <a:r>
              <a:rPr lang="en-US" sz="3200" i="1" dirty="0" smtClean="0">
                <a:latin typeface="Cambria" charset="0"/>
                <a:ea typeface="Calibri" charset="0"/>
                <a:cs typeface="Times New Roman" charset="0"/>
              </a:rPr>
              <a:t>Beatles</a:t>
            </a:r>
            <a:r>
              <a:rPr lang="en-US" sz="3200" i="1" dirty="0">
                <a:latin typeface="Cambria" charset="0"/>
                <a:ea typeface="Calibri" charset="0"/>
                <a:cs typeface="Times New Roman" charset="0"/>
              </a:rPr>
              <a:t>:</a:t>
            </a:r>
          </a:p>
          <a:p>
            <a:r>
              <a:rPr lang="en-US" sz="3200" dirty="0" smtClean="0">
                <a:latin typeface="Cambria" charset="0"/>
                <a:ea typeface="Calibri" charset="0"/>
                <a:cs typeface="Times New Roman" charset="0"/>
              </a:rPr>
              <a:t>	The </a:t>
            </a:r>
            <a:r>
              <a:rPr lang="en-US" sz="3200" dirty="0">
                <a:latin typeface="Cambria" charset="0"/>
                <a:ea typeface="Calibri" charset="0"/>
                <a:cs typeface="Times New Roman" charset="0"/>
              </a:rPr>
              <a:t>Beatles wonder about themselves and draw no answers. "It's incredible, absolutely incredible!" says Derek Taylor, the Beatles' press officer, "Here are these four boys from Liverpool. </a:t>
            </a:r>
            <a:r>
              <a:rPr lang="en-US" sz="3200" dirty="0" smtClean="0">
                <a:latin typeface="Cambria" charset="0"/>
                <a:ea typeface="Calibri" charset="0"/>
                <a:cs typeface="Times New Roman" charset="0"/>
              </a:rPr>
              <a:t>	They're rude, profane, </a:t>
            </a:r>
            <a:r>
              <a:rPr lang="en-US" sz="3200" dirty="0">
                <a:latin typeface="Cambria" charset="0"/>
                <a:ea typeface="Calibri" charset="0"/>
                <a:cs typeface="Times New Roman" charset="0"/>
              </a:rPr>
              <a:t>vulgar; and they've taken over the world. It's as if they'd founded a new religion. They're completely </a:t>
            </a:r>
            <a:r>
              <a:rPr lang="en-US" sz="3200" dirty="0" smtClean="0">
                <a:latin typeface="Cambria" charset="0"/>
                <a:ea typeface="Calibri" charset="0"/>
                <a:cs typeface="Times New Roman" charset="0"/>
              </a:rPr>
              <a:t>antichrist</a:t>
            </a:r>
            <a:r>
              <a:rPr lang="mr-IN" sz="3200" dirty="0" smtClean="0">
                <a:latin typeface="Cambria" charset="0"/>
                <a:ea typeface="Calibri" charset="0"/>
                <a:cs typeface="Times New Roman" charset="0"/>
              </a:rPr>
              <a:t>…</a:t>
            </a:r>
            <a:r>
              <a:rPr lang="en-US" sz="3200" dirty="0" smtClean="0">
                <a:latin typeface="Cambria" charset="0"/>
                <a:ea typeface="Calibri" charset="0"/>
                <a:cs typeface="Times New Roman" charset="0"/>
              </a:rPr>
              <a:t> so </a:t>
            </a:r>
            <a:r>
              <a:rPr lang="en-US" sz="3200" dirty="0">
                <a:latin typeface="Cambria" charset="0"/>
                <a:ea typeface="Calibri" charset="0"/>
                <a:cs typeface="Times New Roman" charset="0"/>
              </a:rPr>
              <a:t>antichrist they shock me, which isn't an easy thing. </a:t>
            </a:r>
            <a:endParaRPr lang="en-US" sz="3200" dirty="0">
              <a:effectLst/>
              <a:latin typeface="Cambria" charset="0"/>
              <a:ea typeface="Calibri" charset="0"/>
              <a:cs typeface="Times New Roman" charset="0"/>
            </a:endParaRPr>
          </a:p>
        </p:txBody>
      </p:sp>
    </p:spTree>
    <p:extLst>
      <p:ext uri="{BB962C8B-B14F-4D97-AF65-F5344CB8AC3E}">
        <p14:creationId xmlns:p14="http://schemas.microsoft.com/office/powerpoint/2010/main" val="202741401"/>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34</a:t>
            </a:fld>
            <a:endParaRPr lang="en-US"/>
          </a:p>
        </p:txBody>
      </p:sp>
      <p:sp>
        <p:nvSpPr>
          <p:cNvPr id="5" name="Rectangle 4"/>
          <p:cNvSpPr/>
          <p:nvPr/>
        </p:nvSpPr>
        <p:spPr>
          <a:xfrm>
            <a:off x="228600" y="152400"/>
            <a:ext cx="8656320" cy="6001643"/>
          </a:xfrm>
          <a:prstGeom prst="rect">
            <a:avLst/>
          </a:prstGeom>
        </p:spPr>
        <p:txBody>
          <a:bodyPr wrap="square">
            <a:spAutoFit/>
          </a:bodyPr>
          <a:lstStyle/>
          <a:p>
            <a:r>
              <a:rPr lang="en-US" sz="3200" dirty="0" smtClean="0">
                <a:latin typeface="Cambria" charset="0"/>
                <a:ea typeface="Calibri" charset="0"/>
                <a:cs typeface="Times New Roman" charset="0"/>
              </a:rPr>
              <a:t>	But </a:t>
            </a:r>
            <a:r>
              <a:rPr lang="en-US" sz="3200" dirty="0">
                <a:latin typeface="Cambria" charset="0"/>
                <a:ea typeface="Calibri" charset="0"/>
                <a:cs typeface="Times New Roman" charset="0"/>
              </a:rPr>
              <a:t>I'm obsessed with them. Isn't </a:t>
            </a:r>
            <a:r>
              <a:rPr lang="en-US" sz="3200" dirty="0" smtClean="0">
                <a:latin typeface="Cambria" charset="0"/>
                <a:ea typeface="Calibri" charset="0"/>
                <a:cs typeface="Times New Roman" charset="0"/>
              </a:rPr>
              <a:t>every-body</a:t>
            </a:r>
            <a:r>
              <a:rPr lang="en-US" sz="3200" dirty="0">
                <a:latin typeface="Cambria" charset="0"/>
                <a:ea typeface="Calibri" charset="0"/>
                <a:cs typeface="Times New Roman" charset="0"/>
              </a:rPr>
              <a:t>? I'm obsessed with their honesty, and the people who like them most are the people who should be outraged most. In Australia, for example, each time we'd arrive at an airport, it was as if </a:t>
            </a:r>
            <a:r>
              <a:rPr lang="en-US" sz="3200" dirty="0" err="1">
                <a:latin typeface="Cambria" charset="0"/>
                <a:ea typeface="Calibri" charset="0"/>
                <a:cs typeface="Times New Roman" charset="0"/>
              </a:rPr>
              <a:t>deGaulle</a:t>
            </a:r>
            <a:r>
              <a:rPr lang="en-US" sz="3200" dirty="0">
                <a:latin typeface="Cambria" charset="0"/>
                <a:ea typeface="Calibri" charset="0"/>
                <a:cs typeface="Times New Roman" charset="0"/>
              </a:rPr>
              <a:t> had landed, or better yet, the Messiah. The routes were lined solid. </a:t>
            </a:r>
            <a:endParaRPr lang="en-US" sz="3200" dirty="0" smtClean="0">
              <a:latin typeface="Cambria" charset="0"/>
              <a:ea typeface="Calibri" charset="0"/>
              <a:cs typeface="Times New Roman" charset="0"/>
            </a:endParaRPr>
          </a:p>
          <a:p>
            <a:r>
              <a:rPr lang="en-US" sz="3200" dirty="0">
                <a:latin typeface="Cambria" charset="0"/>
                <a:ea typeface="Calibri" charset="0"/>
                <a:cs typeface="Times New Roman" charset="0"/>
              </a:rPr>
              <a:t>	</a:t>
            </a:r>
            <a:r>
              <a:rPr lang="en-US" sz="3200" dirty="0" smtClean="0">
                <a:latin typeface="Cambria" charset="0"/>
                <a:ea typeface="Calibri" charset="0"/>
                <a:cs typeface="Times New Roman" charset="0"/>
              </a:rPr>
              <a:t>Cripples </a:t>
            </a:r>
            <a:r>
              <a:rPr lang="en-US" sz="3200" dirty="0">
                <a:latin typeface="Cambria" charset="0"/>
                <a:ea typeface="Calibri" charset="0"/>
                <a:cs typeface="Times New Roman" charset="0"/>
              </a:rPr>
              <a:t>threw away their sticks. Sick people rushed up to the car, as if a touch from one of the boys would make them well again. Old women stood watching with their grandchildren as we'd pass by. </a:t>
            </a:r>
          </a:p>
        </p:txBody>
      </p:sp>
    </p:spTree>
    <p:extLst>
      <p:ext uri="{BB962C8B-B14F-4D97-AF65-F5344CB8AC3E}">
        <p14:creationId xmlns:p14="http://schemas.microsoft.com/office/powerpoint/2010/main" val="696336295"/>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35</a:t>
            </a:fld>
            <a:endParaRPr lang="en-US"/>
          </a:p>
        </p:txBody>
      </p:sp>
      <p:sp>
        <p:nvSpPr>
          <p:cNvPr id="5" name="Rectangle 4"/>
          <p:cNvSpPr/>
          <p:nvPr/>
        </p:nvSpPr>
        <p:spPr>
          <a:xfrm>
            <a:off x="304800" y="259080"/>
            <a:ext cx="8488680" cy="4524315"/>
          </a:xfrm>
          <a:prstGeom prst="rect">
            <a:avLst/>
          </a:prstGeom>
        </p:spPr>
        <p:txBody>
          <a:bodyPr wrap="square">
            <a:spAutoFit/>
          </a:bodyPr>
          <a:lstStyle/>
          <a:p>
            <a:r>
              <a:rPr lang="en-US" sz="3600" dirty="0" smtClean="0">
                <a:latin typeface="Cambria" charset="0"/>
                <a:ea typeface="Calibri" charset="0"/>
                <a:cs typeface="Times New Roman" charset="0"/>
              </a:rPr>
              <a:t>	I </a:t>
            </a:r>
            <a:r>
              <a:rPr lang="en-US" sz="3600" dirty="0">
                <a:latin typeface="Cambria" charset="0"/>
                <a:ea typeface="Calibri" charset="0"/>
                <a:cs typeface="Times New Roman" charset="0"/>
              </a:rPr>
              <a:t>could see the look on their faces. It was as if some </a:t>
            </a:r>
            <a:r>
              <a:rPr lang="en-US" sz="3600" dirty="0" err="1">
                <a:latin typeface="Cambria" charset="0"/>
                <a:ea typeface="Calibri" charset="0"/>
                <a:cs typeface="Times New Roman" charset="0"/>
              </a:rPr>
              <a:t>saviour</a:t>
            </a:r>
            <a:r>
              <a:rPr lang="en-US" sz="3600" dirty="0">
                <a:latin typeface="Cambria" charset="0"/>
                <a:ea typeface="Calibri" charset="0"/>
                <a:cs typeface="Times New Roman" charset="0"/>
              </a:rPr>
              <a:t> had arrived and all these people were happy and relieved, as if things somehow were going to be better now." Taylor paused and stuck a cigarette in his mouth, "The only thing left for the Beatles," he said, "is to go on a healing tour</a:t>
            </a:r>
            <a:r>
              <a:rPr lang="en-US" sz="3600" dirty="0" smtClean="0">
                <a:latin typeface="Cambria" charset="0"/>
                <a:ea typeface="Calibri" charset="0"/>
                <a:cs typeface="Times New Roman" charset="0"/>
              </a:rPr>
              <a:t>."</a:t>
            </a:r>
            <a:endParaRPr lang="en-US" sz="3600" dirty="0">
              <a:latin typeface="Cambria" charset="0"/>
              <a:ea typeface="Calibri" charset="0"/>
              <a:cs typeface="Times New Roman" charset="0"/>
            </a:endParaRPr>
          </a:p>
        </p:txBody>
      </p:sp>
    </p:spTree>
    <p:extLst>
      <p:ext uri="{BB962C8B-B14F-4D97-AF65-F5344CB8AC3E}">
        <p14:creationId xmlns:p14="http://schemas.microsoft.com/office/powerpoint/2010/main" val="1553027768"/>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36</a:t>
            </a:fld>
            <a:endParaRPr lang="en-US"/>
          </a:p>
        </p:txBody>
      </p:sp>
      <p:sp>
        <p:nvSpPr>
          <p:cNvPr id="5" name="TextBox 4"/>
          <p:cNvSpPr txBox="1"/>
          <p:nvPr/>
        </p:nvSpPr>
        <p:spPr>
          <a:xfrm>
            <a:off x="211872" y="122665"/>
            <a:ext cx="8664499" cy="5078313"/>
          </a:xfrm>
          <a:prstGeom prst="rect">
            <a:avLst/>
          </a:prstGeom>
          <a:noFill/>
        </p:spPr>
        <p:txBody>
          <a:bodyPr wrap="square" rtlCol="0">
            <a:spAutoFit/>
          </a:bodyPr>
          <a:lstStyle/>
          <a:p>
            <a:r>
              <a:rPr lang="en-US" sz="3600" dirty="0" smtClean="0"/>
              <a:t>	“We were just writing songs</a:t>
            </a:r>
            <a:r>
              <a:rPr lang="mr-IN" sz="3600" dirty="0" smtClean="0"/>
              <a:t>…</a:t>
            </a:r>
            <a:r>
              <a:rPr lang="en-US" sz="3600" dirty="0" smtClean="0"/>
              <a:t> pop songs with no more thought of them than to create a sound. And the words were almost irrelevant.”</a:t>
            </a:r>
          </a:p>
          <a:p>
            <a:r>
              <a:rPr lang="en-US" sz="3600" dirty="0" smtClean="0"/>
              <a:t>	</a:t>
            </a:r>
          </a:p>
          <a:p>
            <a:r>
              <a:rPr lang="en-US" sz="3600" dirty="0"/>
              <a:t>	</a:t>
            </a:r>
            <a:r>
              <a:rPr lang="en-US" sz="3600" dirty="0" smtClean="0"/>
              <a:t>In a 1987 interview, </a:t>
            </a:r>
            <a:r>
              <a:rPr lang="en-US" sz="3600" dirty="0" err="1" smtClean="0"/>
              <a:t>MacCartney</a:t>
            </a:r>
            <a:r>
              <a:rPr lang="en-US" sz="3600" dirty="0" smtClean="0"/>
              <a:t> said that the other Beatles idolized Lennon: </a:t>
            </a:r>
          </a:p>
          <a:p>
            <a:r>
              <a:rPr lang="en-US" sz="3600" dirty="0"/>
              <a:t>	</a:t>
            </a:r>
            <a:r>
              <a:rPr lang="en-US" sz="3600" dirty="0" smtClean="0"/>
              <a:t>“He was like our own little Elvis.”</a:t>
            </a:r>
          </a:p>
          <a:p>
            <a:endParaRPr lang="en-US" sz="3600" dirty="0"/>
          </a:p>
        </p:txBody>
      </p:sp>
    </p:spTree>
    <p:extLst>
      <p:ext uri="{BB962C8B-B14F-4D97-AF65-F5344CB8AC3E}">
        <p14:creationId xmlns:p14="http://schemas.microsoft.com/office/powerpoint/2010/main" val="170532105"/>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37</a:t>
            </a:fld>
            <a:endParaRPr lang="en-US"/>
          </a:p>
        </p:txBody>
      </p:sp>
      <p:sp>
        <p:nvSpPr>
          <p:cNvPr id="5" name="Rectangle 4"/>
          <p:cNvSpPr/>
          <p:nvPr/>
        </p:nvSpPr>
        <p:spPr>
          <a:xfrm>
            <a:off x="345688" y="289932"/>
            <a:ext cx="8564136" cy="4339650"/>
          </a:xfrm>
          <a:prstGeom prst="rect">
            <a:avLst/>
          </a:prstGeom>
        </p:spPr>
        <p:txBody>
          <a:bodyPr wrap="square">
            <a:spAutoFit/>
          </a:bodyPr>
          <a:lstStyle/>
          <a:p>
            <a:r>
              <a:rPr lang="en-US" sz="3200" dirty="0"/>
              <a:t>March 1966, during an interview with Maureen Cleave of the </a:t>
            </a:r>
            <a:r>
              <a:rPr lang="en-US" sz="3200" dirty="0" smtClean="0"/>
              <a:t>Evening Standard</a:t>
            </a:r>
            <a:r>
              <a:rPr lang="en-US" sz="3200" dirty="0"/>
              <a:t>, </a:t>
            </a:r>
            <a:r>
              <a:rPr lang="en-US" sz="3200" dirty="0" smtClean="0"/>
              <a:t>Lennon said:</a:t>
            </a:r>
          </a:p>
          <a:p>
            <a:endParaRPr lang="en-US" sz="3200" dirty="0" smtClean="0"/>
          </a:p>
          <a:p>
            <a:r>
              <a:rPr lang="en-US" sz="3200" dirty="0" smtClean="0"/>
              <a:t>	</a:t>
            </a:r>
            <a:r>
              <a:rPr lang="en-US" sz="3600" dirty="0" smtClean="0"/>
              <a:t>“Christianity will go. It will vanish and shrink</a:t>
            </a:r>
            <a:r>
              <a:rPr lang="mr-IN" sz="3600" dirty="0" smtClean="0"/>
              <a:t>…</a:t>
            </a:r>
            <a:r>
              <a:rPr lang="en-US" sz="3600" dirty="0"/>
              <a:t> </a:t>
            </a:r>
            <a:r>
              <a:rPr lang="en-US" sz="3600" dirty="0" smtClean="0"/>
              <a:t>We’re more popular than Jesus now. I don’t know who will go first</a:t>
            </a:r>
            <a:r>
              <a:rPr lang="mr-IN" sz="3600" dirty="0" smtClean="0"/>
              <a:t>…</a:t>
            </a:r>
            <a:r>
              <a:rPr lang="en-US" sz="3600" dirty="0" smtClean="0"/>
              <a:t> </a:t>
            </a:r>
          </a:p>
          <a:p>
            <a:r>
              <a:rPr lang="en-US" sz="3600"/>
              <a:t>	</a:t>
            </a:r>
            <a:r>
              <a:rPr lang="en-US" sz="3600" smtClean="0"/>
              <a:t>Jesus </a:t>
            </a:r>
            <a:r>
              <a:rPr lang="en-US" sz="3600" dirty="0" smtClean="0"/>
              <a:t>was alright, but His disciples were thick and ordinary."</a:t>
            </a:r>
            <a:endParaRPr lang="en-US" sz="3600" dirty="0"/>
          </a:p>
        </p:txBody>
      </p:sp>
    </p:spTree>
    <p:extLst>
      <p:ext uri="{BB962C8B-B14F-4D97-AF65-F5344CB8AC3E}">
        <p14:creationId xmlns:p14="http://schemas.microsoft.com/office/powerpoint/2010/main" val="1716341065"/>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38</a:t>
            </a:fld>
            <a:endParaRPr lang="en-US"/>
          </a:p>
        </p:txBody>
      </p:sp>
      <p:sp>
        <p:nvSpPr>
          <p:cNvPr id="5" name="Rectangle 4"/>
          <p:cNvSpPr/>
          <p:nvPr/>
        </p:nvSpPr>
        <p:spPr>
          <a:xfrm>
            <a:off x="178420" y="22304"/>
            <a:ext cx="8752220" cy="6370975"/>
          </a:xfrm>
          <a:prstGeom prst="rect">
            <a:avLst/>
          </a:prstGeom>
        </p:spPr>
        <p:txBody>
          <a:bodyPr wrap="square">
            <a:spAutoFit/>
          </a:bodyPr>
          <a:lstStyle/>
          <a:p>
            <a:r>
              <a:rPr lang="en-US" sz="4800" b="1" dirty="0"/>
              <a:t>ROMANS </a:t>
            </a:r>
            <a:r>
              <a:rPr lang="en-US" sz="4800" b="1" dirty="0" smtClean="0"/>
              <a:t>1:28-30</a:t>
            </a:r>
            <a:endParaRPr lang="en-US" sz="4800" b="1" dirty="0"/>
          </a:p>
          <a:p>
            <a:r>
              <a:rPr lang="en-US" sz="3600" i="1" dirty="0" smtClean="0"/>
              <a:t>	And </a:t>
            </a:r>
            <a:r>
              <a:rPr lang="en-US" sz="3600" i="1" dirty="0"/>
              <a:t>even as they did not like to retain God in their knowledge, God gave them over to a reprobate mind, to do those things which are not convenient; </a:t>
            </a:r>
            <a:r>
              <a:rPr lang="en-US" sz="3600" i="1" dirty="0" smtClean="0"/>
              <a:t>29 Being </a:t>
            </a:r>
            <a:r>
              <a:rPr lang="en-US" sz="3600" i="1" dirty="0"/>
              <a:t>filled with all unrighteousness, fornication, wickedness, covetousness, maliciousness; full of envy, murder, debate, deceit, malignity; whisperers, </a:t>
            </a:r>
            <a:r>
              <a:rPr lang="en-US" sz="3600" i="1" dirty="0" smtClean="0"/>
              <a:t>30 Backbiters</a:t>
            </a:r>
            <a:r>
              <a:rPr lang="en-US" sz="3600" i="1" dirty="0"/>
              <a:t>, haters of God, despiteful, proud, boasters, inventors of evil things, disobedient to </a:t>
            </a:r>
            <a:r>
              <a:rPr lang="en-US" sz="3600" i="1" dirty="0" smtClean="0"/>
              <a:t>parents</a:t>
            </a:r>
            <a:r>
              <a:rPr lang="mr-IN" sz="3600" i="1" dirty="0" smtClean="0"/>
              <a:t>…</a:t>
            </a:r>
            <a:r>
              <a:rPr lang="en-US" sz="3600" i="1" dirty="0" smtClean="0"/>
              <a:t> </a:t>
            </a:r>
            <a:endParaRPr lang="en-US" sz="3600" i="1" dirty="0"/>
          </a:p>
        </p:txBody>
      </p:sp>
    </p:spTree>
    <p:extLst>
      <p:ext uri="{BB962C8B-B14F-4D97-AF65-F5344CB8AC3E}">
        <p14:creationId xmlns:p14="http://schemas.microsoft.com/office/powerpoint/2010/main" val="970270069"/>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39</a:t>
            </a:fld>
            <a:endParaRPr lang="en-US"/>
          </a:p>
        </p:txBody>
      </p:sp>
      <p:sp>
        <p:nvSpPr>
          <p:cNvPr id="5" name="Rectangle 4"/>
          <p:cNvSpPr/>
          <p:nvPr/>
        </p:nvSpPr>
        <p:spPr>
          <a:xfrm>
            <a:off x="167640" y="106681"/>
            <a:ext cx="8793480" cy="6308230"/>
          </a:xfrm>
          <a:prstGeom prst="rect">
            <a:avLst/>
          </a:prstGeom>
        </p:spPr>
        <p:txBody>
          <a:bodyPr wrap="square">
            <a:spAutoFit/>
          </a:bodyPr>
          <a:lstStyle/>
          <a:p>
            <a:r>
              <a:rPr lang="en-US" sz="4400" b="1" dirty="0" smtClean="0"/>
              <a:t>QUESTIONS.AND.ANSWERS.2</a:t>
            </a:r>
          </a:p>
          <a:p>
            <a:r>
              <a:rPr lang="en-US" sz="3200" dirty="0"/>
              <a:t>	</a:t>
            </a:r>
            <a:r>
              <a:rPr lang="en-US" sz="3200" dirty="0" smtClean="0"/>
              <a:t>17 Why</a:t>
            </a:r>
            <a:r>
              <a:rPr lang="en-US" sz="3200" dirty="0"/>
              <a:t>, here in </a:t>
            </a:r>
            <a:r>
              <a:rPr lang="en-US" sz="3200" dirty="0" smtClean="0"/>
              <a:t>England</a:t>
            </a:r>
            <a:r>
              <a:rPr lang="en-US" sz="3200" dirty="0"/>
              <a:t>, just recently they had a rock-and-roll team to impersonate Christ, and Judas, </a:t>
            </a:r>
            <a:r>
              <a:rPr lang="en-US" sz="3200" dirty="0" smtClean="0"/>
              <a:t>and </a:t>
            </a:r>
            <a:r>
              <a:rPr lang="en-US" sz="3200" dirty="0"/>
              <a:t>they called Christ "Daddy-o" and talk to all those words them crazy kids talk</a:t>
            </a:r>
            <a:r>
              <a:rPr lang="en-US" sz="3200" dirty="0" smtClean="0"/>
              <a:t>. </a:t>
            </a:r>
          </a:p>
          <a:p>
            <a:r>
              <a:rPr lang="en-US" sz="3200" dirty="0"/>
              <a:t>	</a:t>
            </a:r>
            <a:r>
              <a:rPr lang="en-US" sz="3200" dirty="0" smtClean="0"/>
              <a:t>The </a:t>
            </a:r>
            <a:r>
              <a:rPr lang="en-US" sz="3200" dirty="0"/>
              <a:t>teenage kids took over the world. </a:t>
            </a:r>
            <a:endParaRPr lang="en-US" sz="3200" dirty="0" smtClean="0"/>
          </a:p>
          <a:p>
            <a:r>
              <a:rPr lang="en-US" sz="3200" dirty="0"/>
              <a:t>	</a:t>
            </a:r>
            <a:r>
              <a:rPr lang="en-US" sz="3200" dirty="0" smtClean="0"/>
              <a:t>Now</a:t>
            </a:r>
            <a:r>
              <a:rPr lang="en-US" sz="3200" dirty="0"/>
              <a:t>, you know that the Bible predicts that? Unthankful, unholy, without natural affections, truce breakers, false accusers, disobedient to </a:t>
            </a:r>
            <a:r>
              <a:rPr lang="en-US" sz="3200" dirty="0" smtClean="0"/>
              <a:t>parents, </a:t>
            </a:r>
            <a:r>
              <a:rPr lang="en-US" sz="3200" dirty="0"/>
              <a:t>teenage taking over the world, and it's done it</a:t>
            </a:r>
            <a:r>
              <a:rPr lang="en-US" sz="3200" dirty="0" smtClean="0"/>
              <a:t>.</a:t>
            </a:r>
          </a:p>
          <a:p>
            <a:pPr algn="r"/>
            <a:r>
              <a:rPr lang="en-US" sz="3200" dirty="0" smtClean="0"/>
              <a:t>64-0823</a:t>
            </a:r>
            <a:endParaRPr lang="en-US" sz="3200" dirty="0"/>
          </a:p>
        </p:txBody>
      </p:sp>
    </p:spTree>
    <p:extLst>
      <p:ext uri="{BB962C8B-B14F-4D97-AF65-F5344CB8AC3E}">
        <p14:creationId xmlns:p14="http://schemas.microsoft.com/office/powerpoint/2010/main" val="200269328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4</a:t>
            </a:fld>
            <a:endParaRPr lang="en-US"/>
          </a:p>
        </p:txBody>
      </p:sp>
      <p:sp>
        <p:nvSpPr>
          <p:cNvPr id="5" name="Rectangle 4"/>
          <p:cNvSpPr/>
          <p:nvPr/>
        </p:nvSpPr>
        <p:spPr>
          <a:xfrm>
            <a:off x="196645" y="98323"/>
            <a:ext cx="8849032" cy="6278642"/>
          </a:xfrm>
          <a:prstGeom prst="rect">
            <a:avLst/>
          </a:prstGeom>
        </p:spPr>
        <p:txBody>
          <a:bodyPr wrap="square">
            <a:spAutoFit/>
          </a:bodyPr>
          <a:lstStyle/>
          <a:p>
            <a:r>
              <a:rPr lang="en-US" sz="3600" b="1" dirty="0"/>
              <a:t>JOHN 1:22 </a:t>
            </a:r>
            <a:r>
              <a:rPr lang="en-US" sz="3200" b="1" dirty="0"/>
              <a:t> </a:t>
            </a:r>
            <a:r>
              <a:rPr lang="en-US" sz="2800" i="1" dirty="0"/>
              <a:t>Then said they unto him, Who art thou? that we may give an answer to them that sent us. What </a:t>
            </a:r>
            <a:r>
              <a:rPr lang="en-US" sz="2800" i="1" dirty="0" err="1"/>
              <a:t>sayest</a:t>
            </a:r>
            <a:r>
              <a:rPr lang="en-US" sz="2800" i="1" dirty="0"/>
              <a:t> thou of thyself? 23 He said, </a:t>
            </a:r>
            <a:r>
              <a:rPr lang="en-US" sz="2800" i="1" dirty="0">
                <a:solidFill>
                  <a:srgbClr val="FFFF00"/>
                </a:solidFill>
              </a:rPr>
              <a:t>I am the voice of one crying in the wilderness, </a:t>
            </a:r>
            <a:r>
              <a:rPr lang="en-US" sz="2800" i="1" dirty="0"/>
              <a:t>Make straight the way of the Lord, as said the prophet Esaias.</a:t>
            </a:r>
            <a:r>
              <a:rPr lang="en-US" sz="3200" i="1" dirty="0"/>
              <a:t> </a:t>
            </a:r>
            <a:endParaRPr lang="en-US" sz="3200" i="1" dirty="0" smtClean="0"/>
          </a:p>
          <a:p>
            <a:r>
              <a:rPr lang="en-US" sz="3200" b="1" dirty="0" smtClean="0"/>
              <a:t>MATTHEW 25:6</a:t>
            </a:r>
            <a:r>
              <a:rPr lang="en-US" sz="2800" i="1" dirty="0" smtClean="0"/>
              <a:t> </a:t>
            </a:r>
            <a:r>
              <a:rPr lang="en-US" sz="2800" i="1" dirty="0"/>
              <a:t>And at midnight </a:t>
            </a:r>
            <a:r>
              <a:rPr lang="en-US" sz="2800" i="1" dirty="0">
                <a:solidFill>
                  <a:srgbClr val="FFFF00"/>
                </a:solidFill>
              </a:rPr>
              <a:t>there was a cry made, </a:t>
            </a:r>
            <a:r>
              <a:rPr lang="en-US" sz="2800" i="1" dirty="0"/>
              <a:t>Behold, the bridegroom cometh; go ye out to meet </a:t>
            </a:r>
            <a:r>
              <a:rPr lang="en-US" sz="2800" i="1" dirty="0" smtClean="0"/>
              <a:t>him .7  Then </a:t>
            </a:r>
            <a:r>
              <a:rPr lang="en-US" sz="2800" i="1" dirty="0"/>
              <a:t>all those virgins arose, and trimmed their lamps</a:t>
            </a:r>
            <a:r>
              <a:rPr lang="en-US" sz="2800" i="1" dirty="0" smtClean="0"/>
              <a:t>.</a:t>
            </a:r>
          </a:p>
          <a:p>
            <a:r>
              <a:rPr lang="en-US" sz="3200" b="1" dirty="0" smtClean="0"/>
              <a:t>REVELATION 10:7 </a:t>
            </a:r>
            <a:r>
              <a:rPr lang="en-US" sz="2800" i="1" dirty="0" smtClean="0">
                <a:solidFill>
                  <a:srgbClr val="FFFF00"/>
                </a:solidFill>
              </a:rPr>
              <a:t>But </a:t>
            </a:r>
            <a:r>
              <a:rPr lang="en-US" sz="2800" i="1" dirty="0">
                <a:solidFill>
                  <a:srgbClr val="FFFF00"/>
                </a:solidFill>
              </a:rPr>
              <a:t>in the days of the voice of the seventh angel,</a:t>
            </a:r>
            <a:r>
              <a:rPr lang="en-US" sz="2800" i="1" dirty="0"/>
              <a:t> when he shall begin to sound, the mystery of God should be finished, as he hath declared to his servants the prophets. </a:t>
            </a:r>
          </a:p>
          <a:p>
            <a:endParaRPr lang="en-US" dirty="0"/>
          </a:p>
        </p:txBody>
      </p:sp>
    </p:spTree>
    <p:extLst>
      <p:ext uri="{BB962C8B-B14F-4D97-AF65-F5344CB8AC3E}">
        <p14:creationId xmlns:p14="http://schemas.microsoft.com/office/powerpoint/2010/main" val="3087284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dissolv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40</a:t>
            </a:fld>
            <a:endParaRPr lang="en-US"/>
          </a:p>
        </p:txBody>
      </p:sp>
      <p:sp>
        <p:nvSpPr>
          <p:cNvPr id="5" name="Rectangle 4"/>
          <p:cNvSpPr/>
          <p:nvPr/>
        </p:nvSpPr>
        <p:spPr>
          <a:xfrm>
            <a:off x="211667" y="152400"/>
            <a:ext cx="8686800" cy="6124754"/>
          </a:xfrm>
          <a:prstGeom prst="rect">
            <a:avLst/>
          </a:prstGeom>
        </p:spPr>
        <p:txBody>
          <a:bodyPr wrap="square">
            <a:spAutoFit/>
          </a:bodyPr>
          <a:lstStyle/>
          <a:p>
            <a:r>
              <a:rPr lang="en-US" sz="4000" b="1" dirty="0" smtClean="0"/>
              <a:t>CONFLICT.BETWEEN.GOD &amp; SATAN</a:t>
            </a:r>
            <a:r>
              <a:rPr lang="en-US" sz="3200" dirty="0" smtClean="0"/>
              <a:t> </a:t>
            </a:r>
          </a:p>
          <a:p>
            <a:r>
              <a:rPr lang="en-US" sz="3200" dirty="0" smtClean="0"/>
              <a:t>	51 Noah </a:t>
            </a:r>
            <a:r>
              <a:rPr lang="en-US" sz="3200" dirty="0"/>
              <a:t>was carried through </a:t>
            </a:r>
            <a:r>
              <a:rPr lang="en-US" sz="3200" dirty="0" smtClean="0"/>
              <a:t>to </a:t>
            </a:r>
            <a:r>
              <a:rPr lang="en-US" sz="3200" dirty="0"/>
              <a:t>preserve seed on the </a:t>
            </a:r>
            <a:r>
              <a:rPr lang="en-US" sz="3200" dirty="0" smtClean="0"/>
              <a:t>earth. God </a:t>
            </a:r>
            <a:r>
              <a:rPr lang="en-US" sz="3200" dirty="0"/>
              <a:t>sent His Word by His prophet, Noah. </a:t>
            </a:r>
            <a:r>
              <a:rPr lang="en-US" sz="3200" dirty="0" smtClean="0"/>
              <a:t>And </a:t>
            </a:r>
            <a:r>
              <a:rPr lang="en-US" sz="3200" dirty="0"/>
              <a:t>Noah and Enoch begin to prophesy... T</a:t>
            </a:r>
            <a:r>
              <a:rPr lang="en-US" sz="3200" dirty="0" smtClean="0"/>
              <a:t>hen </a:t>
            </a:r>
            <a:r>
              <a:rPr lang="en-US" sz="3200" dirty="0"/>
              <a:t>just before the flood struck, </a:t>
            </a:r>
            <a:r>
              <a:rPr lang="en-US" sz="3200" dirty="0" smtClean="0"/>
              <a:t> </a:t>
            </a:r>
            <a:r>
              <a:rPr lang="en-US" sz="3200" dirty="0"/>
              <a:t>Enoch went up; Noah went through. </a:t>
            </a:r>
            <a:r>
              <a:rPr lang="en-US" sz="3200" dirty="0" smtClean="0"/>
              <a:t>Enoch </a:t>
            </a:r>
            <a:r>
              <a:rPr lang="en-US" sz="3200" dirty="0"/>
              <a:t>was translated. </a:t>
            </a:r>
            <a:r>
              <a:rPr lang="en-US" sz="3200" dirty="0">
                <a:solidFill>
                  <a:srgbClr val="FFFF00"/>
                </a:solidFill>
              </a:rPr>
              <a:t>Noah's sign was watching Enoch.</a:t>
            </a:r>
            <a:r>
              <a:rPr lang="en-US" sz="3200" dirty="0"/>
              <a:t> When Enoch come up missing, then Noah knew the flood was at hand 'cause he was keeping his eye on Enoch.</a:t>
            </a:r>
          </a:p>
          <a:p>
            <a:r>
              <a:rPr lang="en-US" sz="3200" dirty="0" smtClean="0"/>
              <a:t>	52  </a:t>
            </a:r>
            <a:r>
              <a:rPr lang="en-US" sz="3200" dirty="0" smtClean="0">
                <a:solidFill>
                  <a:srgbClr val="FFFF00"/>
                </a:solidFill>
              </a:rPr>
              <a:t>Now</a:t>
            </a:r>
            <a:r>
              <a:rPr lang="en-US" sz="3200" dirty="0">
                <a:solidFill>
                  <a:srgbClr val="FFFF00"/>
                </a:solidFill>
              </a:rPr>
              <a:t>, Satan in this time set up the same system that he did in the garden of Eden</a:t>
            </a:r>
            <a:r>
              <a:rPr lang="en-US" sz="3200" dirty="0" smtClean="0">
                <a:solidFill>
                  <a:srgbClr val="FFFF00"/>
                </a:solidFill>
              </a:rPr>
              <a:t>:</a:t>
            </a:r>
            <a:endParaRPr lang="en-US" sz="3200" dirty="0"/>
          </a:p>
        </p:txBody>
      </p:sp>
    </p:spTree>
    <p:extLst>
      <p:ext uri="{BB962C8B-B14F-4D97-AF65-F5344CB8AC3E}">
        <p14:creationId xmlns:p14="http://schemas.microsoft.com/office/powerpoint/2010/main" val="2062614653"/>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41</a:t>
            </a:fld>
            <a:endParaRPr lang="en-US"/>
          </a:p>
        </p:txBody>
      </p:sp>
      <p:sp>
        <p:nvSpPr>
          <p:cNvPr id="5" name="Rectangle 4"/>
          <p:cNvSpPr/>
          <p:nvPr/>
        </p:nvSpPr>
        <p:spPr>
          <a:xfrm>
            <a:off x="179070" y="77709"/>
            <a:ext cx="8793480" cy="6278642"/>
          </a:xfrm>
          <a:prstGeom prst="rect">
            <a:avLst/>
          </a:prstGeom>
        </p:spPr>
        <p:txBody>
          <a:bodyPr wrap="square">
            <a:spAutoFit/>
          </a:bodyPr>
          <a:lstStyle/>
          <a:p>
            <a:r>
              <a:rPr lang="en-US" sz="3200" dirty="0">
                <a:solidFill>
                  <a:srgbClr val="FFFF00"/>
                </a:solidFill>
              </a:rPr>
              <a:t>reasoning against the Word of these prophets: same thing.</a:t>
            </a:r>
            <a:r>
              <a:rPr lang="en-US" sz="3200" dirty="0"/>
              <a:t> </a:t>
            </a:r>
            <a:endParaRPr lang="en-US" sz="3200" dirty="0" smtClean="0"/>
          </a:p>
          <a:p>
            <a:r>
              <a:rPr lang="en-US" sz="3200" dirty="0" smtClean="0"/>
              <a:t>	Now</a:t>
            </a:r>
            <a:r>
              <a:rPr lang="en-US" sz="3200" dirty="0"/>
              <a:t>, Satan set his system up. He had more than one or two people to deal with now; he had billions to deal with. The antediluvian time, more people probably than there are now. They'd multiplied all over the face of the earth. And Satan, in order not to set up with one, with Eve, he set him up a system. </a:t>
            </a:r>
            <a:r>
              <a:rPr lang="en-US" sz="3200" dirty="0">
                <a:solidFill>
                  <a:srgbClr val="FFFF00"/>
                </a:solidFill>
              </a:rPr>
              <a:t>What was it? To combat the Word of the Lord that came to the prophets. He uses that same old tactic every time; and God stays with His thing, the Word.</a:t>
            </a:r>
          </a:p>
          <a:p>
            <a:pPr algn="r"/>
            <a:r>
              <a:rPr lang="en-US" dirty="0"/>
              <a:t>62-0531</a:t>
            </a:r>
          </a:p>
        </p:txBody>
      </p:sp>
    </p:spTree>
    <p:extLst>
      <p:ext uri="{BB962C8B-B14F-4D97-AF65-F5344CB8AC3E}">
        <p14:creationId xmlns:p14="http://schemas.microsoft.com/office/powerpoint/2010/main" val="1683443097"/>
      </p:ext>
    </p:extLst>
  </p:cSld>
  <p:clrMapOvr>
    <a:masterClrMapping/>
  </p:clrMapOvr>
  <p:transition spd="med">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 y="42725"/>
            <a:ext cx="8812530" cy="6186309"/>
          </a:xfrm>
          <a:prstGeom prst="rect">
            <a:avLst/>
          </a:prstGeom>
        </p:spPr>
        <p:txBody>
          <a:bodyPr wrap="square">
            <a:spAutoFit/>
          </a:bodyPr>
          <a:lstStyle/>
          <a:p>
            <a:r>
              <a:rPr lang="en-US" sz="4800" b="1" dirty="0" smtClean="0"/>
              <a:t>SATAN'S.EDEN</a:t>
            </a:r>
            <a:r>
              <a:rPr lang="en-US" sz="4000" b="1" dirty="0" smtClean="0"/>
              <a:t>  </a:t>
            </a:r>
            <a:r>
              <a:rPr lang="en-US" sz="3200" dirty="0" smtClean="0"/>
              <a:t>  </a:t>
            </a:r>
          </a:p>
          <a:p>
            <a:r>
              <a:rPr lang="en-US" sz="3200" dirty="0" smtClean="0"/>
              <a:t>	  65  Now, he said he would exalt himself above the most High; he would ascend above the clouds and the stars, and he would sit there like God, and be above the most High. And he has succeeded in carrying out his threats. </a:t>
            </a:r>
          </a:p>
          <a:p>
            <a:r>
              <a:rPr lang="en-US" sz="3200" dirty="0">
                <a:solidFill>
                  <a:srgbClr val="FFFF00"/>
                </a:solidFill>
              </a:rPr>
              <a:t>	</a:t>
            </a:r>
            <a:r>
              <a:rPr lang="en-US" sz="3200" dirty="0" smtClean="0">
                <a:solidFill>
                  <a:srgbClr val="FFFF00"/>
                </a:solidFill>
              </a:rPr>
              <a:t>He has certainly had a marvelous success in carrying out his threats, by the people letting him explain away, in every age, the value of God's promised Word to that age. </a:t>
            </a:r>
            <a:r>
              <a:rPr lang="en-US" sz="3200" dirty="0" smtClean="0"/>
              <a:t>That's exactly how he's done it. </a:t>
            </a:r>
            <a:r>
              <a:rPr lang="en-US" sz="3200" dirty="0" smtClean="0">
                <a:solidFill>
                  <a:srgbClr val="FFFF00"/>
                </a:solidFill>
              </a:rPr>
              <a:t>In every age, he explained It away.</a:t>
            </a:r>
          </a:p>
          <a:p>
            <a:r>
              <a:rPr lang="en-US" sz="2800" dirty="0" smtClean="0"/>
              <a:t>	</a:t>
            </a:r>
          </a:p>
        </p:txBody>
      </p:sp>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42</a:t>
            </a:fld>
            <a:endParaRPr lang="en-US"/>
          </a:p>
        </p:txBody>
      </p:sp>
    </p:spTree>
    <p:extLst>
      <p:ext uri="{BB962C8B-B14F-4D97-AF65-F5344CB8AC3E}">
        <p14:creationId xmlns:p14="http://schemas.microsoft.com/office/powerpoint/2010/main" val="531082054"/>
      </p:ext>
    </p:extLst>
  </p:cSld>
  <p:clrMapOvr>
    <a:masterClrMapping/>
  </p:clrMapOvr>
  <p:transition spd="med">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5940088"/>
          </a:xfrm>
          <a:prstGeom prst="rect">
            <a:avLst/>
          </a:prstGeom>
        </p:spPr>
        <p:txBody>
          <a:bodyPr wrap="square">
            <a:spAutoFit/>
          </a:bodyPr>
          <a:lstStyle/>
          <a:p>
            <a:r>
              <a:rPr lang="en-US" sz="3200" dirty="0" smtClean="0"/>
              <a:t>	66 In </a:t>
            </a:r>
            <a:r>
              <a:rPr lang="en-US" sz="3200" dirty="0"/>
              <a:t>the days of Noah, he explained that it was impossible for it to rain from heaven, for, "there is no rain up there." His great scientific gospel that he preached in the garden of Eden! He could shoot the instruments to the moon and prove there's no moisture up there. But God said there would come a rain</a:t>
            </a:r>
            <a:r>
              <a:rPr lang="en-US" sz="3200" dirty="0">
                <a:solidFill>
                  <a:srgbClr val="FFFF00"/>
                </a:solidFill>
              </a:rPr>
              <a:t>. But Satan succeeded, and poisoned the mind of the people</a:t>
            </a:r>
            <a:r>
              <a:rPr lang="en-US" sz="3200" b="1" dirty="0">
                <a:solidFill>
                  <a:srgbClr val="FFFF00"/>
                </a:solidFill>
              </a:rPr>
              <a:t>, by scientific research</a:t>
            </a:r>
            <a:r>
              <a:rPr lang="en-US" sz="3200" dirty="0">
                <a:solidFill>
                  <a:srgbClr val="FFFF00"/>
                </a:solidFill>
              </a:rPr>
              <a:t>, that, "it could not be done." But it was done. </a:t>
            </a:r>
            <a:r>
              <a:rPr lang="en-US" sz="3200" dirty="0"/>
              <a:t>God said it would be done, and it was done. He did.</a:t>
            </a:r>
          </a:p>
          <a:p>
            <a:pPr algn="r"/>
            <a:r>
              <a:rPr lang="en-US" sz="2800" dirty="0"/>
              <a:t>65-0829</a:t>
            </a:r>
          </a:p>
        </p:txBody>
      </p:sp>
      <p:sp>
        <p:nvSpPr>
          <p:cNvPr id="3" name="Date Placeholder 2"/>
          <p:cNvSpPr>
            <a:spLocks noGrp="1"/>
          </p:cNvSpPr>
          <p:nvPr>
            <p:ph type="dt" sz="half" idx="10"/>
          </p:nvPr>
        </p:nvSpPr>
        <p:spPr/>
        <p:txBody>
          <a:bodyPr/>
          <a:lstStyle/>
          <a:p>
            <a:r>
              <a:rPr lang="en-US" smtClean="0"/>
              <a:t>7/0217</a:t>
            </a:r>
            <a:endParaRPr lang="en-US"/>
          </a:p>
        </p:txBody>
      </p:sp>
      <p:sp>
        <p:nvSpPr>
          <p:cNvPr id="4" name="Footer Placeholder 3"/>
          <p:cNvSpPr>
            <a:spLocks noGrp="1"/>
          </p:cNvSpPr>
          <p:nvPr>
            <p:ph type="ftr" sz="quarter" idx="11"/>
          </p:nvPr>
        </p:nvSpPr>
        <p:spPr/>
        <p:txBody>
          <a:bodyPr/>
          <a:lstStyle/>
          <a:p>
            <a:r>
              <a:rPr lang="en-US" smtClean="0"/>
              <a:t>Just Before 2</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43</a:t>
            </a:fld>
            <a:endParaRPr lang="en-US"/>
          </a:p>
        </p:txBody>
      </p:sp>
    </p:spTree>
    <p:extLst>
      <p:ext uri="{BB962C8B-B14F-4D97-AF65-F5344CB8AC3E}">
        <p14:creationId xmlns:p14="http://schemas.microsoft.com/office/powerpoint/2010/main" val="954044646"/>
      </p:ext>
    </p:extLst>
  </p:cSld>
  <p:clrMapOvr>
    <a:masterClrMapping/>
  </p:clrMapOvr>
  <p:transition spd="med">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200" cy="5847755"/>
          </a:xfrm>
          <a:prstGeom prst="rect">
            <a:avLst/>
          </a:prstGeom>
        </p:spPr>
        <p:txBody>
          <a:bodyPr wrap="square">
            <a:spAutoFit/>
          </a:bodyPr>
          <a:lstStyle/>
          <a:p>
            <a:r>
              <a:rPr lang="en-US" sz="5400" b="1" dirty="0" smtClean="0"/>
              <a:t>LED.BY.THE.SPIRIT.OF.GOD</a:t>
            </a:r>
            <a:endParaRPr lang="en-US" sz="5400" b="1" dirty="0"/>
          </a:p>
          <a:p>
            <a:r>
              <a:rPr lang="en-US" sz="3200" dirty="0" smtClean="0"/>
              <a:t>	29  </a:t>
            </a:r>
            <a:r>
              <a:rPr lang="en-US" sz="3200" i="1" dirty="0" smtClean="0"/>
              <a:t>"</a:t>
            </a:r>
            <a:r>
              <a:rPr lang="en-US" sz="3200" i="1" dirty="0"/>
              <a:t>As it was in the days of Noah, so will it be in the coming of the Son of man." </a:t>
            </a:r>
            <a:r>
              <a:rPr lang="en-US" sz="3200" dirty="0"/>
              <a:t>The judgments is bound to strike, for man had continually to get evil. All their thoughts was evil. </a:t>
            </a:r>
            <a:endParaRPr lang="en-US" sz="3200" dirty="0" smtClean="0"/>
          </a:p>
          <a:p>
            <a:r>
              <a:rPr lang="en-US" sz="3200" dirty="0"/>
              <a:t>	</a:t>
            </a:r>
            <a:r>
              <a:rPr lang="en-US" sz="3200" dirty="0" smtClean="0"/>
              <a:t>They </a:t>
            </a:r>
            <a:r>
              <a:rPr lang="en-US" sz="3200" dirty="0"/>
              <a:t>had all kinds of </a:t>
            </a:r>
            <a:r>
              <a:rPr lang="en-US" sz="3200" dirty="0" err="1"/>
              <a:t>devicities</a:t>
            </a:r>
            <a:r>
              <a:rPr lang="en-US" sz="3200" dirty="0"/>
              <a:t> like we got today, really a smarter people than we are today. They built the pyramid, and sphinx, and many of those things there that our modern machinery couldn't touch</a:t>
            </a:r>
            <a:r>
              <a:rPr lang="en-US" sz="3200" dirty="0" smtClean="0"/>
              <a:t>... </a:t>
            </a:r>
            <a:r>
              <a:rPr lang="en-US" sz="3200" dirty="0"/>
              <a:t>And how did they ever get them up there? </a:t>
            </a:r>
            <a:endParaRPr lang="en-US" sz="2600" dirty="0"/>
          </a:p>
        </p:txBody>
      </p:sp>
      <p:sp>
        <p:nvSpPr>
          <p:cNvPr id="3" name="Date Placeholder 2"/>
          <p:cNvSpPr>
            <a:spLocks noGrp="1"/>
          </p:cNvSpPr>
          <p:nvPr>
            <p:ph type="dt" sz="half" idx="10"/>
          </p:nvPr>
        </p:nvSpPr>
        <p:spPr/>
        <p:txBody>
          <a:bodyPr/>
          <a:lstStyle/>
          <a:p>
            <a:r>
              <a:rPr lang="en-US" smtClean="0"/>
              <a:t>7/0217</a:t>
            </a:r>
            <a:endParaRPr lang="en-US"/>
          </a:p>
        </p:txBody>
      </p:sp>
      <p:sp>
        <p:nvSpPr>
          <p:cNvPr id="4" name="Footer Placeholder 3"/>
          <p:cNvSpPr>
            <a:spLocks noGrp="1"/>
          </p:cNvSpPr>
          <p:nvPr>
            <p:ph type="ftr" sz="quarter" idx="11"/>
          </p:nvPr>
        </p:nvSpPr>
        <p:spPr/>
        <p:txBody>
          <a:bodyPr/>
          <a:lstStyle/>
          <a:p>
            <a:r>
              <a:rPr lang="en-US" smtClean="0"/>
              <a:t>Just Before 2</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44</a:t>
            </a:fld>
            <a:endParaRPr lang="en-US"/>
          </a:p>
        </p:txBody>
      </p:sp>
    </p:spTree>
    <p:extLst>
      <p:ext uri="{BB962C8B-B14F-4D97-AF65-F5344CB8AC3E}">
        <p14:creationId xmlns:p14="http://schemas.microsoft.com/office/powerpoint/2010/main" val="651629791"/>
      </p:ext>
    </p:extLst>
  </p:cSld>
  <p:clrMapOvr>
    <a:masterClrMapping/>
  </p:clrMapOvr>
  <p:transition spd="med">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45</a:t>
            </a:fld>
            <a:endParaRPr lang="en-US"/>
          </a:p>
        </p:txBody>
      </p:sp>
      <p:sp>
        <p:nvSpPr>
          <p:cNvPr id="5" name="Rectangle 4"/>
          <p:cNvSpPr/>
          <p:nvPr/>
        </p:nvSpPr>
        <p:spPr>
          <a:xfrm>
            <a:off x="182880" y="137160"/>
            <a:ext cx="8743950" cy="5650767"/>
          </a:xfrm>
          <a:prstGeom prst="rect">
            <a:avLst/>
          </a:prstGeom>
        </p:spPr>
        <p:txBody>
          <a:bodyPr wrap="square">
            <a:spAutoFit/>
          </a:bodyPr>
          <a:lstStyle/>
          <a:p>
            <a:r>
              <a:rPr lang="en-US" sz="3600" dirty="0" smtClean="0"/>
              <a:t>	That's </a:t>
            </a:r>
            <a:r>
              <a:rPr lang="en-US" sz="3600" dirty="0"/>
              <a:t>the mystery, so perfect mason till a razor blade couldn't go between them: honed down. </a:t>
            </a:r>
          </a:p>
          <a:p>
            <a:r>
              <a:rPr lang="en-US" sz="3600" dirty="0"/>
              <a:t>	30 </a:t>
            </a:r>
            <a:r>
              <a:rPr lang="en-US" sz="3600" dirty="0">
                <a:solidFill>
                  <a:srgbClr val="FFFF00"/>
                </a:solidFill>
              </a:rPr>
              <a:t>And they got so smart and so shrewd. </a:t>
            </a:r>
            <a:r>
              <a:rPr lang="en-US" sz="3600" dirty="0"/>
              <a:t>And the Bible said they become workers of wood, workers of brass, a great day of science. </a:t>
            </a:r>
            <a:r>
              <a:rPr lang="en-US" sz="3600" dirty="0">
                <a:solidFill>
                  <a:srgbClr val="FFFF00"/>
                </a:solidFill>
              </a:rPr>
              <a:t>And they got so smart till they figured they just outsmarted God and didn't need Him any longer.</a:t>
            </a:r>
            <a:r>
              <a:rPr lang="en-US" sz="3600" dirty="0"/>
              <a:t>                                    </a:t>
            </a:r>
            <a:r>
              <a:rPr lang="en-US" sz="3200" dirty="0"/>
              <a:t>							</a:t>
            </a:r>
            <a:r>
              <a:rPr lang="en-US" sz="3200" dirty="0" smtClean="0"/>
              <a:t>    56-0723</a:t>
            </a:r>
            <a:endParaRPr lang="en-US" sz="3200" dirty="0"/>
          </a:p>
        </p:txBody>
      </p:sp>
    </p:spTree>
    <p:extLst>
      <p:ext uri="{BB962C8B-B14F-4D97-AF65-F5344CB8AC3E}">
        <p14:creationId xmlns:p14="http://schemas.microsoft.com/office/powerpoint/2010/main" val="1046046628"/>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85" y="95250"/>
            <a:ext cx="8774430" cy="5693866"/>
          </a:xfrm>
          <a:prstGeom prst="rect">
            <a:avLst/>
          </a:prstGeom>
        </p:spPr>
        <p:txBody>
          <a:bodyPr wrap="square">
            <a:spAutoFit/>
          </a:bodyPr>
          <a:lstStyle/>
          <a:p>
            <a:r>
              <a:rPr lang="en-US" sz="4400" b="1" dirty="0" smtClean="0"/>
              <a:t>GENESIS 6:13-15</a:t>
            </a:r>
          </a:p>
          <a:p>
            <a:r>
              <a:rPr lang="en-US" sz="3200" dirty="0" smtClean="0"/>
              <a:t> 	 </a:t>
            </a:r>
            <a:r>
              <a:rPr lang="en-US" sz="3200" i="1" dirty="0" smtClean="0"/>
              <a:t>13 And God said unto Noah, The end of all flesh is come before me; for the earth is filled with violence </a:t>
            </a:r>
            <a:r>
              <a:rPr lang="en-US" sz="3200" dirty="0" smtClean="0"/>
              <a:t>(cruelty and injustice) </a:t>
            </a:r>
            <a:r>
              <a:rPr lang="en-US" sz="3200" i="1" dirty="0" smtClean="0"/>
              <a:t>through them; and, behold, I will destroy them with the earth. 14 Make thee an ark of gopher wood; rooms shalt thou make in the ark, and shalt pitch it within and without with pitch. 15 And this is the fashion which thou shalt make it of: The length of the ark shall be three hundred cubits, the breadth of it fifty cubits, and the height of it thirty cubits.</a:t>
            </a:r>
            <a:endParaRPr lang="en-US" sz="3200" i="1" dirty="0"/>
          </a:p>
        </p:txBody>
      </p:sp>
      <p:sp>
        <p:nvSpPr>
          <p:cNvPr id="3" name="Date Placeholder 2"/>
          <p:cNvSpPr>
            <a:spLocks noGrp="1"/>
          </p:cNvSpPr>
          <p:nvPr>
            <p:ph type="dt" sz="half" idx="10"/>
          </p:nvPr>
        </p:nvSpPr>
        <p:spPr/>
        <p:txBody>
          <a:bodyPr/>
          <a:lstStyle/>
          <a:p>
            <a:r>
              <a:rPr lang="en-US" smtClean="0"/>
              <a:t>7/0217</a:t>
            </a:r>
            <a:endParaRPr lang="en-US"/>
          </a:p>
        </p:txBody>
      </p:sp>
      <p:sp>
        <p:nvSpPr>
          <p:cNvPr id="4" name="Footer Placeholder 3"/>
          <p:cNvSpPr>
            <a:spLocks noGrp="1"/>
          </p:cNvSpPr>
          <p:nvPr>
            <p:ph type="ftr" sz="quarter" idx="11"/>
          </p:nvPr>
        </p:nvSpPr>
        <p:spPr/>
        <p:txBody>
          <a:bodyPr/>
          <a:lstStyle/>
          <a:p>
            <a:r>
              <a:rPr lang="en-US" smtClean="0"/>
              <a:t>Just Before 2</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46</a:t>
            </a:fld>
            <a:endParaRPr lang="en-US"/>
          </a:p>
        </p:txBody>
      </p:sp>
    </p:spTree>
    <p:extLst>
      <p:ext uri="{BB962C8B-B14F-4D97-AF65-F5344CB8AC3E}">
        <p14:creationId xmlns:p14="http://schemas.microsoft.com/office/powerpoint/2010/main" val="1922781284"/>
      </p:ext>
    </p:extLst>
  </p:cSld>
  <p:clrMapOvr>
    <a:masterClrMapping/>
  </p:clrMapOvr>
  <p:transition spd="med">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47</a:t>
            </a:fld>
            <a:endParaRPr lang="en-US"/>
          </a:p>
        </p:txBody>
      </p:sp>
      <p:sp>
        <p:nvSpPr>
          <p:cNvPr id="5" name="Rectangle 4"/>
          <p:cNvSpPr/>
          <p:nvPr/>
        </p:nvSpPr>
        <p:spPr>
          <a:xfrm>
            <a:off x="228600" y="152400"/>
            <a:ext cx="8534400" cy="6124754"/>
          </a:xfrm>
          <a:prstGeom prst="rect">
            <a:avLst/>
          </a:prstGeom>
        </p:spPr>
        <p:txBody>
          <a:bodyPr wrap="square">
            <a:spAutoFit/>
          </a:bodyPr>
          <a:lstStyle/>
          <a:p>
            <a:r>
              <a:rPr lang="en-US" sz="4000" b="1" dirty="0" smtClean="0"/>
              <a:t>THE.UNCERTAIN.SOUND</a:t>
            </a:r>
            <a:endParaRPr lang="en-US" sz="3200" b="1" dirty="0"/>
          </a:p>
          <a:p>
            <a:r>
              <a:rPr lang="en-US" sz="3200" dirty="0" smtClean="0"/>
              <a:t>	256 But </a:t>
            </a:r>
            <a:r>
              <a:rPr lang="en-US" sz="3200" dirty="0"/>
              <a:t>as Noah stood in the door of the ark and warned the people of the oncoming destructions, so is a Gospel preacher that's </a:t>
            </a:r>
            <a:r>
              <a:rPr lang="en-US" sz="3200" dirty="0" err="1"/>
              <a:t>borned</a:t>
            </a:r>
            <a:r>
              <a:rPr lang="en-US" sz="3200" dirty="0"/>
              <a:t> again today standing in the Door, Christ Jesus, enshrouded around by the Holy Ghost, warning the people of a coming destruction. </a:t>
            </a:r>
            <a:r>
              <a:rPr lang="en-US" sz="3200" dirty="0">
                <a:solidFill>
                  <a:srgbClr val="FFFF00"/>
                </a:solidFill>
              </a:rPr>
              <a:t>Sure, as it was in the days of Noah, here we are standing in this day.</a:t>
            </a:r>
          </a:p>
          <a:p>
            <a:r>
              <a:rPr lang="en-US" sz="3200" dirty="0" smtClean="0"/>
              <a:t>	Now</a:t>
            </a:r>
            <a:r>
              <a:rPr lang="en-US" sz="3200" dirty="0"/>
              <a:t>, how could science say, </a:t>
            </a:r>
            <a:r>
              <a:rPr lang="en-US" sz="3200" i="1" dirty="0"/>
              <a:t>"Rain come from there?" </a:t>
            </a:r>
            <a:r>
              <a:rPr lang="en-US" sz="3200" dirty="0"/>
              <a:t>But, you see, God </a:t>
            </a:r>
            <a:r>
              <a:rPr lang="en-US" sz="3200" dirty="0" err="1"/>
              <a:t>knowed</a:t>
            </a:r>
            <a:r>
              <a:rPr lang="en-US" sz="3200" dirty="0"/>
              <a:t> how to bring rain from there. </a:t>
            </a:r>
          </a:p>
        </p:txBody>
      </p:sp>
    </p:spTree>
    <p:extLst>
      <p:ext uri="{BB962C8B-B14F-4D97-AF65-F5344CB8AC3E}">
        <p14:creationId xmlns:p14="http://schemas.microsoft.com/office/powerpoint/2010/main" val="1751151394"/>
      </p:ext>
    </p:extLst>
  </p:cSld>
  <p:clrMapOvr>
    <a:masterClrMapping/>
  </p:clrMapOvr>
  <p:transition spd="med">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48</a:t>
            </a:fld>
            <a:endParaRPr lang="en-US"/>
          </a:p>
        </p:txBody>
      </p:sp>
      <p:sp>
        <p:nvSpPr>
          <p:cNvPr id="5" name="Rectangle 4"/>
          <p:cNvSpPr/>
          <p:nvPr/>
        </p:nvSpPr>
        <p:spPr>
          <a:xfrm>
            <a:off x="228600" y="194310"/>
            <a:ext cx="8698230" cy="5634335"/>
          </a:xfrm>
          <a:prstGeom prst="rect">
            <a:avLst/>
          </a:prstGeom>
        </p:spPr>
        <p:txBody>
          <a:bodyPr wrap="square">
            <a:spAutoFit/>
          </a:bodyPr>
          <a:lstStyle/>
          <a:p>
            <a:r>
              <a:rPr lang="en-US" sz="3200" dirty="0" smtClean="0"/>
              <a:t>	He </a:t>
            </a:r>
            <a:r>
              <a:rPr lang="en-US" sz="3200" dirty="0"/>
              <a:t>either caused </a:t>
            </a:r>
            <a:r>
              <a:rPr lang="en-US" sz="3200" dirty="0">
                <a:solidFill>
                  <a:srgbClr val="FFFF00"/>
                </a:solidFill>
              </a:rPr>
              <a:t>an earthquake,</a:t>
            </a:r>
            <a:r>
              <a:rPr lang="en-US" sz="3200" dirty="0"/>
              <a:t> or somebody had </a:t>
            </a:r>
            <a:r>
              <a:rPr lang="en-US" sz="3200" dirty="0">
                <a:solidFill>
                  <a:srgbClr val="FFFF00"/>
                </a:solidFill>
              </a:rPr>
              <a:t>atomic power </a:t>
            </a:r>
            <a:r>
              <a:rPr lang="en-US" sz="3200" dirty="0"/>
              <a:t>that they </a:t>
            </a:r>
            <a:r>
              <a:rPr lang="en-US" sz="3200" dirty="0" err="1"/>
              <a:t>throwed</a:t>
            </a:r>
            <a:r>
              <a:rPr lang="en-US" sz="3200" dirty="0"/>
              <a:t> it and </a:t>
            </a:r>
            <a:r>
              <a:rPr lang="en-US" sz="3200" dirty="0" err="1"/>
              <a:t>bursted</a:t>
            </a:r>
            <a:r>
              <a:rPr lang="en-US" sz="3200" dirty="0"/>
              <a:t> some part of the earth. And it swung the earth backward, </a:t>
            </a:r>
            <a:r>
              <a:rPr lang="en-US" sz="3200" dirty="0" err="1"/>
              <a:t>throwed</a:t>
            </a:r>
            <a:r>
              <a:rPr lang="en-US" sz="3200" dirty="0"/>
              <a:t> it out of its orbit, and now it leans back. And when they did that, the heat of the earth and the cold of the earth, from the sun and away from the sun, caused the cloud to come over. He's Jehovah-</a:t>
            </a:r>
            <a:r>
              <a:rPr lang="en-US" sz="3200" dirty="0" err="1"/>
              <a:t>Jireh</a:t>
            </a:r>
            <a:r>
              <a:rPr lang="en-US" sz="3200" dirty="0"/>
              <a:t>. He can provide Himself anything that His Word said.</a:t>
            </a:r>
          </a:p>
          <a:p>
            <a:pPr algn="r"/>
            <a:r>
              <a:rPr lang="en-US" sz="2800" dirty="0"/>
              <a:t>60-1218</a:t>
            </a:r>
          </a:p>
        </p:txBody>
      </p:sp>
    </p:spTree>
    <p:extLst>
      <p:ext uri="{BB962C8B-B14F-4D97-AF65-F5344CB8AC3E}">
        <p14:creationId xmlns:p14="http://schemas.microsoft.com/office/powerpoint/2010/main" val="338096823"/>
      </p:ext>
    </p:extLst>
  </p:cSld>
  <p:clrMapOvr>
    <a:masterClrMapping/>
  </p:clrMapOvr>
  <p:transition spd="med">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49</a:t>
            </a:fld>
            <a:endParaRPr lang="en-US"/>
          </a:p>
        </p:txBody>
      </p:sp>
      <p:pic>
        <p:nvPicPr>
          <p:cNvPr id="2050" name="Picture 2" descr="http://upload.wikimedia.org/wikipedia/commons/thumb/6/61/AxialTiltObliquity.png/380px-AxialTiltObliquity.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1143000"/>
            <a:ext cx="6629400" cy="51465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5800" y="304800"/>
            <a:ext cx="5214376" cy="769441"/>
          </a:xfrm>
          <a:prstGeom prst="rect">
            <a:avLst/>
          </a:prstGeom>
          <a:noFill/>
        </p:spPr>
        <p:txBody>
          <a:bodyPr wrap="none" rtlCol="0">
            <a:spAutoFit/>
          </a:bodyPr>
          <a:lstStyle/>
          <a:p>
            <a:r>
              <a:rPr lang="en-US" sz="4400" dirty="0" smtClean="0"/>
              <a:t>The Earth’s Axial Tilt</a:t>
            </a:r>
            <a:endParaRPr lang="en-US" sz="4400" dirty="0"/>
          </a:p>
        </p:txBody>
      </p:sp>
    </p:spTree>
    <p:extLst>
      <p:ext uri="{BB962C8B-B14F-4D97-AF65-F5344CB8AC3E}">
        <p14:creationId xmlns:p14="http://schemas.microsoft.com/office/powerpoint/2010/main" val="151574199"/>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5</a:t>
            </a:fld>
            <a:endParaRPr lang="en-US"/>
          </a:p>
        </p:txBody>
      </p:sp>
      <p:sp>
        <p:nvSpPr>
          <p:cNvPr id="5" name="Rectangle 4"/>
          <p:cNvSpPr/>
          <p:nvPr/>
        </p:nvSpPr>
        <p:spPr>
          <a:xfrm>
            <a:off x="452283" y="255639"/>
            <a:ext cx="8209935" cy="3231654"/>
          </a:xfrm>
          <a:prstGeom prst="rect">
            <a:avLst/>
          </a:prstGeom>
        </p:spPr>
        <p:txBody>
          <a:bodyPr wrap="square">
            <a:spAutoFit/>
          </a:bodyPr>
          <a:lstStyle/>
          <a:p>
            <a:r>
              <a:rPr lang="en-US" sz="4400" b="1" dirty="0"/>
              <a:t>HEBREWS 3:14</a:t>
            </a:r>
          </a:p>
          <a:p>
            <a:r>
              <a:rPr lang="en-US" sz="3200" dirty="0" smtClean="0"/>
              <a:t>	</a:t>
            </a:r>
            <a:r>
              <a:rPr lang="en-US" sz="3200" i="1" dirty="0" smtClean="0"/>
              <a:t>For </a:t>
            </a:r>
            <a:r>
              <a:rPr lang="en-US" sz="3200" i="1" dirty="0"/>
              <a:t>we are made partakers of Christ, if we hold the beginning of our confidence </a:t>
            </a:r>
            <a:r>
              <a:rPr lang="en-US" sz="3200" i="1" dirty="0" err="1"/>
              <a:t>stedfast</a:t>
            </a:r>
            <a:r>
              <a:rPr lang="en-US" sz="3200" i="1" dirty="0"/>
              <a:t> unto the end; </a:t>
            </a:r>
            <a:r>
              <a:rPr lang="en-US" sz="3200" i="1" dirty="0" smtClean="0"/>
              <a:t>15 While </a:t>
            </a:r>
            <a:r>
              <a:rPr lang="en-US" sz="3200" i="1" dirty="0"/>
              <a:t>it is said, </a:t>
            </a:r>
            <a:r>
              <a:rPr lang="en-US" sz="3200" i="1" dirty="0">
                <a:solidFill>
                  <a:srgbClr val="FFFF00"/>
                </a:solidFill>
              </a:rPr>
              <a:t>To day if ye will hear his voice, </a:t>
            </a:r>
            <a:r>
              <a:rPr lang="en-US" sz="3200" i="1" dirty="0"/>
              <a:t>harden not your hearts, as in the provocation. </a:t>
            </a:r>
          </a:p>
        </p:txBody>
      </p:sp>
    </p:spTree>
    <p:extLst>
      <p:ext uri="{BB962C8B-B14F-4D97-AF65-F5344CB8AC3E}">
        <p14:creationId xmlns:p14="http://schemas.microsoft.com/office/powerpoint/2010/main" val="623561575"/>
      </p:ext>
    </p:extLst>
  </p:cSld>
  <p:clrMapOvr>
    <a:masterClrMapping/>
  </p:clrMapOvr>
  <p:transition spd="med">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50</a:t>
            </a:fld>
            <a:endParaRPr lang="en-US"/>
          </a:p>
        </p:txBody>
      </p:sp>
      <p:sp>
        <p:nvSpPr>
          <p:cNvPr id="5" name="Rectangle 4"/>
          <p:cNvSpPr/>
          <p:nvPr/>
        </p:nvSpPr>
        <p:spPr>
          <a:xfrm>
            <a:off x="171450" y="0"/>
            <a:ext cx="8801100" cy="6617196"/>
          </a:xfrm>
          <a:prstGeom prst="rect">
            <a:avLst/>
          </a:prstGeom>
        </p:spPr>
        <p:txBody>
          <a:bodyPr wrap="square">
            <a:spAutoFit/>
          </a:bodyPr>
          <a:lstStyle/>
          <a:p>
            <a:r>
              <a:rPr lang="en-US" sz="4000" b="1" dirty="0" smtClean="0"/>
              <a:t>ABRAHAM'S.COVENANT.CONFIRMED</a:t>
            </a:r>
            <a:endParaRPr lang="en-US" sz="4000" b="1" dirty="0"/>
          </a:p>
          <a:p>
            <a:r>
              <a:rPr lang="en-US" sz="3200" dirty="0" smtClean="0"/>
              <a:t>	38 (Enoch</a:t>
            </a:r>
            <a:r>
              <a:rPr lang="en-US" sz="3200" dirty="0"/>
              <a:t>, in the times of the pyramid, down in Egypt</a:t>
            </a:r>
            <a:r>
              <a:rPr lang="en-US" sz="3200" dirty="0" smtClean="0"/>
              <a:t>.) …How </a:t>
            </a:r>
            <a:r>
              <a:rPr lang="en-US" sz="3200" dirty="0"/>
              <a:t>you going to push </a:t>
            </a:r>
            <a:r>
              <a:rPr lang="en-US" sz="3200" dirty="0" smtClean="0"/>
              <a:t>a boulder </a:t>
            </a:r>
            <a:r>
              <a:rPr lang="en-US" sz="3200" dirty="0"/>
              <a:t>up yonder, a half a city block in the air that would weigh a thousand tons. What they had then was the atomic power, just like they got now, and they built it. And that's what they shook the world out of its orbit, 'cause away from the sun </a:t>
            </a:r>
            <a:r>
              <a:rPr lang="en-US" sz="3200" dirty="0" err="1"/>
              <a:t>throwed</a:t>
            </a:r>
            <a:r>
              <a:rPr lang="en-US" sz="3200" dirty="0"/>
              <a:t> it sideways and brought the rains </a:t>
            </a:r>
            <a:r>
              <a:rPr lang="en-US" sz="3200" dirty="0" smtClean="0"/>
              <a:t>and </a:t>
            </a:r>
            <a:r>
              <a:rPr lang="en-US" sz="3200" dirty="0"/>
              <a:t>destroyed the world by water. This time they're going to throw the same thing right straight back into the sun and burn it up again. Just as perfect as it can be</a:t>
            </a:r>
            <a:r>
              <a:rPr lang="en-US" sz="3200" dirty="0" smtClean="0"/>
              <a:t>. 						</a:t>
            </a:r>
            <a:r>
              <a:rPr lang="en-US" sz="2800" dirty="0" smtClean="0"/>
              <a:t>61-0210</a:t>
            </a:r>
            <a:endParaRPr lang="en-US" sz="2800" dirty="0"/>
          </a:p>
        </p:txBody>
      </p:sp>
    </p:spTree>
    <p:extLst>
      <p:ext uri="{BB962C8B-B14F-4D97-AF65-F5344CB8AC3E}">
        <p14:creationId xmlns:p14="http://schemas.microsoft.com/office/powerpoint/2010/main" val="1304380895"/>
      </p:ext>
    </p:extLst>
  </p:cSld>
  <p:clrMapOvr>
    <a:masterClrMapping/>
  </p:clrMapOvr>
  <p:transition spd="med">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381000"/>
            <a:ext cx="6781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19800" y="730121"/>
            <a:ext cx="2895600" cy="5016758"/>
          </a:xfrm>
          <a:prstGeom prst="rect">
            <a:avLst/>
          </a:prstGeom>
          <a:solidFill>
            <a:schemeClr val="tx2">
              <a:lumMod val="5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smtClean="0"/>
              <a:t>HEB. 11:7</a:t>
            </a:r>
          </a:p>
          <a:p>
            <a:pPr algn="ctr"/>
            <a:r>
              <a:rPr lang="en-US" sz="2400" dirty="0" smtClean="0"/>
              <a:t>     </a:t>
            </a:r>
            <a:r>
              <a:rPr lang="en-US" sz="2400" i="1" dirty="0" smtClean="0"/>
              <a:t>By faith Noah, being warned of God of things not seen as yet, moved with fear, prepared an ark to the saving of his house; by the which he condemned the world, and became heir of the righteousness which is by faith. </a:t>
            </a:r>
            <a:endParaRPr lang="en-US" sz="2400" i="1" dirty="0"/>
          </a:p>
        </p:txBody>
      </p:sp>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51</a:t>
            </a:fld>
            <a:endParaRPr lang="en-US" dirty="0"/>
          </a:p>
        </p:txBody>
      </p:sp>
    </p:spTree>
    <p:extLst>
      <p:ext uri="{BB962C8B-B14F-4D97-AF65-F5344CB8AC3E}">
        <p14:creationId xmlns:p14="http://schemas.microsoft.com/office/powerpoint/2010/main" val="1870126869"/>
      </p:ext>
    </p:extLst>
  </p:cSld>
  <p:clrMapOvr>
    <a:masterClrMapping/>
  </p:clrMapOvr>
  <p:transition spd="med">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AC240789-E0CF-4331-9097-5A1EB8FA32A7}" type="slidenum">
              <a:rPr lang="en-US" smtClean="0"/>
              <a:t>52</a:t>
            </a:fld>
            <a:endParaRPr lang="en-US"/>
          </a:p>
        </p:txBody>
      </p:sp>
      <p:sp>
        <p:nvSpPr>
          <p:cNvPr id="5" name="Rectangle 4"/>
          <p:cNvSpPr/>
          <p:nvPr/>
        </p:nvSpPr>
        <p:spPr>
          <a:xfrm>
            <a:off x="152400" y="90005"/>
            <a:ext cx="8763000" cy="6186309"/>
          </a:xfrm>
          <a:prstGeom prst="rect">
            <a:avLst/>
          </a:prstGeom>
        </p:spPr>
        <p:txBody>
          <a:bodyPr wrap="square">
            <a:spAutoFit/>
          </a:bodyPr>
          <a:lstStyle/>
          <a:p>
            <a:r>
              <a:rPr lang="en-US" sz="4400" b="1" dirty="0" smtClean="0"/>
              <a:t>CHURCH.AGE.BOOK CPT.9</a:t>
            </a:r>
          </a:p>
          <a:p>
            <a:r>
              <a:rPr lang="en-US" sz="3200" dirty="0" smtClean="0"/>
              <a:t>	Oh, little flock, do not fear. This age is fast closing. As it does those tares will be bound together, and as a three-fold cord is not easily broken, they will have a </a:t>
            </a:r>
            <a:r>
              <a:rPr lang="en-US" sz="3200" dirty="0" smtClean="0">
                <a:solidFill>
                  <a:srgbClr val="FFFF00"/>
                </a:solidFill>
              </a:rPr>
              <a:t>tremendous three-fold strength of political, physical, and spiritual (Satanical) power, and they will seek to destroy the bride of Christ. </a:t>
            </a:r>
            <a:r>
              <a:rPr lang="en-US" sz="3200" dirty="0" smtClean="0"/>
              <a:t>She will suffer, but she will endure. Fear not those things that are coming upon the earth, for He </a:t>
            </a:r>
            <a:r>
              <a:rPr lang="en-US" sz="3200" i="1" dirty="0" smtClean="0"/>
              <a:t>"Who loved His own, </a:t>
            </a:r>
            <a:r>
              <a:rPr lang="en-US" sz="3200" i="1" dirty="0" err="1" smtClean="0"/>
              <a:t>loveth</a:t>
            </a:r>
            <a:r>
              <a:rPr lang="en-US" sz="3200" i="1" dirty="0" smtClean="0"/>
              <a:t> them unto the end."</a:t>
            </a:r>
            <a:r>
              <a:rPr lang="en-US" sz="2800" i="1" dirty="0" smtClean="0"/>
              <a:t> </a:t>
            </a:r>
            <a:r>
              <a:rPr lang="en-US" sz="2800" dirty="0" smtClean="0"/>
              <a:t>Jn. 13:1.</a:t>
            </a:r>
          </a:p>
          <a:p>
            <a:pPr algn="r"/>
            <a:r>
              <a:rPr lang="en-US" sz="3200" dirty="0" smtClean="0"/>
              <a:t>355-2</a:t>
            </a:r>
            <a:endParaRPr lang="en-US" sz="3200" dirty="0"/>
          </a:p>
        </p:txBody>
      </p:sp>
    </p:spTree>
    <p:extLst>
      <p:ext uri="{BB962C8B-B14F-4D97-AF65-F5344CB8AC3E}">
        <p14:creationId xmlns:p14="http://schemas.microsoft.com/office/powerpoint/2010/main" val="906724230"/>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4" name="Slide Number Placeholder 3"/>
          <p:cNvSpPr>
            <a:spLocks noGrp="1"/>
          </p:cNvSpPr>
          <p:nvPr>
            <p:ph type="sldNum" sz="quarter" idx="12"/>
          </p:nvPr>
        </p:nvSpPr>
        <p:spPr/>
        <p:txBody>
          <a:bodyPr/>
          <a:lstStyle/>
          <a:p>
            <a:fld id="{82C53413-ADE5-EB4A-9D7A-23BF09B4B9CE}" type="slidenum">
              <a:rPr lang="en-US" smtClean="0"/>
              <a:t>6</a:t>
            </a:fld>
            <a:endParaRPr lang="en-US"/>
          </a:p>
        </p:txBody>
      </p:sp>
      <p:sp>
        <p:nvSpPr>
          <p:cNvPr id="5" name="Rectangle 4"/>
          <p:cNvSpPr/>
          <p:nvPr/>
        </p:nvSpPr>
        <p:spPr>
          <a:xfrm>
            <a:off x="353961" y="176981"/>
            <a:ext cx="8396749" cy="4735916"/>
          </a:xfrm>
          <a:prstGeom prst="rect">
            <a:avLst/>
          </a:prstGeom>
        </p:spPr>
        <p:txBody>
          <a:bodyPr wrap="square">
            <a:spAutoFit/>
          </a:bodyPr>
          <a:lstStyle/>
          <a:p>
            <a:r>
              <a:rPr lang="en-US" sz="4000" b="1" dirty="0"/>
              <a:t>ROMANS 10:14</a:t>
            </a:r>
          </a:p>
          <a:p>
            <a:r>
              <a:rPr lang="en-US" sz="3200" dirty="0" smtClean="0"/>
              <a:t>	</a:t>
            </a:r>
            <a:r>
              <a:rPr lang="en-US" sz="3200" i="1" dirty="0" smtClean="0"/>
              <a:t>How </a:t>
            </a:r>
            <a:r>
              <a:rPr lang="en-US" sz="3200" i="1" dirty="0"/>
              <a:t>then shall they call on him in whom they have not believed? and how shall they believe in him of whom they have not heard? </a:t>
            </a:r>
            <a:r>
              <a:rPr lang="en-US" sz="3200" i="1" dirty="0">
                <a:solidFill>
                  <a:srgbClr val="FFFF00"/>
                </a:solidFill>
              </a:rPr>
              <a:t>and how shall they hear without a preacher? </a:t>
            </a:r>
            <a:r>
              <a:rPr lang="en-US" sz="3200" i="1" dirty="0" smtClean="0"/>
              <a:t>15 And </a:t>
            </a:r>
            <a:r>
              <a:rPr lang="en-US" sz="3200" i="1" dirty="0"/>
              <a:t>how shall they preach, except they be sent? as it is written, How beautiful are the feet of them that preach the gospel of peace, and bring glad tidings of good things! </a:t>
            </a:r>
          </a:p>
        </p:txBody>
      </p:sp>
    </p:spTree>
    <p:extLst>
      <p:ext uri="{BB962C8B-B14F-4D97-AF65-F5344CB8AC3E}">
        <p14:creationId xmlns:p14="http://schemas.microsoft.com/office/powerpoint/2010/main" val="149839569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381000"/>
            <a:ext cx="6781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19800" y="730121"/>
            <a:ext cx="2895600" cy="5016758"/>
          </a:xfrm>
          <a:prstGeom prst="rect">
            <a:avLst/>
          </a:prstGeom>
          <a:solidFill>
            <a:schemeClr val="tx2">
              <a:lumMod val="5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dirty="0" smtClean="0"/>
              <a:t>HEB. 11:7</a:t>
            </a:r>
          </a:p>
          <a:p>
            <a:pPr algn="ctr"/>
            <a:r>
              <a:rPr lang="en-US" sz="2400" dirty="0" smtClean="0"/>
              <a:t>     </a:t>
            </a:r>
            <a:r>
              <a:rPr lang="en-US" sz="2400" i="1" dirty="0" smtClean="0"/>
              <a:t>By faith Noah, being warned of God of things not seen as yet, moved with fear, prepared an ark to the saving of his house; by the which he condemned the world, and became heir of the righteousness which is by faith. </a:t>
            </a:r>
            <a:endParaRPr lang="en-US" sz="2400" i="1" dirty="0"/>
          </a:p>
        </p:txBody>
      </p:sp>
      <p:sp>
        <p:nvSpPr>
          <p:cNvPr id="2" name="Date Placeholder 1"/>
          <p:cNvSpPr>
            <a:spLocks noGrp="1"/>
          </p:cNvSpPr>
          <p:nvPr>
            <p:ph type="dt" sz="half" idx="10"/>
          </p:nvPr>
        </p:nvSpPr>
        <p:spPr/>
        <p:txBody>
          <a:bodyPr/>
          <a:lstStyle/>
          <a:p>
            <a:r>
              <a:rPr lang="en-US" smtClean="0"/>
              <a:t>7/0217</a:t>
            </a:r>
            <a:endParaRPr lang="en-US"/>
          </a:p>
        </p:txBody>
      </p:sp>
      <p:sp>
        <p:nvSpPr>
          <p:cNvPr id="3" name="Footer Placeholder 2"/>
          <p:cNvSpPr>
            <a:spLocks noGrp="1"/>
          </p:cNvSpPr>
          <p:nvPr>
            <p:ph type="ftr" sz="quarter" idx="11"/>
          </p:nvPr>
        </p:nvSpPr>
        <p:spPr/>
        <p:txBody>
          <a:bodyPr/>
          <a:lstStyle/>
          <a:p>
            <a:r>
              <a:rPr lang="en-US" smtClean="0"/>
              <a:t>Just Before 2</a:t>
            </a:r>
            <a:endParaRPr lang="en-US"/>
          </a:p>
        </p:txBody>
      </p:sp>
      <p:sp>
        <p:nvSpPr>
          <p:cNvPr id="5" name="Slide Number Placeholder 4"/>
          <p:cNvSpPr>
            <a:spLocks noGrp="1"/>
          </p:cNvSpPr>
          <p:nvPr>
            <p:ph type="sldNum" sz="quarter" idx="12"/>
          </p:nvPr>
        </p:nvSpPr>
        <p:spPr/>
        <p:txBody>
          <a:bodyPr/>
          <a:lstStyle/>
          <a:p>
            <a:fld id="{AC240789-E0CF-4331-9097-5A1EB8FA32A7}" type="slidenum">
              <a:rPr lang="en-US" smtClean="0"/>
              <a:t>7</a:t>
            </a:fld>
            <a:endParaRPr lang="en-US" dirty="0"/>
          </a:p>
        </p:txBody>
      </p:sp>
    </p:spTree>
    <p:extLst>
      <p:ext uri="{BB962C8B-B14F-4D97-AF65-F5344CB8AC3E}">
        <p14:creationId xmlns:p14="http://schemas.microsoft.com/office/powerpoint/2010/main" val="387485857"/>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7/0217</a:t>
            </a:r>
            <a:endParaRPr lang="en-US"/>
          </a:p>
        </p:txBody>
      </p:sp>
      <p:sp>
        <p:nvSpPr>
          <p:cNvPr id="3" name="Footer Placeholder 2"/>
          <p:cNvSpPr>
            <a:spLocks noGrp="1"/>
          </p:cNvSpPr>
          <p:nvPr>
            <p:ph type="ftr" sz="quarter" idx="11"/>
          </p:nvPr>
        </p:nvSpPr>
        <p:spPr/>
        <p:txBody>
          <a:bodyPr/>
          <a:lstStyle/>
          <a:p>
            <a:r>
              <a:rPr kumimoji="0" lang="en-US" smtClean="0"/>
              <a:t>Just Before 2</a:t>
            </a:r>
            <a:endParaRPr kumimoji="0" lang="en-US"/>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8</a:t>
            </a:fld>
            <a:endParaRPr kumimoji="0" lang="en-US"/>
          </a:p>
        </p:txBody>
      </p:sp>
      <p:sp>
        <p:nvSpPr>
          <p:cNvPr id="5" name="Rectangle 4"/>
          <p:cNvSpPr/>
          <p:nvPr/>
        </p:nvSpPr>
        <p:spPr>
          <a:xfrm>
            <a:off x="179614" y="212271"/>
            <a:ext cx="8840561" cy="4647426"/>
          </a:xfrm>
          <a:prstGeom prst="rect">
            <a:avLst/>
          </a:prstGeom>
        </p:spPr>
        <p:txBody>
          <a:bodyPr wrap="square">
            <a:spAutoFit/>
          </a:bodyPr>
          <a:lstStyle/>
          <a:p>
            <a:pPr algn="ctr"/>
            <a:r>
              <a:rPr lang="en-US" sz="4800" b="1" dirty="0"/>
              <a:t>ISAIAH 57:15</a:t>
            </a:r>
          </a:p>
          <a:p>
            <a:pPr algn="ctr"/>
            <a:r>
              <a:rPr lang="en-US" sz="3600" i="1" dirty="0" smtClean="0"/>
              <a:t>For </a:t>
            </a:r>
            <a:r>
              <a:rPr lang="en-US" sz="3600" i="1" dirty="0"/>
              <a:t>thus </a:t>
            </a:r>
            <a:r>
              <a:rPr lang="en-US" sz="3600" i="1" dirty="0" err="1"/>
              <a:t>saith</a:t>
            </a:r>
            <a:r>
              <a:rPr lang="en-US" sz="3600" i="1" dirty="0"/>
              <a:t> the high and lofty One that </a:t>
            </a:r>
            <a:r>
              <a:rPr lang="en-US" sz="3600" i="1" dirty="0" err="1"/>
              <a:t>inhabiteth</a:t>
            </a:r>
            <a:r>
              <a:rPr lang="en-US" sz="3600" i="1" dirty="0"/>
              <a:t> eternity, whose name is Holy; I dwell in the high and holy place, with him also that is of a </a:t>
            </a:r>
            <a:r>
              <a:rPr lang="en-US" sz="3600" i="1" dirty="0">
                <a:solidFill>
                  <a:srgbClr val="FFFF00"/>
                </a:solidFill>
              </a:rPr>
              <a:t>contrite and humble spirit, </a:t>
            </a:r>
            <a:r>
              <a:rPr lang="en-US" sz="3600" i="1" dirty="0"/>
              <a:t>to revive the spirit of the humble, and to revive the heart of the contrite ones</a:t>
            </a:r>
            <a:r>
              <a:rPr lang="en-US" sz="3600" i="1" dirty="0" smtClean="0"/>
              <a:t>.</a:t>
            </a:r>
          </a:p>
          <a:p>
            <a:endParaRPr lang="en-US" sz="3200" dirty="0"/>
          </a:p>
        </p:txBody>
      </p:sp>
    </p:spTree>
    <p:extLst>
      <p:ext uri="{BB962C8B-B14F-4D97-AF65-F5344CB8AC3E}">
        <p14:creationId xmlns:p14="http://schemas.microsoft.com/office/powerpoint/2010/main" val="178923168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r>
              <a:rPr lang="en-US" smtClean="0"/>
              <a:t>7/0217</a:t>
            </a:r>
            <a:endParaRPr lang="en-US"/>
          </a:p>
        </p:txBody>
      </p:sp>
      <p:sp>
        <p:nvSpPr>
          <p:cNvPr id="3" name="Footer Placeholder 2"/>
          <p:cNvSpPr>
            <a:spLocks noGrp="1"/>
          </p:cNvSpPr>
          <p:nvPr>
            <p:ph type="ftr" sz="quarter" idx="11"/>
          </p:nvPr>
        </p:nvSpPr>
        <p:spPr/>
        <p:txBody>
          <a:bodyPr/>
          <a:lstStyle/>
          <a:p>
            <a:r>
              <a:rPr kumimoji="0" lang="en-US" smtClean="0"/>
              <a:t>Just Before 2</a:t>
            </a:r>
            <a:endParaRPr kumimoji="0" lang="en-US"/>
          </a:p>
        </p:txBody>
      </p:sp>
      <p:sp>
        <p:nvSpPr>
          <p:cNvPr id="4" name="Slide Number Placeholder 3"/>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9</a:t>
            </a:fld>
            <a:endParaRPr kumimoji="0" lang="en-US"/>
          </a:p>
        </p:txBody>
      </p:sp>
      <p:sp>
        <p:nvSpPr>
          <p:cNvPr id="5" name="Rectangle 4"/>
          <p:cNvSpPr/>
          <p:nvPr/>
        </p:nvSpPr>
        <p:spPr>
          <a:xfrm>
            <a:off x="225335" y="133140"/>
            <a:ext cx="8794839" cy="5201424"/>
          </a:xfrm>
          <a:prstGeom prst="rect">
            <a:avLst/>
          </a:prstGeom>
        </p:spPr>
        <p:txBody>
          <a:bodyPr wrap="square">
            <a:spAutoFit/>
          </a:bodyPr>
          <a:lstStyle/>
          <a:p>
            <a:r>
              <a:rPr lang="en-US" sz="4800" b="1" spc="-150" dirty="0" smtClean="0"/>
              <a:t>ELIJAH &amp; THE.MEAL.OFFERING</a:t>
            </a:r>
            <a:endParaRPr lang="en-US" sz="4800" b="1" spc="-150" dirty="0"/>
          </a:p>
          <a:p>
            <a:r>
              <a:rPr lang="en-US" sz="3200" dirty="0"/>
              <a:t>	</a:t>
            </a:r>
            <a:r>
              <a:rPr lang="en-US" sz="3600" dirty="0"/>
              <a:t>49 </a:t>
            </a:r>
            <a:r>
              <a:rPr lang="en-US" sz="3600" dirty="0" smtClean="0"/>
              <a:t> God </a:t>
            </a:r>
            <a:r>
              <a:rPr lang="en-US" sz="3600" dirty="0"/>
              <a:t>doesn't require an education and a lot of nonsense; He requires a surrendered heart to His will. </a:t>
            </a:r>
            <a:endParaRPr lang="en-US" sz="3600" dirty="0" smtClean="0"/>
          </a:p>
          <a:p>
            <a:r>
              <a:rPr lang="en-US" sz="3600" dirty="0"/>
              <a:t>	</a:t>
            </a:r>
            <a:r>
              <a:rPr lang="en-US" sz="3600" dirty="0" smtClean="0"/>
              <a:t>He </a:t>
            </a:r>
            <a:r>
              <a:rPr lang="en-US" sz="3600" dirty="0"/>
              <a:t>doesn't ask you to dress in a certain way, </a:t>
            </a:r>
            <a:r>
              <a:rPr lang="en-US" sz="3600" dirty="0" smtClean="0"/>
              <a:t>or </a:t>
            </a:r>
            <a:r>
              <a:rPr lang="en-US" sz="3600" dirty="0"/>
              <a:t>go to </a:t>
            </a:r>
            <a:r>
              <a:rPr lang="en-US" sz="3600" dirty="0" smtClean="0"/>
              <a:t>certain </a:t>
            </a:r>
            <a:r>
              <a:rPr lang="en-US" sz="3600" dirty="0"/>
              <a:t>colleges, or degrees. </a:t>
            </a:r>
            <a:r>
              <a:rPr lang="en-US" sz="3600" dirty="0">
                <a:solidFill>
                  <a:srgbClr val="FFFF00"/>
                </a:solidFill>
              </a:rPr>
              <a:t>He asks for a humble, contrite, broken spirit, and a willing heart to receive Him.</a:t>
            </a:r>
          </a:p>
          <a:p>
            <a:pPr algn="r"/>
            <a:r>
              <a:rPr lang="en-US" sz="3200" dirty="0"/>
              <a:t>60-0310 </a:t>
            </a:r>
          </a:p>
        </p:txBody>
      </p:sp>
    </p:spTree>
    <p:extLst>
      <p:ext uri="{BB962C8B-B14F-4D97-AF65-F5344CB8AC3E}">
        <p14:creationId xmlns:p14="http://schemas.microsoft.com/office/powerpoint/2010/main" val="555293373"/>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3623</TotalTime>
  <Words>916</Words>
  <Application>Microsoft Macintosh PowerPoint</Application>
  <PresentationFormat>On-screen Show (4:3)</PresentationFormat>
  <Paragraphs>310</Paragraphs>
  <Slides>52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Calibri</vt:lpstr>
      <vt:lpstr>Cambria</vt:lpstr>
      <vt:lpstr>Mangal</vt:lpstr>
      <vt:lpstr>Times New Roman</vt:lpstr>
      <vt:lpstr>Arial</vt:lpstr>
      <vt:lpstr>Office Theme</vt:lpstr>
      <vt:lpstr>Just Before….</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the flood”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Before….</dc:title>
  <dc:creator>Barry Coffey</dc:creator>
  <cp:lastModifiedBy>Barry Coffey</cp:lastModifiedBy>
  <cp:revision>62</cp:revision>
  <dcterms:created xsi:type="dcterms:W3CDTF">2017-06-24T01:31:52Z</dcterms:created>
  <dcterms:modified xsi:type="dcterms:W3CDTF">2017-07-02T15:00:46Z</dcterms:modified>
</cp:coreProperties>
</file>