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58"/>
  </p:notesMasterIdLst>
  <p:sldIdLst>
    <p:sldId id="256" r:id="rId2"/>
    <p:sldId id="257" r:id="rId3"/>
    <p:sldId id="311" r:id="rId4"/>
    <p:sldId id="258" r:id="rId5"/>
    <p:sldId id="310" r:id="rId6"/>
    <p:sldId id="283" r:id="rId7"/>
    <p:sldId id="285" r:id="rId8"/>
    <p:sldId id="286" r:id="rId9"/>
    <p:sldId id="287" r:id="rId10"/>
    <p:sldId id="284" r:id="rId11"/>
    <p:sldId id="282" r:id="rId12"/>
    <p:sldId id="279" r:id="rId13"/>
    <p:sldId id="281" r:id="rId14"/>
    <p:sldId id="280" r:id="rId15"/>
    <p:sldId id="265" r:id="rId16"/>
    <p:sldId id="267" r:id="rId17"/>
    <p:sldId id="275" r:id="rId18"/>
    <p:sldId id="276" r:id="rId19"/>
    <p:sldId id="277" r:id="rId20"/>
    <p:sldId id="278" r:id="rId21"/>
    <p:sldId id="305" r:id="rId22"/>
    <p:sldId id="266" r:id="rId23"/>
    <p:sldId id="268" r:id="rId24"/>
    <p:sldId id="269" r:id="rId25"/>
    <p:sldId id="288" r:id="rId26"/>
    <p:sldId id="289" r:id="rId27"/>
    <p:sldId id="290" r:id="rId28"/>
    <p:sldId id="291" r:id="rId29"/>
    <p:sldId id="292" r:id="rId30"/>
    <p:sldId id="293" r:id="rId31"/>
    <p:sldId id="294" r:id="rId32"/>
    <p:sldId id="296" r:id="rId33"/>
    <p:sldId id="297" r:id="rId34"/>
    <p:sldId id="298" r:id="rId35"/>
    <p:sldId id="299" r:id="rId36"/>
    <p:sldId id="300" r:id="rId37"/>
    <p:sldId id="301" r:id="rId38"/>
    <p:sldId id="302" r:id="rId39"/>
    <p:sldId id="303" r:id="rId40"/>
    <p:sldId id="304" r:id="rId41"/>
    <p:sldId id="307" r:id="rId42"/>
    <p:sldId id="308" r:id="rId43"/>
    <p:sldId id="309" r:id="rId44"/>
    <p:sldId id="306" r:id="rId45"/>
    <p:sldId id="295" r:id="rId46"/>
    <p:sldId id="271" r:id="rId47"/>
    <p:sldId id="270" r:id="rId48"/>
    <p:sldId id="272" r:id="rId49"/>
    <p:sldId id="273" r:id="rId50"/>
    <p:sldId id="274" r:id="rId51"/>
    <p:sldId id="264" r:id="rId52"/>
    <p:sldId id="259" r:id="rId53"/>
    <p:sldId id="260" r:id="rId54"/>
    <p:sldId id="261" r:id="rId55"/>
    <p:sldId id="262" r:id="rId56"/>
    <p:sldId id="26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8"/>
    <p:restoredTop sz="94665"/>
  </p:normalViewPr>
  <p:slideViewPr>
    <p:cSldViewPr snapToGrid="0" snapToObjects="1">
      <p:cViewPr varScale="1">
        <p:scale>
          <a:sx n="130" d="100"/>
          <a:sy n="13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1FCA5-EF53-C94C-9284-462A0AECD958}" type="datetimeFigureOut">
              <a:rPr lang="en-US" smtClean="0"/>
              <a:t>6/25/17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D9CEF-8BC6-E642-85AD-119C73D98062}" type="slidenum">
              <a:rPr lang="en-US" smtClean="0"/>
              <a:t>‹#›</a:t>
            </a:fld>
            <a:endParaRPr lang="en-US"/>
          </a:p>
        </p:txBody>
      </p:sp>
    </p:spTree>
    <p:extLst>
      <p:ext uri="{BB962C8B-B14F-4D97-AF65-F5344CB8AC3E}">
        <p14:creationId xmlns:p14="http://schemas.microsoft.com/office/powerpoint/2010/main" val="4388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9CEF-8BC6-E642-85AD-119C73D98062}" type="slidenum">
              <a:rPr lang="en-US" smtClean="0"/>
              <a:t>2</a:t>
            </a:fld>
            <a:endParaRPr lang="en-US"/>
          </a:p>
        </p:txBody>
      </p:sp>
    </p:spTree>
    <p:extLst>
      <p:ext uri="{BB962C8B-B14F-4D97-AF65-F5344CB8AC3E}">
        <p14:creationId xmlns:p14="http://schemas.microsoft.com/office/powerpoint/2010/main" val="98682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9CEF-8BC6-E642-85AD-119C73D98062}" type="slidenum">
              <a:rPr lang="en-US" smtClean="0"/>
              <a:t>24</a:t>
            </a:fld>
            <a:endParaRPr lang="en-US"/>
          </a:p>
        </p:txBody>
      </p:sp>
    </p:spTree>
    <p:extLst>
      <p:ext uri="{BB962C8B-B14F-4D97-AF65-F5344CB8AC3E}">
        <p14:creationId xmlns:p14="http://schemas.microsoft.com/office/powerpoint/2010/main" val="127986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24086294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4481207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13325699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96982059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37390985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6/25/17</a:t>
            </a:r>
            <a:endParaRPr lang="en-US"/>
          </a:p>
        </p:txBody>
      </p:sp>
      <p:sp>
        <p:nvSpPr>
          <p:cNvPr id="6" name="Footer Placeholder 5"/>
          <p:cNvSpPr>
            <a:spLocks noGrp="1"/>
          </p:cNvSpPr>
          <p:nvPr>
            <p:ph type="ftr" sz="quarter" idx="11"/>
          </p:nvPr>
        </p:nvSpPr>
        <p:spPr/>
        <p:txBody>
          <a:bodyPr/>
          <a:lstStyle/>
          <a:p>
            <a:r>
              <a:rPr lang="en-US" smtClean="0"/>
              <a:t>Just Before</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76579867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6/25/17</a:t>
            </a:r>
            <a:endParaRPr lang="en-US"/>
          </a:p>
        </p:txBody>
      </p:sp>
      <p:sp>
        <p:nvSpPr>
          <p:cNvPr id="8" name="Footer Placeholder 7"/>
          <p:cNvSpPr>
            <a:spLocks noGrp="1"/>
          </p:cNvSpPr>
          <p:nvPr>
            <p:ph type="ftr" sz="quarter" idx="11"/>
          </p:nvPr>
        </p:nvSpPr>
        <p:spPr/>
        <p:txBody>
          <a:bodyPr/>
          <a:lstStyle/>
          <a:p>
            <a:r>
              <a:rPr lang="en-US" smtClean="0"/>
              <a:t>Just Before</a:t>
            </a:r>
            <a:endParaRPr lang="en-US"/>
          </a:p>
        </p:txBody>
      </p:sp>
      <p:sp>
        <p:nvSpPr>
          <p:cNvPr id="9" name="Slide Number Placeholder 8"/>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90875021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6/25/17</a:t>
            </a:r>
            <a:endParaRPr lang="en-US"/>
          </a:p>
        </p:txBody>
      </p:sp>
      <p:sp>
        <p:nvSpPr>
          <p:cNvPr id="4" name="Footer Placeholder 3"/>
          <p:cNvSpPr>
            <a:spLocks noGrp="1"/>
          </p:cNvSpPr>
          <p:nvPr>
            <p:ph type="ftr" sz="quarter" idx="11"/>
          </p:nvPr>
        </p:nvSpPr>
        <p:spPr/>
        <p:txBody>
          <a:bodyPr/>
          <a:lstStyle/>
          <a:p>
            <a:r>
              <a:rPr lang="en-US" smtClean="0"/>
              <a:t>Just Before</a:t>
            </a:r>
            <a:endParaRPr lang="en-US"/>
          </a:p>
        </p:txBody>
      </p:sp>
      <p:sp>
        <p:nvSpPr>
          <p:cNvPr id="5" name="Slide Number Placeholder 4"/>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46123326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67907006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6/25/17</a:t>
            </a:r>
            <a:endParaRPr lang="en-US"/>
          </a:p>
        </p:txBody>
      </p:sp>
      <p:sp>
        <p:nvSpPr>
          <p:cNvPr id="6" name="Footer Placeholder 5"/>
          <p:cNvSpPr>
            <a:spLocks noGrp="1"/>
          </p:cNvSpPr>
          <p:nvPr>
            <p:ph type="ftr" sz="quarter" idx="11"/>
          </p:nvPr>
        </p:nvSpPr>
        <p:spPr/>
        <p:txBody>
          <a:bodyPr/>
          <a:lstStyle/>
          <a:p>
            <a:r>
              <a:rPr lang="en-US" smtClean="0"/>
              <a:t>Just Before</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4789319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6/25/17</a:t>
            </a:r>
            <a:endParaRPr lang="en-US"/>
          </a:p>
        </p:txBody>
      </p:sp>
      <p:sp>
        <p:nvSpPr>
          <p:cNvPr id="6" name="Footer Placeholder 5"/>
          <p:cNvSpPr>
            <a:spLocks noGrp="1"/>
          </p:cNvSpPr>
          <p:nvPr>
            <p:ph type="ftr" sz="quarter" idx="11"/>
          </p:nvPr>
        </p:nvSpPr>
        <p:spPr/>
        <p:txBody>
          <a:bodyPr/>
          <a:lstStyle/>
          <a:p>
            <a:r>
              <a:rPr lang="en-US" smtClean="0"/>
              <a:t>Just Before</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78201077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6/25/17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Just Before</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53413-ADE5-EB4A-9D7A-23BF09B4B9CE}" type="slidenum">
              <a:rPr lang="en-US" smtClean="0"/>
              <a:t>‹#›</a:t>
            </a:fld>
            <a:endParaRPr lang="en-US"/>
          </a:p>
        </p:txBody>
      </p:sp>
    </p:spTree>
    <p:extLst>
      <p:ext uri="{BB962C8B-B14F-4D97-AF65-F5344CB8AC3E}">
        <p14:creationId xmlns:p14="http://schemas.microsoft.com/office/powerpoint/2010/main" val="10608466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spc="-150" dirty="0" smtClean="0"/>
              <a:t>Just Before</a:t>
            </a:r>
            <a:r>
              <a:rPr lang="mr-IN" sz="7200" spc="-150" dirty="0" smtClean="0"/>
              <a:t>…</a:t>
            </a:r>
            <a:r>
              <a:rPr lang="en-US" sz="7200" spc="-150" dirty="0" smtClean="0"/>
              <a:t>.</a:t>
            </a:r>
            <a:endParaRPr lang="en-US" sz="7200" spc="-150" dirty="0"/>
          </a:p>
        </p:txBody>
      </p:sp>
      <p:sp>
        <p:nvSpPr>
          <p:cNvPr id="3" name="Subtitle 2"/>
          <p:cNvSpPr>
            <a:spLocks noGrp="1"/>
          </p:cNvSpPr>
          <p:nvPr>
            <p:ph type="subTitle" idx="1"/>
          </p:nvPr>
        </p:nvSpPr>
        <p:spPr/>
        <p:txBody>
          <a:bodyPr>
            <a:noAutofit/>
          </a:bodyPr>
          <a:lstStyle/>
          <a:p>
            <a:r>
              <a:rPr lang="en-US" sz="2800" dirty="0" smtClean="0"/>
              <a:t>The Final Voice to the Final Age</a:t>
            </a:r>
          </a:p>
          <a:p>
            <a:r>
              <a:rPr lang="en-US" sz="2800" dirty="0" smtClean="0"/>
              <a:t>Part 9</a:t>
            </a:r>
          </a:p>
          <a:p>
            <a:endParaRPr lang="en-US" sz="2800" dirty="0"/>
          </a:p>
          <a:p>
            <a:endParaRPr lang="en-US" sz="2800" dirty="0" smtClean="0"/>
          </a:p>
          <a:p>
            <a:r>
              <a:rPr lang="en-US" sz="2800" dirty="0" smtClean="0"/>
              <a:t>I Corinthians 15:51-53</a:t>
            </a:r>
            <a:endParaRPr lang="en-US" sz="2800" dirty="0"/>
          </a:p>
        </p:txBody>
      </p:sp>
    </p:spTree>
    <p:extLst>
      <p:ext uri="{BB962C8B-B14F-4D97-AF65-F5344CB8AC3E}">
        <p14:creationId xmlns:p14="http://schemas.microsoft.com/office/powerpoint/2010/main" val="100501421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6/25/17</a:t>
            </a:r>
            <a:endParaRPr lang="en-US"/>
          </a:p>
        </p:txBody>
      </p:sp>
      <p:sp>
        <p:nvSpPr>
          <p:cNvPr id="3" name="Footer Placeholder 2"/>
          <p:cNvSpPr>
            <a:spLocks noGrp="1"/>
          </p:cNvSpPr>
          <p:nvPr>
            <p:ph type="ftr" sz="quarter" idx="11"/>
          </p:nvPr>
        </p:nvSpPr>
        <p:spPr/>
        <p:txBody>
          <a:bodyPr/>
          <a:lstStyle/>
          <a:p>
            <a:r>
              <a:rPr kumimoji="0" lang="en-US" smtClean="0"/>
              <a:t>Just Before</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a:p>
        </p:txBody>
      </p:sp>
      <p:sp>
        <p:nvSpPr>
          <p:cNvPr id="5" name="Rectangle 4"/>
          <p:cNvSpPr/>
          <p:nvPr/>
        </p:nvSpPr>
        <p:spPr>
          <a:xfrm>
            <a:off x="180753" y="148855"/>
            <a:ext cx="8767304" cy="6304525"/>
          </a:xfrm>
          <a:prstGeom prst="rect">
            <a:avLst/>
          </a:prstGeom>
        </p:spPr>
        <p:txBody>
          <a:bodyPr wrap="square">
            <a:spAutoFit/>
          </a:bodyPr>
          <a:lstStyle/>
          <a:p>
            <a:r>
              <a:rPr lang="en-US" sz="4400" b="1" dirty="0" smtClean="0"/>
              <a:t>THE.SEVEN.CHURCH.AGES  </a:t>
            </a:r>
          </a:p>
          <a:p>
            <a:r>
              <a:rPr lang="en-US" sz="3600" dirty="0" smtClean="0"/>
              <a:t>	69  You </a:t>
            </a:r>
            <a:r>
              <a:rPr lang="en-US" sz="3600" dirty="0"/>
              <a:t>can get forgiveness for crucifying Jesus. You can get forgiveness for taking His Name in vain. </a:t>
            </a:r>
            <a:r>
              <a:rPr lang="en-US" sz="3600" i="1" dirty="0"/>
              <a:t>"But who speaks against the Holy Ghost will never be forgiven him in this world or the world to come." </a:t>
            </a:r>
            <a:r>
              <a:rPr lang="en-US" sz="3600" dirty="0"/>
              <a:t>We're in the last day; so be careful. </a:t>
            </a:r>
            <a:r>
              <a:rPr lang="en-US" sz="3600" dirty="0" smtClean="0"/>
              <a:t>	</a:t>
            </a:r>
          </a:p>
          <a:p>
            <a:r>
              <a:rPr lang="en-US" sz="3600" dirty="0"/>
              <a:t>	</a:t>
            </a:r>
            <a:r>
              <a:rPr lang="en-US" sz="3600" dirty="0" smtClean="0">
                <a:solidFill>
                  <a:srgbClr val="FFFF00"/>
                </a:solidFill>
              </a:rPr>
              <a:t>Walk </a:t>
            </a:r>
            <a:r>
              <a:rPr lang="en-US" sz="3600" dirty="0">
                <a:solidFill>
                  <a:srgbClr val="FFFF00"/>
                </a:solidFill>
              </a:rPr>
              <a:t>humbly. Have a contrite, broken spirit, a humble heart, willing to let the Holy Spirit lead you. </a:t>
            </a:r>
            <a:r>
              <a:rPr lang="en-US" sz="3600" dirty="0"/>
              <a:t>Amen</a:t>
            </a:r>
            <a:r>
              <a:rPr lang="en-US" sz="3600" dirty="0" smtClean="0"/>
              <a:t>.</a:t>
            </a:r>
          </a:p>
          <a:p>
            <a:pPr algn="r"/>
            <a:r>
              <a:rPr lang="en-US" sz="3600" dirty="0"/>
              <a:t>54-0512 </a:t>
            </a:r>
          </a:p>
        </p:txBody>
      </p:sp>
    </p:spTree>
    <p:extLst>
      <p:ext uri="{BB962C8B-B14F-4D97-AF65-F5344CB8AC3E}">
        <p14:creationId xmlns:p14="http://schemas.microsoft.com/office/powerpoint/2010/main" val="114948695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11</a:t>
            </a:fld>
            <a:endParaRPr lang="en-US"/>
          </a:p>
        </p:txBody>
      </p:sp>
      <p:sp>
        <p:nvSpPr>
          <p:cNvPr id="5" name="Rectangle 4"/>
          <p:cNvSpPr/>
          <p:nvPr/>
        </p:nvSpPr>
        <p:spPr>
          <a:xfrm>
            <a:off x="326571" y="146957"/>
            <a:ext cx="8637815" cy="5755422"/>
          </a:xfrm>
          <a:prstGeom prst="rect">
            <a:avLst/>
          </a:prstGeom>
        </p:spPr>
        <p:txBody>
          <a:bodyPr wrap="square">
            <a:spAutoFit/>
          </a:bodyPr>
          <a:lstStyle/>
          <a:p>
            <a:r>
              <a:rPr lang="en-US" sz="4400" b="1" dirty="0"/>
              <a:t>ISAIAH </a:t>
            </a:r>
            <a:r>
              <a:rPr lang="en-US" sz="4400" b="1" dirty="0" smtClean="0"/>
              <a:t>58:1-2</a:t>
            </a:r>
            <a:endParaRPr lang="en-US" sz="4400" b="1" dirty="0"/>
          </a:p>
          <a:p>
            <a:r>
              <a:rPr lang="en-US" sz="3600" dirty="0" smtClean="0"/>
              <a:t>	</a:t>
            </a:r>
            <a:r>
              <a:rPr lang="en-US" sz="3600" i="1" dirty="0" smtClean="0">
                <a:solidFill>
                  <a:srgbClr val="FFFF00"/>
                </a:solidFill>
              </a:rPr>
              <a:t>Cry </a:t>
            </a:r>
            <a:r>
              <a:rPr lang="en-US" sz="3600" i="1" dirty="0">
                <a:solidFill>
                  <a:srgbClr val="FFFF00"/>
                </a:solidFill>
              </a:rPr>
              <a:t>aloud, </a:t>
            </a:r>
            <a:r>
              <a:rPr lang="en-US" sz="3600" i="1" dirty="0"/>
              <a:t>spare not, lift up thy voice like a trumpet, and shew my people their transgression, and the house of Jacob their sins. 2 </a:t>
            </a:r>
            <a:r>
              <a:rPr lang="en-US" sz="3600" i="1" dirty="0" smtClean="0"/>
              <a:t>Yet </a:t>
            </a:r>
            <a:r>
              <a:rPr lang="en-US" sz="3600" i="1" dirty="0"/>
              <a:t>they seek me daily, and delight to know my ways, as a nation that did righteousness, and forsook not the ordinance of their God: they ask of me the ordinances of justice; they take delight in approaching to God.</a:t>
            </a:r>
          </a:p>
        </p:txBody>
      </p:sp>
    </p:spTree>
    <p:extLst>
      <p:ext uri="{BB962C8B-B14F-4D97-AF65-F5344CB8AC3E}">
        <p14:creationId xmlns:p14="http://schemas.microsoft.com/office/powerpoint/2010/main" val="72525106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12</a:t>
            </a:fld>
            <a:endParaRPr lang="en-US"/>
          </a:p>
        </p:txBody>
      </p:sp>
      <p:sp>
        <p:nvSpPr>
          <p:cNvPr id="5" name="Rectangle 4"/>
          <p:cNvSpPr/>
          <p:nvPr/>
        </p:nvSpPr>
        <p:spPr>
          <a:xfrm>
            <a:off x="179614" y="146958"/>
            <a:ext cx="8801100" cy="6494085"/>
          </a:xfrm>
          <a:prstGeom prst="rect">
            <a:avLst/>
          </a:prstGeom>
        </p:spPr>
        <p:txBody>
          <a:bodyPr wrap="square">
            <a:spAutoFit/>
          </a:bodyPr>
          <a:lstStyle/>
          <a:p>
            <a:r>
              <a:rPr lang="en-US" sz="3600" b="1" dirty="0"/>
              <a:t>ISAIAH 54:1</a:t>
            </a:r>
          </a:p>
          <a:p>
            <a:r>
              <a:rPr lang="en-US" sz="3200" i="1" spc="-150" dirty="0" smtClean="0"/>
              <a:t>	Sing</a:t>
            </a:r>
            <a:r>
              <a:rPr lang="en-US" sz="3200" i="1" spc="-150" dirty="0"/>
              <a:t>, O barren, thou that didst not bear; break forth into singing, and </a:t>
            </a:r>
            <a:r>
              <a:rPr lang="en-US" sz="3200" i="1" spc="-150" dirty="0">
                <a:solidFill>
                  <a:srgbClr val="FFFF00"/>
                </a:solidFill>
              </a:rPr>
              <a:t>cry aloud, </a:t>
            </a:r>
            <a:r>
              <a:rPr lang="en-US" sz="3200" i="1" spc="-150" dirty="0"/>
              <a:t>thou that didst not travail with child: for more are the children of the desolate than the children of the married wife, saith the LORD. </a:t>
            </a:r>
            <a:endParaRPr lang="en-US" sz="3200" i="1" spc="-150" dirty="0" smtClean="0"/>
          </a:p>
          <a:p>
            <a:endParaRPr lang="en-US" sz="2800" dirty="0"/>
          </a:p>
          <a:p>
            <a:r>
              <a:rPr lang="en-US" sz="3600" b="1" dirty="0" smtClean="0"/>
              <a:t>ONCE.MORE</a:t>
            </a:r>
          </a:p>
          <a:p>
            <a:r>
              <a:rPr lang="en-US" sz="2800" dirty="0"/>
              <a:t>	</a:t>
            </a:r>
            <a:r>
              <a:rPr lang="en-US" sz="3200" dirty="0" smtClean="0"/>
              <a:t>129  Oh</a:t>
            </a:r>
            <a:r>
              <a:rPr lang="en-US" sz="3200" dirty="0"/>
              <a:t>, Pentecost, stand at your post this afternoon, your post of the duty of God's Word. </a:t>
            </a:r>
            <a:r>
              <a:rPr lang="en-US" sz="3200" dirty="0">
                <a:solidFill>
                  <a:srgbClr val="FFFF00"/>
                </a:solidFill>
              </a:rPr>
              <a:t>Repent, and cry aloud, "Lord God, once more!" </a:t>
            </a:r>
            <a:r>
              <a:rPr lang="en-US" sz="3200" dirty="0"/>
              <a:t>Let me tell you something. You had better destroy your enemy before your enemy destroys you. </a:t>
            </a:r>
            <a:endParaRPr lang="en-US" sz="3200" dirty="0" smtClean="0"/>
          </a:p>
          <a:p>
            <a:pPr algn="r"/>
            <a:r>
              <a:rPr lang="en-US" sz="2800" dirty="0" smtClean="0"/>
              <a:t>63-0804</a:t>
            </a:r>
            <a:endParaRPr lang="en-US" sz="2800" dirty="0"/>
          </a:p>
        </p:txBody>
      </p:sp>
    </p:spTree>
    <p:extLst>
      <p:ext uri="{BB962C8B-B14F-4D97-AF65-F5344CB8AC3E}">
        <p14:creationId xmlns:p14="http://schemas.microsoft.com/office/powerpoint/2010/main" val="9780241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dissolv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13</a:t>
            </a:fld>
            <a:endParaRPr lang="en-US"/>
          </a:p>
        </p:txBody>
      </p:sp>
      <p:sp>
        <p:nvSpPr>
          <p:cNvPr id="5" name="Rectangle 4"/>
          <p:cNvSpPr/>
          <p:nvPr/>
        </p:nvSpPr>
        <p:spPr>
          <a:xfrm>
            <a:off x="195943" y="0"/>
            <a:ext cx="8784771" cy="6398580"/>
          </a:xfrm>
          <a:prstGeom prst="rect">
            <a:avLst/>
          </a:prstGeom>
        </p:spPr>
        <p:txBody>
          <a:bodyPr wrap="square">
            <a:spAutoFit/>
          </a:bodyPr>
          <a:lstStyle/>
          <a:p>
            <a:r>
              <a:rPr lang="en-US" sz="4400" b="1" dirty="0"/>
              <a:t>I KINGS </a:t>
            </a:r>
            <a:r>
              <a:rPr lang="en-US" sz="4400" b="1" dirty="0" smtClean="0"/>
              <a:t>18:27-29</a:t>
            </a:r>
            <a:endParaRPr lang="en-US" sz="4400" b="1" dirty="0"/>
          </a:p>
          <a:p>
            <a:r>
              <a:rPr lang="en-US" sz="3200" i="1" dirty="0" smtClean="0"/>
              <a:t>     And </a:t>
            </a:r>
            <a:r>
              <a:rPr lang="en-US" sz="3200" i="1" dirty="0"/>
              <a:t>it came to pass at noon, that Elijah mocked them, and said, </a:t>
            </a:r>
            <a:r>
              <a:rPr lang="en-US" sz="3200" i="1" dirty="0">
                <a:solidFill>
                  <a:srgbClr val="FFFF00"/>
                </a:solidFill>
              </a:rPr>
              <a:t>Cry aloud: </a:t>
            </a:r>
            <a:r>
              <a:rPr lang="en-US" sz="3200" i="1" dirty="0"/>
              <a:t>for he is a god; either he is talking, or he is pursuing, or he is in a journey, or peradventure he sleepeth, and must be </a:t>
            </a:r>
            <a:r>
              <a:rPr lang="en-US" sz="3200" i="1" dirty="0" smtClean="0"/>
              <a:t>awaked. </a:t>
            </a:r>
          </a:p>
          <a:p>
            <a:r>
              <a:rPr lang="en-US" sz="3200" i="1" dirty="0"/>
              <a:t>	</a:t>
            </a:r>
            <a:r>
              <a:rPr lang="en-US" sz="3200" i="1" dirty="0" smtClean="0"/>
              <a:t>28  And </a:t>
            </a:r>
            <a:r>
              <a:rPr lang="en-US" sz="3200" i="1" dirty="0"/>
              <a:t>they cried aloud, and cut themselves after their manner with knives and lancets, till the blood gushed out upon </a:t>
            </a:r>
            <a:r>
              <a:rPr lang="en-US" sz="3200" i="1" dirty="0" smtClean="0"/>
              <a:t>them. 29 And </a:t>
            </a:r>
            <a:r>
              <a:rPr lang="en-US" sz="3200" i="1" dirty="0"/>
              <a:t>it came to pass, when midday was past, and they prophesied until the time of the offering of the evening sacrifice, that there was neither voice, nor any to answer, nor any that regarded.</a:t>
            </a:r>
          </a:p>
        </p:txBody>
      </p:sp>
    </p:spTree>
    <p:extLst>
      <p:ext uri="{BB962C8B-B14F-4D97-AF65-F5344CB8AC3E}">
        <p14:creationId xmlns:p14="http://schemas.microsoft.com/office/powerpoint/2010/main" val="168007792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14</a:t>
            </a:fld>
            <a:endParaRPr lang="en-US"/>
          </a:p>
        </p:txBody>
      </p:sp>
      <p:sp>
        <p:nvSpPr>
          <p:cNvPr id="5" name="Rectangle 4"/>
          <p:cNvSpPr/>
          <p:nvPr/>
        </p:nvSpPr>
        <p:spPr>
          <a:xfrm>
            <a:off x="170121" y="85061"/>
            <a:ext cx="8803758" cy="6247864"/>
          </a:xfrm>
          <a:prstGeom prst="rect">
            <a:avLst/>
          </a:prstGeom>
        </p:spPr>
        <p:txBody>
          <a:bodyPr wrap="square">
            <a:spAutoFit/>
          </a:bodyPr>
          <a:lstStyle/>
          <a:p>
            <a:r>
              <a:rPr lang="en-US" sz="4400" b="1" dirty="0" smtClean="0"/>
              <a:t>JUST.ONCE.MORE.LORD</a:t>
            </a:r>
          </a:p>
          <a:p>
            <a:r>
              <a:rPr lang="en-US" sz="3600" dirty="0"/>
              <a:t>	</a:t>
            </a:r>
            <a:r>
              <a:rPr lang="en-US" sz="3600" dirty="0" smtClean="0"/>
              <a:t>124  Now, </a:t>
            </a:r>
            <a:r>
              <a:rPr lang="en-US" sz="3600" dirty="0"/>
              <a:t>just in closing. Pentecost, can we stand at the post of these big organizations, </a:t>
            </a:r>
            <a:r>
              <a:rPr lang="en-US" sz="3600" dirty="0" smtClean="0"/>
              <a:t>at </a:t>
            </a:r>
            <a:r>
              <a:rPr lang="en-US" sz="3600" dirty="0"/>
              <a:t>the post of Hollywood and </a:t>
            </a:r>
            <a:r>
              <a:rPr lang="en-US" sz="3600" dirty="0" smtClean="0"/>
              <a:t>all </a:t>
            </a:r>
            <a:r>
              <a:rPr lang="en-US" sz="3600" dirty="0"/>
              <a:t>other things that separate us from the love of God that's in Christ, and can we stand there and repent, and cry aloud again, </a:t>
            </a:r>
            <a:r>
              <a:rPr lang="en-US" sz="3600" i="1" dirty="0"/>
              <a:t>"Lord, once more make us pentecost! </a:t>
            </a:r>
            <a:r>
              <a:rPr lang="en-US" sz="3600" i="1" dirty="0" smtClean="0"/>
              <a:t>Once </a:t>
            </a:r>
            <a:r>
              <a:rPr lang="en-US" sz="3600" i="1" dirty="0"/>
              <a:t>more show Your power into us, Lord! Just once more</a:t>
            </a:r>
            <a:r>
              <a:rPr lang="en-US" sz="3600" dirty="0" smtClean="0"/>
              <a:t>"?</a:t>
            </a:r>
          </a:p>
          <a:p>
            <a:pPr algn="r"/>
            <a:r>
              <a:rPr lang="en-US" sz="3200" dirty="0" smtClean="0"/>
              <a:t>63-1201</a:t>
            </a:r>
            <a:endParaRPr lang="en-US" sz="3200" dirty="0"/>
          </a:p>
        </p:txBody>
      </p:sp>
    </p:spTree>
    <p:extLst>
      <p:ext uri="{BB962C8B-B14F-4D97-AF65-F5344CB8AC3E}">
        <p14:creationId xmlns:p14="http://schemas.microsoft.com/office/powerpoint/2010/main" val="81260954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15</a:t>
            </a:fld>
            <a:endParaRPr lang="en-US"/>
          </a:p>
        </p:txBody>
      </p:sp>
      <p:sp>
        <p:nvSpPr>
          <p:cNvPr id="7" name="Rectangle 6"/>
          <p:cNvSpPr/>
          <p:nvPr/>
        </p:nvSpPr>
        <p:spPr>
          <a:xfrm>
            <a:off x="240030" y="160020"/>
            <a:ext cx="8641080" cy="5231309"/>
          </a:xfrm>
          <a:prstGeom prst="rect">
            <a:avLst/>
          </a:prstGeom>
        </p:spPr>
        <p:txBody>
          <a:bodyPr wrap="square">
            <a:spAutoFit/>
          </a:bodyPr>
          <a:lstStyle/>
          <a:p>
            <a:r>
              <a:rPr lang="en-US" sz="4000" b="1" dirty="0" smtClean="0"/>
              <a:t>WORKS.IS.FAITH.EXPRESSED</a:t>
            </a:r>
          </a:p>
          <a:p>
            <a:r>
              <a:rPr lang="en-US" sz="3200" dirty="0"/>
              <a:t>	</a:t>
            </a:r>
            <a:r>
              <a:rPr lang="en-US" sz="3200" dirty="0" smtClean="0"/>
              <a:t>10 I was thinking about, tonight, preaching on a subject of the Rapture, to the church. How the conditions, as I see it in the Scripture, what conditions the Church will have to be in for the Rapture, </a:t>
            </a:r>
            <a:r>
              <a:rPr lang="en-US" sz="3200" dirty="0" smtClean="0">
                <a:solidFill>
                  <a:srgbClr val="FFFF00"/>
                </a:solidFill>
              </a:rPr>
              <a:t>and what will take place just before the Rapture takes place, and how it will take place.</a:t>
            </a:r>
            <a:r>
              <a:rPr lang="en-US" sz="3200" dirty="0" smtClean="0"/>
              <a:t> 	And we all believe in the Rapture, don't we? We believe in It. </a:t>
            </a:r>
          </a:p>
          <a:p>
            <a:pPr algn="r"/>
            <a:r>
              <a:rPr lang="en-US" sz="3200" dirty="0" smtClean="0"/>
              <a:t>65-1126</a:t>
            </a:r>
            <a:endParaRPr lang="en-US" sz="3200" dirty="0"/>
          </a:p>
        </p:txBody>
      </p:sp>
    </p:spTree>
    <p:extLst>
      <p:ext uri="{BB962C8B-B14F-4D97-AF65-F5344CB8AC3E}">
        <p14:creationId xmlns:p14="http://schemas.microsoft.com/office/powerpoint/2010/main" val="161929186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16</a:t>
            </a:fld>
            <a:endParaRPr lang="en-US"/>
          </a:p>
        </p:txBody>
      </p:sp>
      <p:sp>
        <p:nvSpPr>
          <p:cNvPr id="5" name="Rectangle 4"/>
          <p:cNvSpPr/>
          <p:nvPr/>
        </p:nvSpPr>
        <p:spPr>
          <a:xfrm>
            <a:off x="244928" y="81641"/>
            <a:ext cx="8670471" cy="6247864"/>
          </a:xfrm>
          <a:prstGeom prst="rect">
            <a:avLst/>
          </a:prstGeom>
        </p:spPr>
        <p:txBody>
          <a:bodyPr wrap="square">
            <a:spAutoFit/>
          </a:bodyPr>
          <a:lstStyle/>
          <a:p>
            <a:r>
              <a:rPr lang="en-US" sz="4400" b="1" spc="-150" smtClean="0"/>
              <a:t>IS.THIS.THE.SIGN.OF.THE.END.SIR?</a:t>
            </a:r>
            <a:endParaRPr lang="en-US" sz="4400" b="1" spc="-150" dirty="0" smtClean="0"/>
          </a:p>
          <a:p>
            <a:r>
              <a:rPr lang="en-US" sz="3600" dirty="0"/>
              <a:t>	</a:t>
            </a:r>
            <a:r>
              <a:rPr lang="en-US" sz="3600" dirty="0" smtClean="0"/>
              <a:t>245  Number one, the mystery of the Kingdom of Heaven, Matthew 13:3-50.</a:t>
            </a:r>
          </a:p>
          <a:p>
            <a:r>
              <a:rPr lang="en-US" sz="3600" dirty="0" smtClean="0"/>
              <a:t>	246 Now, second mystery is the mystery of Israel's blindness during this age. Romans 11:25, with the context.</a:t>
            </a:r>
          </a:p>
          <a:p>
            <a:r>
              <a:rPr lang="en-US" sz="3600" dirty="0" smtClean="0"/>
              <a:t>	247 Third mystery is the mystery of the translation of the living saints at the end time of this age. </a:t>
            </a:r>
            <a:r>
              <a:rPr lang="en-US" sz="3600" dirty="0"/>
              <a:t>I</a:t>
            </a:r>
            <a:r>
              <a:rPr lang="en-US" sz="3600" dirty="0" smtClean="0"/>
              <a:t> Cor. 15, and  I</a:t>
            </a:r>
            <a:r>
              <a:rPr lang="en-US" sz="3600" i="1" dirty="0" smtClean="0"/>
              <a:t> </a:t>
            </a:r>
            <a:r>
              <a:rPr lang="en-US" sz="3600" dirty="0" smtClean="0"/>
              <a:t>Thes. 4:14-17.</a:t>
            </a:r>
          </a:p>
          <a:p>
            <a:pPr algn="r"/>
            <a:r>
              <a:rPr lang="en-US" sz="3200" dirty="0" smtClean="0"/>
              <a:t>62-1230</a:t>
            </a:r>
            <a:endParaRPr lang="en-US" sz="3200" dirty="0"/>
          </a:p>
        </p:txBody>
      </p:sp>
    </p:spTree>
    <p:extLst>
      <p:ext uri="{BB962C8B-B14F-4D97-AF65-F5344CB8AC3E}">
        <p14:creationId xmlns:p14="http://schemas.microsoft.com/office/powerpoint/2010/main" val="75584773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17</a:t>
            </a:fld>
            <a:endParaRPr lang="en-US"/>
          </a:p>
        </p:txBody>
      </p:sp>
      <p:sp>
        <p:nvSpPr>
          <p:cNvPr id="5" name="Rectangle 4"/>
          <p:cNvSpPr/>
          <p:nvPr/>
        </p:nvSpPr>
        <p:spPr>
          <a:xfrm>
            <a:off x="195942" y="0"/>
            <a:ext cx="8784771" cy="6617196"/>
          </a:xfrm>
          <a:prstGeom prst="rect">
            <a:avLst/>
          </a:prstGeom>
        </p:spPr>
        <p:txBody>
          <a:bodyPr wrap="square">
            <a:spAutoFit/>
          </a:bodyPr>
          <a:lstStyle/>
          <a:p>
            <a:r>
              <a:rPr lang="en-US" sz="4000" b="1" dirty="0" smtClean="0"/>
              <a:t>THE.REVELATION.OF.JESUS.CHRIST</a:t>
            </a:r>
          </a:p>
          <a:p>
            <a:r>
              <a:rPr lang="en-US" sz="3200" dirty="0"/>
              <a:t>	</a:t>
            </a:r>
            <a:r>
              <a:rPr lang="en-US" sz="3200" dirty="0" smtClean="0"/>
              <a:t>349 And </a:t>
            </a:r>
            <a:r>
              <a:rPr lang="en-US" sz="3200" dirty="0"/>
              <a:t>he </a:t>
            </a:r>
            <a:r>
              <a:rPr lang="en-US" sz="3200" dirty="0" smtClean="0"/>
              <a:t>[Joseph] looked </a:t>
            </a:r>
            <a:r>
              <a:rPr lang="en-US" sz="3200" dirty="0"/>
              <a:t>at little Benjamin</a:t>
            </a:r>
            <a:r>
              <a:rPr lang="en-US" sz="3200" dirty="0" smtClean="0"/>
              <a:t>, </a:t>
            </a:r>
            <a:r>
              <a:rPr lang="en-US" sz="3200" dirty="0"/>
              <a:t>his throat begin to fill up. Knew them was his</a:t>
            </a:r>
            <a:r>
              <a:rPr lang="en-US" sz="3200" dirty="0" smtClean="0"/>
              <a:t>.</a:t>
            </a:r>
            <a:r>
              <a:rPr lang="en-US" sz="3200" i="1" dirty="0" smtClean="0"/>
              <a:t> </a:t>
            </a:r>
            <a:r>
              <a:rPr lang="en-US" sz="3200" i="1" dirty="0"/>
              <a:t>"Let every man leave me." </a:t>
            </a:r>
            <a:r>
              <a:rPr lang="en-US" sz="3200" dirty="0"/>
              <a:t>What happened to his wife and children? They went into the palace.</a:t>
            </a:r>
          </a:p>
          <a:p>
            <a:r>
              <a:rPr lang="en-US" sz="3200" dirty="0" smtClean="0"/>
              <a:t>	</a:t>
            </a:r>
            <a:r>
              <a:rPr lang="en-US" sz="3200" dirty="0" smtClean="0">
                <a:solidFill>
                  <a:srgbClr val="FFFF00"/>
                </a:solidFill>
              </a:rPr>
              <a:t>Where </a:t>
            </a:r>
            <a:r>
              <a:rPr lang="en-US" sz="3200" dirty="0">
                <a:solidFill>
                  <a:srgbClr val="FFFF00"/>
                </a:solidFill>
              </a:rPr>
              <a:t>will the Gentile Church go at the Rapture? Into the Palace. The Bride, Hallelujah, </a:t>
            </a:r>
            <a:r>
              <a:rPr lang="en-US" sz="3200" dirty="0" smtClean="0">
                <a:solidFill>
                  <a:srgbClr val="FFFF00"/>
                </a:solidFill>
              </a:rPr>
              <a:t>will </a:t>
            </a:r>
            <a:r>
              <a:rPr lang="en-US" sz="3200" dirty="0">
                <a:solidFill>
                  <a:srgbClr val="FFFF00"/>
                </a:solidFill>
              </a:rPr>
              <a:t>be taken off the earth, in the Rapture. </a:t>
            </a:r>
            <a:r>
              <a:rPr lang="en-US" sz="3200" dirty="0"/>
              <a:t>Then when He returns, His Bride isn't there when He makes Hisself known to His brethren, the Jews, those who pierced Him, those who rejected Him. 	</a:t>
            </a:r>
            <a:r>
              <a:rPr lang="en-US" sz="3200" dirty="0" smtClean="0"/>
              <a:t>						60-1204</a:t>
            </a:r>
            <a:endParaRPr lang="en-US" sz="3200" dirty="0"/>
          </a:p>
        </p:txBody>
      </p:sp>
    </p:spTree>
    <p:extLst>
      <p:ext uri="{BB962C8B-B14F-4D97-AF65-F5344CB8AC3E}">
        <p14:creationId xmlns:p14="http://schemas.microsoft.com/office/powerpoint/2010/main" val="46499155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18</a:t>
            </a:fld>
            <a:endParaRPr lang="en-US"/>
          </a:p>
        </p:txBody>
      </p:sp>
      <p:sp>
        <p:nvSpPr>
          <p:cNvPr id="5" name="Rectangle 4"/>
          <p:cNvSpPr/>
          <p:nvPr/>
        </p:nvSpPr>
        <p:spPr>
          <a:xfrm>
            <a:off x="191387" y="138223"/>
            <a:ext cx="8718698" cy="6124754"/>
          </a:xfrm>
          <a:prstGeom prst="rect">
            <a:avLst/>
          </a:prstGeom>
        </p:spPr>
        <p:txBody>
          <a:bodyPr wrap="square">
            <a:spAutoFit/>
          </a:bodyPr>
          <a:lstStyle/>
          <a:p>
            <a:r>
              <a:rPr lang="en-US" sz="4000" b="1" dirty="0" smtClean="0"/>
              <a:t>THE.FIRST.SEAL</a:t>
            </a:r>
          </a:p>
          <a:p>
            <a:r>
              <a:rPr lang="en-US" sz="3200" dirty="0"/>
              <a:t>	</a:t>
            </a:r>
            <a:r>
              <a:rPr lang="en-US" sz="3200" dirty="0" smtClean="0"/>
              <a:t>247  And </a:t>
            </a:r>
            <a:r>
              <a:rPr lang="en-US" sz="3200" dirty="0"/>
              <a:t>then when </a:t>
            </a:r>
            <a:r>
              <a:rPr lang="en-US" sz="3200" dirty="0" smtClean="0"/>
              <a:t>he </a:t>
            </a:r>
            <a:r>
              <a:rPr lang="en-US" sz="3200" dirty="0"/>
              <a:t>wanted to make himself known, he kept looking at little Benjamin. </a:t>
            </a:r>
            <a:r>
              <a:rPr lang="en-US" sz="3200" dirty="0" smtClean="0"/>
              <a:t>And he </a:t>
            </a:r>
            <a:r>
              <a:rPr lang="en-US" sz="3200" dirty="0"/>
              <a:t>dismissed his wife. She was in the palace when he made hisself known to his brethren. And the Gentile Bride, </a:t>
            </a:r>
            <a:r>
              <a:rPr lang="en-US" sz="3200" dirty="0" smtClean="0"/>
              <a:t>after </a:t>
            </a:r>
            <a:r>
              <a:rPr lang="en-US" sz="3200" dirty="0"/>
              <a:t>Jesus being rejected by His own people, He has taken a Gentile Bride and will take Her from here to the palace to His Father's house in glory for the wedding supper and will slip back down to make Hisself known to His brethren, the </a:t>
            </a:r>
            <a:r>
              <a:rPr lang="en-US" sz="3200" dirty="0" smtClean="0"/>
              <a:t>144,000. </a:t>
            </a:r>
          </a:p>
          <a:p>
            <a:pPr algn="r"/>
            <a:r>
              <a:rPr lang="en-US" sz="3200" dirty="0"/>
              <a:t>63-0318</a:t>
            </a:r>
          </a:p>
        </p:txBody>
      </p:sp>
    </p:spTree>
    <p:extLst>
      <p:ext uri="{BB962C8B-B14F-4D97-AF65-F5344CB8AC3E}">
        <p14:creationId xmlns:p14="http://schemas.microsoft.com/office/powerpoint/2010/main" val="170243919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19</a:t>
            </a:fld>
            <a:endParaRPr lang="en-US"/>
          </a:p>
        </p:txBody>
      </p:sp>
      <p:sp>
        <p:nvSpPr>
          <p:cNvPr id="5" name="Rectangle 4"/>
          <p:cNvSpPr/>
          <p:nvPr/>
        </p:nvSpPr>
        <p:spPr>
          <a:xfrm>
            <a:off x="329609" y="233916"/>
            <a:ext cx="8569842" cy="4647426"/>
          </a:xfrm>
          <a:prstGeom prst="rect">
            <a:avLst/>
          </a:prstGeom>
        </p:spPr>
        <p:txBody>
          <a:bodyPr wrap="square">
            <a:spAutoFit/>
          </a:bodyPr>
          <a:lstStyle/>
          <a:p>
            <a:r>
              <a:rPr lang="en-US" sz="4000" b="1" dirty="0" smtClean="0"/>
              <a:t>THE.FEAST.OF.THE.TRUMPETS</a:t>
            </a:r>
            <a:endParaRPr lang="en-US" sz="3200" dirty="0"/>
          </a:p>
          <a:p>
            <a:r>
              <a:rPr lang="en-US" sz="3200" dirty="0" smtClean="0"/>
              <a:t>	257 Remember</a:t>
            </a:r>
            <a:r>
              <a:rPr lang="en-US" sz="3200" dirty="0"/>
              <a:t>, </a:t>
            </a:r>
            <a:r>
              <a:rPr lang="en-US" sz="3200" dirty="0">
                <a:solidFill>
                  <a:srgbClr val="FFFF00"/>
                </a:solidFill>
              </a:rPr>
              <a:t>the Bride is already in Heaven; Joseph's wife was in the palace. </a:t>
            </a:r>
            <a:r>
              <a:rPr lang="en-US" sz="3200" dirty="0"/>
              <a:t>And Joseph dismissed everything from around him, and he made hisself known to his brothers; you see, His Wife and children and them was in the palace when He returns back to make Hisself known to the Jews</a:t>
            </a:r>
            <a:r>
              <a:rPr lang="en-US" sz="3200" dirty="0" smtClean="0"/>
              <a:t>.</a:t>
            </a:r>
          </a:p>
          <a:p>
            <a:pPr algn="r"/>
            <a:r>
              <a:rPr lang="en-US" sz="3200" dirty="0"/>
              <a:t>64-0719M</a:t>
            </a:r>
          </a:p>
        </p:txBody>
      </p:sp>
    </p:spTree>
    <p:extLst>
      <p:ext uri="{BB962C8B-B14F-4D97-AF65-F5344CB8AC3E}">
        <p14:creationId xmlns:p14="http://schemas.microsoft.com/office/powerpoint/2010/main" val="197092138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9" y="324466"/>
            <a:ext cx="8171221" cy="1366224"/>
          </a:xfrm>
        </p:spPr>
        <p:txBody>
          <a:bodyPr>
            <a:normAutofit/>
          </a:bodyPr>
          <a:lstStyle/>
          <a:p>
            <a:r>
              <a:rPr lang="en-US" sz="5400" i="1" dirty="0" smtClean="0">
                <a:solidFill>
                  <a:srgbClr val="00B0F0"/>
                </a:solidFill>
              </a:rPr>
              <a:t>Birthdays &amp; Anniversaries</a:t>
            </a:r>
            <a:endParaRPr lang="en-US" sz="5400" i="1" dirty="0">
              <a:solidFill>
                <a:srgbClr val="00B0F0"/>
              </a:solidFill>
            </a:endParaRPr>
          </a:p>
        </p:txBody>
      </p:sp>
      <p:sp>
        <p:nvSpPr>
          <p:cNvPr id="3" name="Content Placeholder 2"/>
          <p:cNvSpPr>
            <a:spLocks noGrp="1"/>
          </p:cNvSpPr>
          <p:nvPr>
            <p:ph idx="1"/>
          </p:nvPr>
        </p:nvSpPr>
        <p:spPr>
          <a:xfrm>
            <a:off x="628649" y="1825625"/>
            <a:ext cx="8240047" cy="4351338"/>
          </a:xfrm>
        </p:spPr>
        <p:txBody>
          <a:bodyPr>
            <a:normAutofit/>
          </a:bodyPr>
          <a:lstStyle/>
          <a:p>
            <a:r>
              <a:rPr lang="en-US" sz="4000" dirty="0" smtClean="0"/>
              <a:t>June 27</a:t>
            </a:r>
            <a:r>
              <a:rPr lang="en-US" sz="4000" baseline="30000" dirty="0" smtClean="0"/>
              <a:t>th</a:t>
            </a:r>
            <a:r>
              <a:rPr lang="en-US" sz="4000" dirty="0" smtClean="0"/>
              <a:t> Jessica Coffey</a:t>
            </a:r>
          </a:p>
          <a:p>
            <a:r>
              <a:rPr lang="en-US" sz="4000" dirty="0" smtClean="0"/>
              <a:t>June 28</a:t>
            </a:r>
            <a:r>
              <a:rPr lang="en-US" sz="4000" baseline="30000" dirty="0" smtClean="0"/>
              <a:t>th</a:t>
            </a:r>
            <a:r>
              <a:rPr lang="en-US" sz="4000" dirty="0" smtClean="0"/>
              <a:t> Ava Jane Brown</a:t>
            </a:r>
          </a:p>
          <a:p>
            <a:r>
              <a:rPr lang="en-US" sz="4000" dirty="0" smtClean="0"/>
              <a:t>June 29</a:t>
            </a:r>
            <a:r>
              <a:rPr lang="en-US" sz="4000" baseline="30000" dirty="0" smtClean="0"/>
              <a:t>th</a:t>
            </a:r>
            <a:r>
              <a:rPr lang="en-US" sz="4000" dirty="0" smtClean="0"/>
              <a:t> Sherry Frame</a:t>
            </a:r>
          </a:p>
          <a:p>
            <a:r>
              <a:rPr lang="en-US" sz="4000" dirty="0" smtClean="0"/>
              <a:t>July 1</a:t>
            </a:r>
            <a:r>
              <a:rPr lang="en-US" sz="4000" baseline="30000" dirty="0" smtClean="0"/>
              <a:t>st</a:t>
            </a:r>
            <a:r>
              <a:rPr lang="en-US" sz="4000" dirty="0" smtClean="0"/>
              <a:t> Arne Cross</a:t>
            </a:r>
          </a:p>
          <a:p>
            <a:r>
              <a:rPr lang="en-US" sz="4000" dirty="0" smtClean="0"/>
              <a:t>July 3</a:t>
            </a:r>
            <a:r>
              <a:rPr lang="en-US" sz="4000" baseline="30000" dirty="0" smtClean="0"/>
              <a:t>rd</a:t>
            </a:r>
            <a:r>
              <a:rPr lang="en-US" sz="4000" dirty="0" smtClean="0"/>
              <a:t> Peter Coffey, Anna Pritchard</a:t>
            </a:r>
            <a:endParaRPr lang="en-US" sz="4000" dirty="0"/>
          </a:p>
        </p:txBody>
      </p:sp>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2</a:t>
            </a:fld>
            <a:endParaRPr lang="en-US"/>
          </a:p>
        </p:txBody>
      </p:sp>
    </p:spTree>
    <p:extLst>
      <p:ext uri="{BB962C8B-B14F-4D97-AF65-F5344CB8AC3E}">
        <p14:creationId xmlns:p14="http://schemas.microsoft.com/office/powerpoint/2010/main" val="864493296"/>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20</a:t>
            </a:fld>
            <a:endParaRPr lang="en-US"/>
          </a:p>
        </p:txBody>
      </p:sp>
      <p:sp>
        <p:nvSpPr>
          <p:cNvPr id="5" name="Rectangle 4"/>
          <p:cNvSpPr/>
          <p:nvPr/>
        </p:nvSpPr>
        <p:spPr>
          <a:xfrm>
            <a:off x="163286" y="106326"/>
            <a:ext cx="8863756" cy="6278642"/>
          </a:xfrm>
          <a:prstGeom prst="rect">
            <a:avLst/>
          </a:prstGeom>
        </p:spPr>
        <p:txBody>
          <a:bodyPr wrap="square">
            <a:spAutoFit/>
          </a:bodyPr>
          <a:lstStyle/>
          <a:p>
            <a:r>
              <a:rPr lang="en-US" sz="4000" b="1" dirty="0" smtClean="0"/>
              <a:t>CHURCH.AGE.BOOK  </a:t>
            </a:r>
          </a:p>
          <a:p>
            <a:r>
              <a:rPr lang="en-US" sz="3200" dirty="0" smtClean="0"/>
              <a:t>	</a:t>
            </a:r>
            <a:r>
              <a:rPr lang="en-US" sz="3000" dirty="0" smtClean="0"/>
              <a:t>40-2  Where </a:t>
            </a:r>
            <a:r>
              <a:rPr lang="en-US" sz="3000" dirty="0"/>
              <a:t>will the Gentile Church go in the rapture? </a:t>
            </a:r>
            <a:r>
              <a:rPr lang="en-US" sz="3000" dirty="0">
                <a:solidFill>
                  <a:srgbClr val="FFFF00"/>
                </a:solidFill>
              </a:rPr>
              <a:t>Into the palace. </a:t>
            </a:r>
            <a:r>
              <a:rPr lang="en-US" sz="3000" dirty="0"/>
              <a:t>The bride will be taken off the earth. She will be caught up before the great tribulation to meet her Lord in the air. For </a:t>
            </a:r>
            <a:r>
              <a:rPr lang="en-US" sz="3000" dirty="0" smtClean="0"/>
              <a:t>3.5 years </a:t>
            </a:r>
            <a:r>
              <a:rPr lang="en-US" sz="3000" dirty="0"/>
              <a:t>while the retributive wrath of God is poured out, she will be in the great Marriage Supper of the Lamb. </a:t>
            </a:r>
            <a:r>
              <a:rPr lang="en-US" sz="3000" dirty="0" smtClean="0"/>
              <a:t>	Then </a:t>
            </a:r>
            <a:r>
              <a:rPr lang="en-US" sz="3000" dirty="0"/>
              <a:t>will He return, leaving His bride in "</a:t>
            </a:r>
            <a:r>
              <a:rPr lang="en-US" sz="3000" i="1" dirty="0"/>
              <a:t>His Father's house</a:t>
            </a:r>
            <a:r>
              <a:rPr lang="en-US" sz="3000" dirty="0"/>
              <a:t>," while He makes Himself known to His brethren. At this very time, the antichrist covenant that the Jews have made with Rome will be broken. Rome and her allies then send their troops to destroy all the God-fearing, Word-abiding Jews.</a:t>
            </a:r>
          </a:p>
        </p:txBody>
      </p:sp>
    </p:spTree>
    <p:extLst>
      <p:ext uri="{BB962C8B-B14F-4D97-AF65-F5344CB8AC3E}">
        <p14:creationId xmlns:p14="http://schemas.microsoft.com/office/powerpoint/2010/main" val="34044591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6781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9800" y="730121"/>
            <a:ext cx="2895600" cy="5016758"/>
          </a:xfrm>
          <a:prstGeom prst="rect">
            <a:avLst/>
          </a:prstGeom>
          <a:solidFill>
            <a:schemeClr val="tx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t>HEB. 11:7</a:t>
            </a:r>
          </a:p>
          <a:p>
            <a:pPr algn="ctr"/>
            <a:r>
              <a:rPr lang="en-US" sz="2400" dirty="0" smtClean="0"/>
              <a:t>     </a:t>
            </a:r>
            <a:r>
              <a:rPr lang="en-US" sz="2400" i="1" dirty="0" smtClean="0"/>
              <a:t>By faith Noah, being warned of God of things not seen as yet, moved with fear, prepared an ark to the saving of his house; by the which he condemned the world, and became heir of the righteousness which is by faith. </a:t>
            </a:r>
            <a:endParaRPr lang="en-US" sz="2400" i="1" dirty="0"/>
          </a:p>
        </p:txBody>
      </p:sp>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21</a:t>
            </a:fld>
            <a:endParaRPr lang="en-US" dirty="0"/>
          </a:p>
        </p:txBody>
      </p:sp>
    </p:spTree>
    <p:extLst>
      <p:ext uri="{BB962C8B-B14F-4D97-AF65-F5344CB8AC3E}">
        <p14:creationId xmlns:p14="http://schemas.microsoft.com/office/powerpoint/2010/main" val="387485857"/>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22</a:t>
            </a:fld>
            <a:endParaRPr lang="en-US"/>
          </a:p>
        </p:txBody>
      </p:sp>
      <p:sp>
        <p:nvSpPr>
          <p:cNvPr id="5" name="Rectangle 4"/>
          <p:cNvSpPr/>
          <p:nvPr/>
        </p:nvSpPr>
        <p:spPr>
          <a:xfrm>
            <a:off x="326571" y="228601"/>
            <a:ext cx="8572500" cy="5632311"/>
          </a:xfrm>
          <a:prstGeom prst="rect">
            <a:avLst/>
          </a:prstGeom>
        </p:spPr>
        <p:txBody>
          <a:bodyPr wrap="square">
            <a:spAutoFit/>
          </a:bodyPr>
          <a:lstStyle/>
          <a:p>
            <a:r>
              <a:rPr lang="en-US" sz="4000" b="1" dirty="0" smtClean="0"/>
              <a:t>JEZEBEL.RELIGION</a:t>
            </a:r>
          </a:p>
          <a:p>
            <a:r>
              <a:rPr lang="en-US" sz="3200" dirty="0"/>
              <a:t>	</a:t>
            </a:r>
            <a:r>
              <a:rPr lang="en-US" sz="3200" dirty="0" smtClean="0"/>
              <a:t>83  </a:t>
            </a:r>
            <a:r>
              <a:rPr lang="en-US" sz="3200" dirty="0" smtClean="0">
                <a:solidFill>
                  <a:srgbClr val="FFFF00"/>
                </a:solidFill>
              </a:rPr>
              <a:t>The whole Israelite system went right along with Jezebel. </a:t>
            </a:r>
            <a:r>
              <a:rPr lang="en-US" sz="3200" dirty="0" smtClean="0"/>
              <a:t>They had a form, yes. </a:t>
            </a:r>
            <a:r>
              <a:rPr lang="en-US" sz="3200" dirty="0" smtClean="0">
                <a:solidFill>
                  <a:srgbClr val="FFFF00"/>
                </a:solidFill>
              </a:rPr>
              <a:t>And don't the Bible tell us that in this last days they'll have a form of godliness? </a:t>
            </a:r>
            <a:r>
              <a:rPr lang="en-US" sz="3200" dirty="0" smtClean="0"/>
              <a:t>All the prophecies are fulfilled, brother; we're at the end. </a:t>
            </a:r>
          </a:p>
          <a:p>
            <a:r>
              <a:rPr lang="en-US" sz="3200" dirty="0"/>
              <a:t>	</a:t>
            </a:r>
            <a:r>
              <a:rPr lang="en-US" sz="3200" dirty="0" smtClean="0"/>
              <a:t>Nationally, we're at the end. Spiritually, we are at the end. Every system is at its end. The next thing is the coming of the Lord and the translation of the Church.</a:t>
            </a:r>
          </a:p>
          <a:p>
            <a:pPr algn="r"/>
            <a:r>
              <a:rPr lang="en-US" sz="3200" dirty="0"/>
              <a:t>61-0319</a:t>
            </a:r>
          </a:p>
        </p:txBody>
      </p:sp>
    </p:spTree>
    <p:extLst>
      <p:ext uri="{BB962C8B-B14F-4D97-AF65-F5344CB8AC3E}">
        <p14:creationId xmlns:p14="http://schemas.microsoft.com/office/powerpoint/2010/main" val="197350780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23</a:t>
            </a:fld>
            <a:endParaRPr lang="en-US"/>
          </a:p>
        </p:txBody>
      </p:sp>
      <p:sp>
        <p:nvSpPr>
          <p:cNvPr id="5" name="Rectangle 4"/>
          <p:cNvSpPr/>
          <p:nvPr/>
        </p:nvSpPr>
        <p:spPr>
          <a:xfrm>
            <a:off x="179614" y="130731"/>
            <a:ext cx="8804366" cy="5201424"/>
          </a:xfrm>
          <a:prstGeom prst="rect">
            <a:avLst/>
          </a:prstGeom>
        </p:spPr>
        <p:txBody>
          <a:bodyPr wrap="square">
            <a:spAutoFit/>
          </a:bodyPr>
          <a:lstStyle/>
          <a:p>
            <a:r>
              <a:rPr lang="en-US" sz="4400" b="1" dirty="0" smtClean="0"/>
              <a:t>QUESTIONS &amp; ANSWERS.3</a:t>
            </a:r>
          </a:p>
          <a:p>
            <a:r>
              <a:rPr lang="en-US" sz="3600" dirty="0"/>
              <a:t>	</a:t>
            </a:r>
            <a:r>
              <a:rPr lang="en-US" sz="3600" dirty="0" smtClean="0"/>
              <a:t>339. </a:t>
            </a:r>
            <a:r>
              <a:rPr lang="en-US" sz="3600" i="1" dirty="0" smtClean="0"/>
              <a:t>Now, if time ceases when the Seals were opened, then the Millennium is also finished, is it not?</a:t>
            </a:r>
          </a:p>
          <a:p>
            <a:r>
              <a:rPr lang="en-US" sz="3600" dirty="0" smtClean="0"/>
              <a:t>	No, no. Time didn't cease when the Seals were opened. Misunderstood it. What happened, the mysteries was revealed, not time ceased. Watch real close now, play your tape if you got it from a tape. </a:t>
            </a:r>
          </a:p>
        </p:txBody>
      </p:sp>
    </p:spTree>
    <p:extLst>
      <p:ext uri="{BB962C8B-B14F-4D97-AF65-F5344CB8AC3E}">
        <p14:creationId xmlns:p14="http://schemas.microsoft.com/office/powerpoint/2010/main" val="1047968855"/>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24</a:t>
            </a:fld>
            <a:endParaRPr lang="en-US"/>
          </a:p>
        </p:txBody>
      </p:sp>
      <p:sp>
        <p:nvSpPr>
          <p:cNvPr id="5" name="Rectangle 4"/>
          <p:cNvSpPr/>
          <p:nvPr/>
        </p:nvSpPr>
        <p:spPr>
          <a:xfrm>
            <a:off x="154305" y="104280"/>
            <a:ext cx="8835390" cy="6063198"/>
          </a:xfrm>
          <a:prstGeom prst="rect">
            <a:avLst/>
          </a:prstGeom>
        </p:spPr>
        <p:txBody>
          <a:bodyPr wrap="square">
            <a:spAutoFit/>
          </a:bodyPr>
          <a:lstStyle/>
          <a:p>
            <a:r>
              <a:rPr lang="en-US" sz="3200" dirty="0" smtClean="0"/>
              <a:t> 	</a:t>
            </a:r>
            <a:r>
              <a:rPr lang="en-US" sz="3600" dirty="0" smtClean="0"/>
              <a:t>Now, the next thing left is the translation of the church, the return of Moses and Elijah, the Millennium reign upon the earth with the Bride and Groom for a thousand years, and then the judgment bar, and then a total annihilation of sin. 	Now, the Seals never ended time. Time or seasons until after the Millennium. No. </a:t>
            </a:r>
            <a:r>
              <a:rPr lang="en-US" sz="3600" dirty="0" smtClean="0">
                <a:solidFill>
                  <a:srgbClr val="FFFF00"/>
                </a:solidFill>
              </a:rPr>
              <a:t>It'll still be time until after the Millennium.</a:t>
            </a:r>
          </a:p>
          <a:p>
            <a:pPr algn="r"/>
            <a:r>
              <a:rPr lang="en-US" sz="3200" dirty="0" smtClean="0"/>
              <a:t>64-0830</a:t>
            </a:r>
          </a:p>
          <a:p>
            <a:pPr algn="r"/>
            <a:endParaRPr lang="en-US" sz="3200" dirty="0"/>
          </a:p>
        </p:txBody>
      </p:sp>
      <p:sp>
        <p:nvSpPr>
          <p:cNvPr id="6" name="Rectangle 5"/>
          <p:cNvSpPr/>
          <p:nvPr/>
        </p:nvSpPr>
        <p:spPr>
          <a:xfrm>
            <a:off x="4205649" y="3244334"/>
            <a:ext cx="732701" cy="369332"/>
          </a:xfrm>
          <a:prstGeom prst="rect">
            <a:avLst/>
          </a:prstGeom>
        </p:spPr>
        <p:txBody>
          <a:bodyPr wrap="none">
            <a:spAutoFit/>
          </a:bodyPr>
          <a:lstStyle/>
          <a:p>
            <a:r>
              <a:rPr lang="en-US" dirty="0"/>
              <a:t>CPT.1</a:t>
            </a:r>
          </a:p>
        </p:txBody>
      </p:sp>
    </p:spTree>
    <p:extLst>
      <p:ext uri="{BB962C8B-B14F-4D97-AF65-F5344CB8AC3E}">
        <p14:creationId xmlns:p14="http://schemas.microsoft.com/office/powerpoint/2010/main" val="13416943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25</a:t>
            </a:fld>
            <a:endParaRPr lang="en-US"/>
          </a:p>
        </p:txBody>
      </p:sp>
      <p:sp>
        <p:nvSpPr>
          <p:cNvPr id="5" name="Rectangle 4"/>
          <p:cNvSpPr/>
          <p:nvPr/>
        </p:nvSpPr>
        <p:spPr>
          <a:xfrm>
            <a:off x="152400" y="90005"/>
            <a:ext cx="8763000" cy="6186309"/>
          </a:xfrm>
          <a:prstGeom prst="rect">
            <a:avLst/>
          </a:prstGeom>
        </p:spPr>
        <p:txBody>
          <a:bodyPr wrap="square">
            <a:spAutoFit/>
          </a:bodyPr>
          <a:lstStyle/>
          <a:p>
            <a:r>
              <a:rPr lang="en-US" sz="4400" b="1" dirty="0" smtClean="0"/>
              <a:t>CHURCH.AGE.BOOK CPT.9</a:t>
            </a:r>
          </a:p>
          <a:p>
            <a:r>
              <a:rPr lang="en-US" sz="3200" dirty="0" smtClean="0"/>
              <a:t>	Oh, little flock, do not fear. This age is fast closing. As it does those tares will be bound together, and as a three-fold cord is not easily broken, they will have a </a:t>
            </a:r>
            <a:r>
              <a:rPr lang="en-US" sz="3200" dirty="0" smtClean="0">
                <a:solidFill>
                  <a:srgbClr val="FFFF00"/>
                </a:solidFill>
              </a:rPr>
              <a:t>tremendous three-fold strength of political, physical, and spiritual (Satanical) power, and they will seek to destroy the bride of Christ. </a:t>
            </a:r>
            <a:r>
              <a:rPr lang="en-US" sz="3200" dirty="0" smtClean="0"/>
              <a:t>She will suffer, but she will endure. Fear not those things that are coming upon the earth, for He </a:t>
            </a:r>
            <a:r>
              <a:rPr lang="en-US" sz="3200" i="1" dirty="0" smtClean="0"/>
              <a:t>"Who loved His own, </a:t>
            </a:r>
            <a:r>
              <a:rPr lang="en-US" sz="3200" i="1" dirty="0" err="1" smtClean="0"/>
              <a:t>loveth</a:t>
            </a:r>
            <a:r>
              <a:rPr lang="en-US" sz="3200" i="1" dirty="0" smtClean="0"/>
              <a:t> them unto the end."</a:t>
            </a:r>
            <a:r>
              <a:rPr lang="en-US" sz="2800" i="1" dirty="0" smtClean="0"/>
              <a:t> </a:t>
            </a:r>
            <a:r>
              <a:rPr lang="en-US" sz="2800" dirty="0" smtClean="0"/>
              <a:t>Jn. 13:1.</a:t>
            </a:r>
          </a:p>
          <a:p>
            <a:pPr algn="r"/>
            <a:r>
              <a:rPr lang="en-US" sz="3200" dirty="0" smtClean="0"/>
              <a:t>355-2</a:t>
            </a:r>
            <a:endParaRPr lang="en-US" sz="3200" dirty="0"/>
          </a:p>
        </p:txBody>
      </p:sp>
    </p:spTree>
    <p:extLst>
      <p:ext uri="{BB962C8B-B14F-4D97-AF65-F5344CB8AC3E}">
        <p14:creationId xmlns:p14="http://schemas.microsoft.com/office/powerpoint/2010/main" val="1798519446"/>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9865" y="50810"/>
            <a:ext cx="8681484" cy="4626972"/>
          </a:xfrm>
        </p:spPr>
        <p:txBody>
          <a:bodyPr/>
          <a:lstStyle/>
          <a:p>
            <a:pPr marL="0" indent="0">
              <a:buNone/>
            </a:pPr>
            <a:r>
              <a:rPr lang="en-US" sz="4400" b="1" dirty="0" smtClean="0"/>
              <a:t>MATTHEW 24:38</a:t>
            </a:r>
          </a:p>
          <a:p>
            <a:pPr marL="0" indent="0">
              <a:buNone/>
            </a:pPr>
            <a:r>
              <a:rPr lang="en-US" dirty="0" smtClean="0"/>
              <a:t>	</a:t>
            </a:r>
            <a:r>
              <a:rPr lang="en-US" sz="3600" i="1" dirty="0" smtClean="0"/>
              <a:t>38 For as in the days that were </a:t>
            </a:r>
            <a:r>
              <a:rPr lang="en-US" sz="3600" b="1" i="1" dirty="0" smtClean="0">
                <a:solidFill>
                  <a:srgbClr val="FFFF00"/>
                </a:solidFill>
              </a:rPr>
              <a:t>before the flood </a:t>
            </a:r>
            <a:r>
              <a:rPr lang="en-US" sz="3600" i="1" dirty="0" smtClean="0"/>
              <a:t>they were eating and drinking, marrying and giving in marriage, until the day that Noe </a:t>
            </a:r>
          </a:p>
          <a:p>
            <a:pPr marL="0" indent="0">
              <a:buNone/>
            </a:pPr>
            <a:r>
              <a:rPr lang="en-US" sz="3600" i="1" dirty="0" smtClean="0"/>
              <a:t>entered into </a:t>
            </a:r>
          </a:p>
          <a:p>
            <a:pPr marL="0" indent="0">
              <a:buNone/>
            </a:pPr>
            <a:r>
              <a:rPr lang="en-US" sz="3600" i="1" dirty="0" smtClean="0"/>
              <a:t>the ark</a:t>
            </a:r>
            <a:r>
              <a:rPr lang="mr-IN" sz="3600" i="1" dirty="0" smtClean="0"/>
              <a:t>…</a:t>
            </a:r>
            <a:r>
              <a:rPr lang="en-US" sz="3600" i="1" dirty="0" smtClean="0"/>
              <a:t> </a:t>
            </a:r>
          </a:p>
          <a:p>
            <a:endParaRPr lang="en-US"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b="7895"/>
          <a:stretch/>
        </p:blipFill>
        <p:spPr bwMode="auto">
          <a:xfrm>
            <a:off x="2882716" y="2417461"/>
            <a:ext cx="6261284" cy="444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AC240789-E0CF-4331-9097-5A1EB8FA32A7}" type="slidenum">
              <a:rPr lang="en-US" smtClean="0"/>
              <a:t>26</a:t>
            </a:fld>
            <a:endParaRPr lang="en-US"/>
          </a:p>
        </p:txBody>
      </p:sp>
    </p:spTree>
    <p:extLst>
      <p:ext uri="{BB962C8B-B14F-4D97-AF65-F5344CB8AC3E}">
        <p14:creationId xmlns:p14="http://schemas.microsoft.com/office/powerpoint/2010/main" val="188399739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80854" y="281762"/>
            <a:ext cx="6019800" cy="1143000"/>
          </a:xfrm>
        </p:spPr>
        <p:txBody>
          <a:bodyPr>
            <a:normAutofit fontScale="90000"/>
          </a:bodyPr>
          <a:lstStyle/>
          <a:p>
            <a:r>
              <a:rPr lang="en-US" sz="6000" i="1" dirty="0" smtClean="0">
                <a:solidFill>
                  <a:srgbClr val="FFFF00"/>
                </a:solidFill>
                <a:latin typeface="+mn-lt"/>
              </a:rPr>
              <a:t>“…before the flood”</a:t>
            </a:r>
            <a:endParaRPr lang="en-US" i="1" dirty="0">
              <a:solidFill>
                <a:srgbClr val="FFFF00"/>
              </a:solidFill>
              <a:latin typeface="+mn-lt"/>
            </a:endParaRPr>
          </a:p>
        </p:txBody>
      </p:sp>
      <p:sp>
        <p:nvSpPr>
          <p:cNvPr id="6" name="Content Placeholder 5"/>
          <p:cNvSpPr>
            <a:spLocks noGrp="1"/>
          </p:cNvSpPr>
          <p:nvPr>
            <p:ph idx="1"/>
          </p:nvPr>
        </p:nvSpPr>
        <p:spPr>
          <a:xfrm>
            <a:off x="685800" y="2057400"/>
            <a:ext cx="8229600" cy="4525963"/>
          </a:xfrm>
        </p:spPr>
        <p:txBody>
          <a:bodyPr>
            <a:normAutofit/>
          </a:bodyPr>
          <a:lstStyle/>
          <a:p>
            <a:r>
              <a:rPr lang="en-US" sz="4400" dirty="0" smtClean="0"/>
              <a:t>Arrogant. Violence Prevailed.</a:t>
            </a:r>
          </a:p>
          <a:p>
            <a:r>
              <a:rPr lang="en-US" sz="4400" dirty="0" smtClean="0"/>
              <a:t>Relied on Science and logic.</a:t>
            </a:r>
          </a:p>
          <a:p>
            <a:r>
              <a:rPr lang="en-US" sz="4400" dirty="0" smtClean="0"/>
              <a:t>Immorality Abounded.</a:t>
            </a:r>
          </a:p>
          <a:p>
            <a:r>
              <a:rPr lang="en-US" sz="4400" dirty="0" smtClean="0"/>
              <a:t>A Time of Mercy Spurned.</a:t>
            </a:r>
          </a:p>
          <a:p>
            <a:r>
              <a:rPr lang="en-US" sz="4400" dirty="0" smtClean="0"/>
              <a:t>The End Came Suddenly.</a:t>
            </a:r>
            <a:endParaRPr lang="en-US" sz="4400" dirty="0"/>
          </a:p>
        </p:txBody>
      </p:sp>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27</a:t>
            </a:fld>
            <a:endParaRPr 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766" y="0"/>
            <a:ext cx="3250342"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60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AC240789-E0CF-4331-9097-5A1EB8FA32A7}" type="slidenum">
              <a:rPr lang="en-US" smtClean="0"/>
              <a:t>28</a:t>
            </a:fld>
            <a:endParaRPr lang="en-US"/>
          </a:p>
        </p:txBody>
      </p:sp>
      <p:sp>
        <p:nvSpPr>
          <p:cNvPr id="7" name="Rectangle 6"/>
          <p:cNvSpPr/>
          <p:nvPr/>
        </p:nvSpPr>
        <p:spPr>
          <a:xfrm>
            <a:off x="152400" y="76200"/>
            <a:ext cx="8839200" cy="6370975"/>
          </a:xfrm>
          <a:prstGeom prst="rect">
            <a:avLst/>
          </a:prstGeom>
        </p:spPr>
        <p:txBody>
          <a:bodyPr wrap="square">
            <a:spAutoFit/>
          </a:bodyPr>
          <a:lstStyle/>
          <a:p>
            <a:r>
              <a:rPr lang="en-US" sz="3600" b="1" dirty="0"/>
              <a:t>II PETER 3:10</a:t>
            </a:r>
          </a:p>
          <a:p>
            <a:r>
              <a:rPr lang="en-US" sz="2800" i="1" dirty="0" smtClean="0"/>
              <a:t>	But </a:t>
            </a:r>
            <a:r>
              <a:rPr lang="en-US" sz="2800" i="1" dirty="0"/>
              <a:t>the day of the Lord will come as </a:t>
            </a:r>
            <a:r>
              <a:rPr lang="en-US" sz="2800" i="1" dirty="0">
                <a:solidFill>
                  <a:srgbClr val="FFFF00"/>
                </a:solidFill>
              </a:rPr>
              <a:t>a thief in the night; </a:t>
            </a:r>
            <a:r>
              <a:rPr lang="en-US" sz="2800" i="1" dirty="0"/>
              <a:t>in the which the heavens shall pass away with a great noise, and the elements shall melt with fervent heat, the earth also and the works that are therein shall be burned up. </a:t>
            </a:r>
            <a:endParaRPr lang="en-US" sz="2800" i="1" dirty="0" smtClean="0"/>
          </a:p>
          <a:p>
            <a:r>
              <a:rPr lang="en-US" sz="3600" b="1" dirty="0" smtClean="0"/>
              <a:t>I </a:t>
            </a:r>
            <a:r>
              <a:rPr lang="en-US" sz="3600" b="1" dirty="0"/>
              <a:t>THESSALONIANS </a:t>
            </a:r>
            <a:r>
              <a:rPr lang="en-US" sz="3600" b="1" dirty="0" smtClean="0"/>
              <a:t>5:1-3</a:t>
            </a:r>
            <a:endParaRPr lang="en-US" sz="3600" b="1" dirty="0"/>
          </a:p>
          <a:p>
            <a:r>
              <a:rPr lang="en-US" sz="2800" dirty="0" smtClean="0"/>
              <a:t>	</a:t>
            </a:r>
            <a:r>
              <a:rPr lang="en-US" sz="2800" i="1" dirty="0" smtClean="0"/>
              <a:t>1 But </a:t>
            </a:r>
            <a:r>
              <a:rPr lang="en-US" sz="2800" i="1" dirty="0"/>
              <a:t>of the times and the seasons, brethren, ye have no need that I write unto you. </a:t>
            </a:r>
            <a:r>
              <a:rPr lang="en-US" sz="2800" i="1" dirty="0" smtClean="0"/>
              <a:t>2 For </a:t>
            </a:r>
            <a:r>
              <a:rPr lang="en-US" sz="2800" i="1" dirty="0"/>
              <a:t>yourselves know perfectly that the day of the Lord so cometh as </a:t>
            </a:r>
            <a:r>
              <a:rPr lang="en-US" sz="2800" i="1" dirty="0">
                <a:solidFill>
                  <a:srgbClr val="FFFF00"/>
                </a:solidFill>
              </a:rPr>
              <a:t>a thief in the night. </a:t>
            </a:r>
            <a:r>
              <a:rPr lang="en-US" sz="2800" i="1" dirty="0" smtClean="0"/>
              <a:t>3 </a:t>
            </a:r>
            <a:r>
              <a:rPr lang="en-US" sz="2800" i="1" dirty="0"/>
              <a:t>For when they shall say, Peace and safety; then </a:t>
            </a:r>
            <a:r>
              <a:rPr lang="en-US" sz="2800" i="1" dirty="0">
                <a:solidFill>
                  <a:srgbClr val="FFFF00"/>
                </a:solidFill>
              </a:rPr>
              <a:t>sudden destruction </a:t>
            </a:r>
            <a:r>
              <a:rPr lang="en-US" sz="2800" i="1" dirty="0"/>
              <a:t>cometh upon them, as travail upon a woman with child; and they shall not escape. </a:t>
            </a:r>
          </a:p>
          <a:p>
            <a:endParaRPr lang="en-US" sz="2800" i="1" dirty="0"/>
          </a:p>
        </p:txBody>
      </p:sp>
    </p:spTree>
    <p:extLst>
      <p:ext uri="{BB962C8B-B14F-4D97-AF65-F5344CB8AC3E}">
        <p14:creationId xmlns:p14="http://schemas.microsoft.com/office/powerpoint/2010/main" val="1006874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wipe(down)">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29</a:t>
            </a:fld>
            <a:endParaRPr lang="en-US"/>
          </a:p>
        </p:txBody>
      </p:sp>
      <p:sp>
        <p:nvSpPr>
          <p:cNvPr id="5" name="Rectangle 4"/>
          <p:cNvSpPr/>
          <p:nvPr/>
        </p:nvSpPr>
        <p:spPr>
          <a:xfrm>
            <a:off x="184298" y="0"/>
            <a:ext cx="8763000" cy="7048083"/>
          </a:xfrm>
          <a:prstGeom prst="rect">
            <a:avLst/>
          </a:prstGeom>
        </p:spPr>
        <p:txBody>
          <a:bodyPr wrap="square">
            <a:spAutoFit/>
          </a:bodyPr>
          <a:lstStyle/>
          <a:p>
            <a:r>
              <a:rPr lang="en-US" sz="4000" b="1" dirty="0" smtClean="0"/>
              <a:t>QUESTIONS.AND.ANSWERS.4</a:t>
            </a:r>
            <a:r>
              <a:rPr lang="en-US" sz="4000" b="1" dirty="0"/>
              <a:t> </a:t>
            </a:r>
            <a:r>
              <a:rPr lang="en-US" sz="4000" b="1" dirty="0" smtClean="0"/>
              <a:t> </a:t>
            </a:r>
            <a:r>
              <a:rPr lang="en-US" sz="3200" dirty="0" smtClean="0"/>
              <a:t> </a:t>
            </a:r>
          </a:p>
          <a:p>
            <a:r>
              <a:rPr lang="en-US" sz="3200" dirty="0" smtClean="0"/>
              <a:t>	</a:t>
            </a:r>
            <a:r>
              <a:rPr lang="en-US" sz="3200" i="1" dirty="0" smtClean="0"/>
              <a:t>396</a:t>
            </a:r>
            <a:r>
              <a:rPr lang="en-US" sz="3200" i="1" dirty="0"/>
              <a:t>. Do you believe that </a:t>
            </a:r>
            <a:r>
              <a:rPr lang="en-US" sz="3200" i="1" dirty="0" smtClean="0"/>
              <a:t>sometime </a:t>
            </a:r>
            <a:r>
              <a:rPr lang="en-US" sz="3200" i="1" dirty="0"/>
              <a:t>the little living Bride will gather somewhere together and have all things in common, as did the first Bride, perhaps just before the coming of the Lord Jesus in the clouds?</a:t>
            </a:r>
          </a:p>
          <a:p>
            <a:r>
              <a:rPr lang="en-US" sz="3200" dirty="0" smtClean="0"/>
              <a:t>	Now</a:t>
            </a:r>
            <a:r>
              <a:rPr lang="en-US" sz="3200" dirty="0"/>
              <a:t>, they asked me did I believe it. I can't prove it by the Scriptures, but perhaps there will come a time, maybe, I don't </a:t>
            </a:r>
            <a:r>
              <a:rPr lang="en-US" sz="3200" dirty="0" smtClean="0"/>
              <a:t>know... </a:t>
            </a:r>
            <a:r>
              <a:rPr lang="en-US" sz="3200" dirty="0"/>
              <a:t>He said, </a:t>
            </a:r>
            <a:r>
              <a:rPr lang="en-US" sz="3200" i="1" dirty="0"/>
              <a:t>"But He comes like a thief in the night.</a:t>
            </a:r>
            <a:r>
              <a:rPr lang="en-US" sz="3200" dirty="0"/>
              <a:t>" </a:t>
            </a:r>
            <a:r>
              <a:rPr lang="en-US" sz="3200" dirty="0" smtClean="0"/>
              <a:t>Like Romeo </a:t>
            </a:r>
            <a:r>
              <a:rPr lang="en-US" sz="3200" dirty="0"/>
              <a:t>and Juliet, He comes </a:t>
            </a:r>
            <a:r>
              <a:rPr lang="en-US" sz="3200" dirty="0" smtClean="0"/>
              <a:t>and takes </a:t>
            </a:r>
            <a:r>
              <a:rPr lang="en-US" sz="3200" dirty="0"/>
              <a:t>away His Bride at night. She's caught away in a moment in a twinkling of an eye</a:t>
            </a:r>
            <a:r>
              <a:rPr lang="en-US" sz="3200" dirty="0" smtClean="0"/>
              <a:t>.</a:t>
            </a:r>
            <a:endParaRPr lang="en-US" sz="3200" dirty="0"/>
          </a:p>
          <a:p>
            <a:pPr algn="r"/>
            <a:r>
              <a:rPr lang="en-US" sz="2800" dirty="0" smtClean="0"/>
              <a:t>	</a:t>
            </a:r>
            <a:endParaRPr lang="en-US" sz="2800" dirty="0"/>
          </a:p>
        </p:txBody>
      </p:sp>
    </p:spTree>
    <p:extLst>
      <p:ext uri="{BB962C8B-B14F-4D97-AF65-F5344CB8AC3E}">
        <p14:creationId xmlns:p14="http://schemas.microsoft.com/office/powerpoint/2010/main" val="375356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6/25/17</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3</a:t>
            </a:fld>
            <a:endParaRPr lang="en-US"/>
          </a:p>
        </p:txBody>
      </p:sp>
      <p:pic>
        <p:nvPicPr>
          <p:cNvPr id="7" name="Picture 6"/>
          <p:cNvPicPr>
            <a:picLocks noChangeAspect="1"/>
          </p:cNvPicPr>
          <p:nvPr/>
        </p:nvPicPr>
        <p:blipFill>
          <a:blip r:embed="rId2"/>
          <a:stretch>
            <a:fillRect/>
          </a:stretch>
        </p:blipFill>
        <p:spPr>
          <a:xfrm>
            <a:off x="127000" y="927100"/>
            <a:ext cx="8890000" cy="5003800"/>
          </a:xfrm>
          <a:prstGeom prst="rect">
            <a:avLst/>
          </a:prstGeom>
        </p:spPr>
      </p:pic>
      <p:sp>
        <p:nvSpPr>
          <p:cNvPr id="8" name="Rectangle 7"/>
          <p:cNvSpPr/>
          <p:nvPr/>
        </p:nvSpPr>
        <p:spPr>
          <a:xfrm>
            <a:off x="66840" y="178483"/>
            <a:ext cx="8890000" cy="584775"/>
          </a:xfrm>
          <a:prstGeom prst="rect">
            <a:avLst/>
          </a:prstGeom>
        </p:spPr>
        <p:txBody>
          <a:bodyPr wrap="square">
            <a:spAutoFit/>
          </a:bodyPr>
          <a:lstStyle/>
          <a:p>
            <a:r>
              <a:rPr lang="en-US" sz="3200" spc="-150" dirty="0">
                <a:latin typeface="MetricWeb" charset="0"/>
              </a:rPr>
              <a:t>Mohammed bin Salman, right, with his father King Salman</a:t>
            </a:r>
            <a:endParaRPr lang="en-US" sz="3200" spc="-150" dirty="0"/>
          </a:p>
        </p:txBody>
      </p:sp>
    </p:spTree>
    <p:extLst>
      <p:ext uri="{BB962C8B-B14F-4D97-AF65-F5344CB8AC3E}">
        <p14:creationId xmlns:p14="http://schemas.microsoft.com/office/powerpoint/2010/main" val="196275190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30</a:t>
            </a:fld>
            <a:endParaRPr lang="en-US"/>
          </a:p>
        </p:txBody>
      </p:sp>
      <p:sp>
        <p:nvSpPr>
          <p:cNvPr id="5" name="Rectangle 4"/>
          <p:cNvSpPr/>
          <p:nvPr/>
        </p:nvSpPr>
        <p:spPr>
          <a:xfrm>
            <a:off x="152400" y="76200"/>
            <a:ext cx="8839200" cy="6124754"/>
          </a:xfrm>
          <a:prstGeom prst="rect">
            <a:avLst/>
          </a:prstGeom>
        </p:spPr>
        <p:txBody>
          <a:bodyPr wrap="square">
            <a:spAutoFit/>
          </a:bodyPr>
          <a:lstStyle/>
          <a:p>
            <a:r>
              <a:rPr lang="en-US" sz="2800" dirty="0" smtClean="0"/>
              <a:t>	</a:t>
            </a:r>
            <a:r>
              <a:rPr lang="en-US" sz="2800" dirty="0" smtClean="0">
                <a:solidFill>
                  <a:srgbClr val="FFFF00"/>
                </a:solidFill>
              </a:rPr>
              <a:t>And </a:t>
            </a:r>
            <a:r>
              <a:rPr lang="en-US" sz="2800" dirty="0">
                <a:solidFill>
                  <a:srgbClr val="FFFF00"/>
                </a:solidFill>
              </a:rPr>
              <a:t>it's very doubtful whether it'll be that way, </a:t>
            </a:r>
            <a:r>
              <a:rPr lang="en-US" sz="2800" dirty="0"/>
              <a:t>because the Bible said, "</a:t>
            </a:r>
            <a:r>
              <a:rPr lang="en-US" sz="2800" i="1" dirty="0"/>
              <a:t>There'll be two in a bed; I'll take one and leave one; and two in the field, and I'll take one and leave one.</a:t>
            </a:r>
            <a:r>
              <a:rPr lang="en-US" sz="2800" dirty="0"/>
              <a:t>"  </a:t>
            </a:r>
            <a:r>
              <a:rPr lang="en-US" sz="2800" dirty="0">
                <a:solidFill>
                  <a:srgbClr val="FFFF00"/>
                </a:solidFill>
              </a:rPr>
              <a:t>Across the world, they won't be gathered in one place to have things in common. But little groups of them will be scattered all over the earth. </a:t>
            </a:r>
            <a:r>
              <a:rPr lang="en-US" sz="2800" dirty="0"/>
              <a:t>Maybe another little group in Asia, one down in Germany, one </a:t>
            </a:r>
            <a:r>
              <a:rPr lang="en-US" sz="2800" spc="-150" dirty="0"/>
              <a:t>down somewhere else. When I seen a vision of the Bride the other night, they was made up from the international. </a:t>
            </a:r>
            <a:endParaRPr lang="en-US" sz="2800" spc="-150" dirty="0" smtClean="0"/>
          </a:p>
          <a:p>
            <a:r>
              <a:rPr lang="en-US" sz="2800" dirty="0">
                <a:solidFill>
                  <a:srgbClr val="FFFF00"/>
                </a:solidFill>
              </a:rPr>
              <a:t>	</a:t>
            </a:r>
            <a:r>
              <a:rPr lang="en-US" sz="2800" dirty="0" smtClean="0">
                <a:solidFill>
                  <a:srgbClr val="FFFF00"/>
                </a:solidFill>
              </a:rPr>
              <a:t>So </a:t>
            </a:r>
            <a:r>
              <a:rPr lang="en-US" sz="2800" dirty="0">
                <a:solidFill>
                  <a:srgbClr val="FFFF00"/>
                </a:solidFill>
              </a:rPr>
              <a:t>the Bride won't be gathered from one place; It'll be gathered from all over the world.</a:t>
            </a:r>
            <a:r>
              <a:rPr lang="en-US" sz="2800" dirty="0"/>
              <a:t> And that exactly vindicates with the Word, and never has the Word been wrong. And to this time, neither has the vision ever been wrong, because it's been according to the Word</a:t>
            </a:r>
            <a:r>
              <a:rPr lang="en-US" sz="2800" dirty="0" smtClean="0"/>
              <a:t>.     </a:t>
            </a:r>
            <a:r>
              <a:rPr lang="en-US" sz="2000" dirty="0" smtClean="0"/>
              <a:t>64-0830</a:t>
            </a:r>
            <a:endParaRPr lang="en-US" sz="2000" dirty="0"/>
          </a:p>
        </p:txBody>
      </p:sp>
    </p:spTree>
    <p:extLst>
      <p:ext uri="{BB962C8B-B14F-4D97-AF65-F5344CB8AC3E}">
        <p14:creationId xmlns:p14="http://schemas.microsoft.com/office/powerpoint/2010/main" val="1454888088"/>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31</a:t>
            </a:fld>
            <a:endParaRPr lang="en-US"/>
          </a:p>
        </p:txBody>
      </p:sp>
      <p:sp>
        <p:nvSpPr>
          <p:cNvPr id="5" name="Rectangle 4"/>
          <p:cNvSpPr/>
          <p:nvPr/>
        </p:nvSpPr>
        <p:spPr>
          <a:xfrm>
            <a:off x="152400" y="76200"/>
            <a:ext cx="8839200" cy="6186309"/>
          </a:xfrm>
          <a:prstGeom prst="rect">
            <a:avLst/>
          </a:prstGeom>
        </p:spPr>
        <p:txBody>
          <a:bodyPr wrap="square">
            <a:spAutoFit/>
          </a:bodyPr>
          <a:lstStyle/>
          <a:p>
            <a:r>
              <a:rPr lang="en-US" sz="4400" b="1" dirty="0" smtClean="0"/>
              <a:t>PERSEVERANT</a:t>
            </a:r>
            <a:endParaRPr lang="en-US" sz="4400" b="1" dirty="0"/>
          </a:p>
          <a:p>
            <a:r>
              <a:rPr lang="en-US" sz="2800" dirty="0" smtClean="0"/>
              <a:t>	</a:t>
            </a:r>
            <a:r>
              <a:rPr lang="en-US" sz="2700" dirty="0" smtClean="0"/>
              <a:t>18 And </a:t>
            </a:r>
            <a:r>
              <a:rPr lang="en-US" sz="2700" dirty="0"/>
              <a:t>the world was wicked, as it is today, full of science and great man. They had sprung from the sons of Cain. The sons of Seth were humble shepherds, farmers. But the sons </a:t>
            </a:r>
            <a:r>
              <a:rPr lang="en-US" sz="2700" dirty="0" smtClean="0"/>
              <a:t>of </a:t>
            </a:r>
            <a:r>
              <a:rPr lang="en-US" sz="2700" dirty="0"/>
              <a:t>Cain were wise man, builders, </a:t>
            </a:r>
            <a:r>
              <a:rPr lang="en-US" sz="2700" dirty="0" smtClean="0"/>
              <a:t>inventors</a:t>
            </a:r>
            <a:r>
              <a:rPr lang="en-US" sz="2700" dirty="0"/>
              <a:t>, </a:t>
            </a:r>
            <a:r>
              <a:rPr lang="en-US" sz="2700" dirty="0" smtClean="0"/>
              <a:t>scientists</a:t>
            </a:r>
            <a:r>
              <a:rPr lang="en-US" sz="2700" dirty="0"/>
              <a:t>, real smart, real religious. </a:t>
            </a:r>
            <a:r>
              <a:rPr lang="en-US" sz="2700" dirty="0">
                <a:solidFill>
                  <a:srgbClr val="FFFF00"/>
                </a:solidFill>
              </a:rPr>
              <a:t>And they had their own form of godliness,</a:t>
            </a:r>
            <a:r>
              <a:rPr lang="en-US" sz="2700" dirty="0"/>
              <a:t> but was denying, as it is today, the power of </a:t>
            </a:r>
            <a:r>
              <a:rPr lang="en-US" sz="2700" dirty="0" smtClean="0"/>
              <a:t>God. </a:t>
            </a:r>
            <a:r>
              <a:rPr lang="en-US" sz="2700" dirty="0"/>
              <a:t>And Noah being a just man before God, one day God met him in the fields and talked to him, and told him to build an ark, because He was going to destroy the world with water.</a:t>
            </a:r>
          </a:p>
          <a:p>
            <a:r>
              <a:rPr lang="en-US" sz="2700" dirty="0" smtClean="0"/>
              <a:t>	20 </a:t>
            </a:r>
            <a:r>
              <a:rPr lang="en-US" sz="2700" dirty="0" smtClean="0">
                <a:solidFill>
                  <a:srgbClr val="FFFF00"/>
                </a:solidFill>
              </a:rPr>
              <a:t> Now </a:t>
            </a:r>
            <a:r>
              <a:rPr lang="en-US" sz="2700" dirty="0">
                <a:solidFill>
                  <a:srgbClr val="FFFF00"/>
                </a:solidFill>
              </a:rPr>
              <a:t>that was absolutely contrary to all scientific measurements of that </a:t>
            </a:r>
            <a:r>
              <a:rPr lang="en-US" sz="2700" dirty="0" smtClean="0">
                <a:solidFill>
                  <a:srgbClr val="FFFF00"/>
                </a:solidFill>
              </a:rPr>
              <a:t>day…</a:t>
            </a:r>
            <a:r>
              <a:rPr lang="en-US" sz="2700" dirty="0" smtClean="0"/>
              <a:t> it </a:t>
            </a:r>
            <a:r>
              <a:rPr lang="en-US" sz="2700" dirty="0"/>
              <a:t>had never rained. </a:t>
            </a:r>
            <a:r>
              <a:rPr lang="en-US" sz="2700" dirty="0" smtClean="0"/>
              <a:t>There </a:t>
            </a:r>
            <a:r>
              <a:rPr lang="en-US" sz="2700" dirty="0"/>
              <a:t>was no moisture in the air</a:t>
            </a:r>
            <a:r>
              <a:rPr lang="en-US" sz="2700" dirty="0" smtClean="0"/>
              <a:t>.                                                       </a:t>
            </a:r>
            <a:r>
              <a:rPr lang="en-US" dirty="0" smtClean="0"/>
              <a:t> 64-0305</a:t>
            </a:r>
            <a:endParaRPr lang="en-US" sz="2800" dirty="0"/>
          </a:p>
        </p:txBody>
      </p:sp>
    </p:spTree>
    <p:extLst>
      <p:ext uri="{BB962C8B-B14F-4D97-AF65-F5344CB8AC3E}">
        <p14:creationId xmlns:p14="http://schemas.microsoft.com/office/powerpoint/2010/main" val="1055290274"/>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32</a:t>
            </a:fld>
            <a:endParaRPr lang="en-US"/>
          </a:p>
        </p:txBody>
      </p:sp>
      <p:sp>
        <p:nvSpPr>
          <p:cNvPr id="5" name="Rectangle 4"/>
          <p:cNvSpPr/>
          <p:nvPr/>
        </p:nvSpPr>
        <p:spPr>
          <a:xfrm>
            <a:off x="152400" y="76200"/>
            <a:ext cx="8839200" cy="6186309"/>
          </a:xfrm>
          <a:prstGeom prst="rect">
            <a:avLst/>
          </a:prstGeom>
        </p:spPr>
        <p:txBody>
          <a:bodyPr wrap="square">
            <a:spAutoFit/>
          </a:bodyPr>
          <a:lstStyle/>
          <a:p>
            <a:r>
              <a:rPr lang="en-US" sz="4400" b="1" dirty="0" smtClean="0"/>
              <a:t>PERSEVERANT</a:t>
            </a:r>
            <a:endParaRPr lang="en-US" sz="4400" b="1" dirty="0"/>
          </a:p>
          <a:p>
            <a:r>
              <a:rPr lang="en-US" sz="2800" dirty="0" smtClean="0"/>
              <a:t>	</a:t>
            </a:r>
            <a:r>
              <a:rPr lang="en-US" sz="2700" dirty="0" smtClean="0"/>
              <a:t>18 And </a:t>
            </a:r>
            <a:r>
              <a:rPr lang="en-US" sz="2700" dirty="0"/>
              <a:t>the world was wicked, as it is today, full of science and great man. They had sprung from the sons of Cain. The sons of Seth were humble shepherds, farmers. But the sons </a:t>
            </a:r>
            <a:r>
              <a:rPr lang="en-US" sz="2700" dirty="0" smtClean="0"/>
              <a:t>of </a:t>
            </a:r>
            <a:r>
              <a:rPr lang="en-US" sz="2700" dirty="0"/>
              <a:t>Cain were wise man, builders, </a:t>
            </a:r>
            <a:r>
              <a:rPr lang="en-US" sz="2700" dirty="0" smtClean="0"/>
              <a:t>inventors</a:t>
            </a:r>
            <a:r>
              <a:rPr lang="en-US" sz="2700" dirty="0"/>
              <a:t>, </a:t>
            </a:r>
            <a:r>
              <a:rPr lang="en-US" sz="2700" dirty="0" smtClean="0"/>
              <a:t>scientists</a:t>
            </a:r>
            <a:r>
              <a:rPr lang="en-US" sz="2700" dirty="0"/>
              <a:t>, real smart, real religious. </a:t>
            </a:r>
            <a:r>
              <a:rPr lang="en-US" sz="2700" dirty="0">
                <a:solidFill>
                  <a:srgbClr val="FFFF00"/>
                </a:solidFill>
              </a:rPr>
              <a:t>And they had their own form of godliness,</a:t>
            </a:r>
            <a:r>
              <a:rPr lang="en-US" sz="2700" dirty="0"/>
              <a:t> but was denying, as it is today, the power of </a:t>
            </a:r>
            <a:r>
              <a:rPr lang="en-US" sz="2700" dirty="0" smtClean="0"/>
              <a:t>God. </a:t>
            </a:r>
            <a:r>
              <a:rPr lang="en-US" sz="2700" dirty="0"/>
              <a:t>And Noah being a just man before God, one day God met him in the fields and talked to him, and told him to build an ark, because He was going to destroy the world with water.</a:t>
            </a:r>
          </a:p>
          <a:p>
            <a:r>
              <a:rPr lang="en-US" sz="2700" dirty="0" smtClean="0"/>
              <a:t>	20 </a:t>
            </a:r>
            <a:r>
              <a:rPr lang="en-US" sz="2700" dirty="0" smtClean="0">
                <a:solidFill>
                  <a:srgbClr val="FFFF00"/>
                </a:solidFill>
              </a:rPr>
              <a:t> Now </a:t>
            </a:r>
            <a:r>
              <a:rPr lang="en-US" sz="2700" dirty="0">
                <a:solidFill>
                  <a:srgbClr val="FFFF00"/>
                </a:solidFill>
              </a:rPr>
              <a:t>that was absolutely contrary to all scientific measurements of that </a:t>
            </a:r>
            <a:r>
              <a:rPr lang="en-US" sz="2700" dirty="0" smtClean="0">
                <a:solidFill>
                  <a:srgbClr val="FFFF00"/>
                </a:solidFill>
              </a:rPr>
              <a:t>day…</a:t>
            </a:r>
            <a:r>
              <a:rPr lang="en-US" sz="2700" dirty="0" smtClean="0"/>
              <a:t> it </a:t>
            </a:r>
            <a:r>
              <a:rPr lang="en-US" sz="2700" dirty="0"/>
              <a:t>had never rained. </a:t>
            </a:r>
            <a:r>
              <a:rPr lang="en-US" sz="2700" dirty="0" smtClean="0"/>
              <a:t>There </a:t>
            </a:r>
            <a:r>
              <a:rPr lang="en-US" sz="2700" dirty="0"/>
              <a:t>was no moisture in the air</a:t>
            </a:r>
            <a:r>
              <a:rPr lang="en-US" sz="2700" dirty="0" smtClean="0"/>
              <a:t>.                                                       </a:t>
            </a:r>
            <a:r>
              <a:rPr lang="en-US" dirty="0" smtClean="0"/>
              <a:t> 64-0305</a:t>
            </a:r>
            <a:endParaRPr lang="en-US" sz="2800" dirty="0"/>
          </a:p>
        </p:txBody>
      </p:sp>
    </p:spTree>
    <p:extLst>
      <p:ext uri="{BB962C8B-B14F-4D97-AF65-F5344CB8AC3E}">
        <p14:creationId xmlns:p14="http://schemas.microsoft.com/office/powerpoint/2010/main" val="1277055348"/>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120316"/>
            <a:ext cx="8771021" cy="6725480"/>
          </a:xfrm>
          <a:prstGeom prst="rect">
            <a:avLst/>
          </a:prstGeom>
        </p:spPr>
        <p:txBody>
          <a:bodyPr wrap="square">
            <a:spAutoFit/>
          </a:bodyPr>
          <a:lstStyle/>
          <a:p>
            <a:r>
              <a:rPr lang="en-US" sz="4400" b="1" dirty="0" smtClean="0"/>
              <a:t>GENESIS 6:5-7</a:t>
            </a:r>
          </a:p>
          <a:p>
            <a:r>
              <a:rPr lang="en-US" sz="3200" dirty="0" smtClean="0"/>
              <a:t>          </a:t>
            </a:r>
            <a:r>
              <a:rPr lang="en-US" sz="3200" i="1" dirty="0" smtClean="0"/>
              <a:t>5 And GOD saw that the </a:t>
            </a:r>
            <a:r>
              <a:rPr lang="en-US" sz="3200" i="1" dirty="0" smtClean="0">
                <a:solidFill>
                  <a:srgbClr val="FFFF00"/>
                </a:solidFill>
              </a:rPr>
              <a:t>wickedness</a:t>
            </a:r>
            <a:r>
              <a:rPr lang="en-US" sz="3200" i="1" dirty="0" smtClean="0"/>
              <a:t> </a:t>
            </a:r>
            <a:r>
              <a:rPr lang="en-US" sz="3200" dirty="0" smtClean="0"/>
              <a:t>(arrogant, malignant)</a:t>
            </a:r>
            <a:r>
              <a:rPr lang="en-US" sz="3200" i="1" dirty="0" smtClean="0"/>
              <a:t> of man was great in the earth, and that every imagination of the thoughts of his heart was only evil continually. 6 And it repented the LORD that he had made man on the earth, and it grieved him at his heart. 7 And the LORD said, I will </a:t>
            </a:r>
            <a:r>
              <a:rPr lang="en-US" sz="3200" i="1" dirty="0" smtClean="0">
                <a:solidFill>
                  <a:srgbClr val="FFFF00"/>
                </a:solidFill>
              </a:rPr>
              <a:t>destroy</a:t>
            </a:r>
            <a:r>
              <a:rPr lang="en-US" sz="3200" i="1" dirty="0" smtClean="0"/>
              <a:t> </a:t>
            </a:r>
            <a:r>
              <a:rPr lang="en-US" sz="3200" dirty="0" smtClean="0"/>
              <a:t>(</a:t>
            </a:r>
            <a:r>
              <a:rPr lang="en-US" sz="3200" dirty="0" err="1" smtClean="0"/>
              <a:t>anihilate</a:t>
            </a:r>
            <a:r>
              <a:rPr lang="en-US" sz="3200" dirty="0" smtClean="0"/>
              <a:t>, eradicate) </a:t>
            </a:r>
            <a:r>
              <a:rPr lang="en-US" sz="3200" i="1" dirty="0" smtClean="0"/>
              <a:t>man whom I have created from the face of the earth; both man, and beast, and the creeping thing, and the fowls of the air; for it </a:t>
            </a:r>
            <a:r>
              <a:rPr lang="en-US" sz="3200" i="1" dirty="0" err="1" smtClean="0"/>
              <a:t>repenteth</a:t>
            </a:r>
            <a:r>
              <a:rPr lang="en-US" sz="3200" i="1" dirty="0" smtClean="0"/>
              <a:t> me that I have made them.</a:t>
            </a:r>
          </a:p>
          <a:p>
            <a:endParaRPr lang="en-US" sz="2800" i="1" dirty="0"/>
          </a:p>
        </p:txBody>
      </p:sp>
      <p:sp>
        <p:nvSpPr>
          <p:cNvPr id="3" name="Date Placeholder 2"/>
          <p:cNvSpPr>
            <a:spLocks noGrp="1"/>
          </p:cNvSpPr>
          <p:nvPr>
            <p:ph type="dt" sz="half" idx="10"/>
          </p:nvPr>
        </p:nvSpPr>
        <p:spPr/>
        <p:txBody>
          <a:bodyPr/>
          <a:lstStyle/>
          <a:p>
            <a:r>
              <a:rPr lang="en-US" smtClean="0"/>
              <a:t>8/12/2012</a:t>
            </a:r>
            <a:endParaRPr lang="en-US"/>
          </a:p>
        </p:txBody>
      </p:sp>
      <p:sp>
        <p:nvSpPr>
          <p:cNvPr id="4" name="Footer Placeholder 3"/>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33</a:t>
            </a:fld>
            <a:endParaRPr lang="en-US"/>
          </a:p>
        </p:txBody>
      </p:sp>
    </p:spTree>
    <p:extLst>
      <p:ext uri="{BB962C8B-B14F-4D97-AF65-F5344CB8AC3E}">
        <p14:creationId xmlns:p14="http://schemas.microsoft.com/office/powerpoint/2010/main" val="1517665718"/>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34</a:t>
            </a:fld>
            <a:endParaRPr lang="en-US"/>
          </a:p>
        </p:txBody>
      </p:sp>
      <p:sp>
        <p:nvSpPr>
          <p:cNvPr id="5" name="Rectangle 4"/>
          <p:cNvSpPr/>
          <p:nvPr/>
        </p:nvSpPr>
        <p:spPr>
          <a:xfrm>
            <a:off x="211667" y="152400"/>
            <a:ext cx="8686800" cy="6124754"/>
          </a:xfrm>
          <a:prstGeom prst="rect">
            <a:avLst/>
          </a:prstGeom>
        </p:spPr>
        <p:txBody>
          <a:bodyPr wrap="square">
            <a:spAutoFit/>
          </a:bodyPr>
          <a:lstStyle/>
          <a:p>
            <a:r>
              <a:rPr lang="en-US" sz="4000" b="1" dirty="0" smtClean="0"/>
              <a:t>CONFLICT.BETWEEN.GOD &amp; SATAN</a:t>
            </a:r>
            <a:r>
              <a:rPr lang="en-US" sz="3200" dirty="0" smtClean="0"/>
              <a:t> </a:t>
            </a:r>
          </a:p>
          <a:p>
            <a:r>
              <a:rPr lang="en-US" sz="3200" dirty="0" smtClean="0"/>
              <a:t>	51 </a:t>
            </a:r>
            <a:r>
              <a:rPr lang="en-US" sz="3200" dirty="0" smtClean="0">
                <a:solidFill>
                  <a:srgbClr val="FFFF00"/>
                </a:solidFill>
              </a:rPr>
              <a:t>Noah </a:t>
            </a:r>
            <a:r>
              <a:rPr lang="en-US" sz="3200" dirty="0">
                <a:solidFill>
                  <a:srgbClr val="FFFF00"/>
                </a:solidFill>
              </a:rPr>
              <a:t>was carried through </a:t>
            </a:r>
            <a:r>
              <a:rPr lang="en-US" sz="3200" dirty="0" smtClean="0">
                <a:solidFill>
                  <a:srgbClr val="FFFF00"/>
                </a:solidFill>
              </a:rPr>
              <a:t>to </a:t>
            </a:r>
            <a:r>
              <a:rPr lang="en-US" sz="3200" dirty="0">
                <a:solidFill>
                  <a:srgbClr val="FFFF00"/>
                </a:solidFill>
              </a:rPr>
              <a:t>preserve seed on the </a:t>
            </a:r>
            <a:r>
              <a:rPr lang="en-US" sz="3200" dirty="0" smtClean="0">
                <a:solidFill>
                  <a:srgbClr val="FFFF00"/>
                </a:solidFill>
              </a:rPr>
              <a:t>earth</a:t>
            </a:r>
            <a:r>
              <a:rPr lang="mr-IN" sz="3200" dirty="0" smtClean="0">
                <a:solidFill>
                  <a:srgbClr val="FFFF00"/>
                </a:solidFill>
              </a:rPr>
              <a:t>…</a:t>
            </a:r>
            <a:r>
              <a:rPr lang="en-US" sz="3200" dirty="0" smtClean="0">
                <a:solidFill>
                  <a:srgbClr val="FFFF00"/>
                </a:solidFill>
              </a:rPr>
              <a:t> </a:t>
            </a:r>
            <a:r>
              <a:rPr lang="en-US" sz="3200" dirty="0" smtClean="0"/>
              <a:t>And </a:t>
            </a:r>
            <a:r>
              <a:rPr lang="en-US" sz="3200" dirty="0"/>
              <a:t>then just before the flood struck, what happened? Enoch went up; Noah went through. </a:t>
            </a:r>
            <a:r>
              <a:rPr lang="en-US" sz="3200" dirty="0" smtClean="0"/>
              <a:t>Enoch </a:t>
            </a:r>
            <a:r>
              <a:rPr lang="en-US" sz="3200" dirty="0"/>
              <a:t>was translated. </a:t>
            </a:r>
            <a:r>
              <a:rPr lang="en-US" sz="3200" dirty="0">
                <a:solidFill>
                  <a:srgbClr val="FFFF00"/>
                </a:solidFill>
              </a:rPr>
              <a:t>Noah's sign was watching Enoch.</a:t>
            </a:r>
            <a:r>
              <a:rPr lang="en-US" sz="3200" dirty="0"/>
              <a:t> When Enoch come up missing, then Noah knew the flood was at hand 'cause he was keeping his eye on Enoch.</a:t>
            </a:r>
          </a:p>
          <a:p>
            <a:r>
              <a:rPr lang="en-US" sz="3200" dirty="0" smtClean="0"/>
              <a:t>	52  </a:t>
            </a:r>
            <a:r>
              <a:rPr lang="en-US" sz="3200" dirty="0" smtClean="0">
                <a:solidFill>
                  <a:srgbClr val="FFFF00"/>
                </a:solidFill>
              </a:rPr>
              <a:t>Now</a:t>
            </a:r>
            <a:r>
              <a:rPr lang="en-US" sz="3200" dirty="0">
                <a:solidFill>
                  <a:srgbClr val="FFFF00"/>
                </a:solidFill>
              </a:rPr>
              <a:t>, Satan in this time set up the same system that he did in the garden of Eden: reasoning against the Word of these prophets: same thing.</a:t>
            </a:r>
            <a:r>
              <a:rPr lang="en-US" sz="3200" dirty="0"/>
              <a:t> </a:t>
            </a:r>
          </a:p>
        </p:txBody>
      </p:sp>
    </p:spTree>
    <p:extLst>
      <p:ext uri="{BB962C8B-B14F-4D97-AF65-F5344CB8AC3E}">
        <p14:creationId xmlns:p14="http://schemas.microsoft.com/office/powerpoint/2010/main" val="1375982410"/>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35</a:t>
            </a:fld>
            <a:endParaRPr lang="en-US"/>
          </a:p>
        </p:txBody>
      </p:sp>
      <p:sp>
        <p:nvSpPr>
          <p:cNvPr id="5" name="Rectangle 4"/>
          <p:cNvSpPr/>
          <p:nvPr/>
        </p:nvSpPr>
        <p:spPr>
          <a:xfrm>
            <a:off x="304800" y="152400"/>
            <a:ext cx="8610600" cy="5293757"/>
          </a:xfrm>
          <a:prstGeom prst="rect">
            <a:avLst/>
          </a:prstGeom>
        </p:spPr>
        <p:txBody>
          <a:bodyPr wrap="square">
            <a:spAutoFit/>
          </a:bodyPr>
          <a:lstStyle/>
          <a:p>
            <a:r>
              <a:rPr lang="en-US" sz="2800" dirty="0" smtClean="0"/>
              <a:t>	</a:t>
            </a:r>
            <a:r>
              <a:rPr lang="en-US" sz="3200" dirty="0" smtClean="0"/>
              <a:t>Now</a:t>
            </a:r>
            <a:r>
              <a:rPr lang="en-US" sz="3200" dirty="0"/>
              <a:t>, Satan set his system up. He had more than one or two people to deal with now; he had billions to deal with. The antediluvian time, more people probably than there are now. They'd multiplied all over the face of the earth. And Satan, in order not to set up with one, with Eve, he set him up a system. What was it? To combat the Word of the Lord that came to the prophets. </a:t>
            </a:r>
            <a:r>
              <a:rPr lang="en-US" sz="3200" dirty="0">
                <a:solidFill>
                  <a:srgbClr val="FFFF00"/>
                </a:solidFill>
              </a:rPr>
              <a:t>He uses that same old tactic every time; and God stays with His thing, the Word.</a:t>
            </a:r>
          </a:p>
          <a:p>
            <a:pPr algn="r"/>
            <a:r>
              <a:rPr lang="en-US" dirty="0"/>
              <a:t>62-0531</a:t>
            </a:r>
          </a:p>
        </p:txBody>
      </p:sp>
    </p:spTree>
    <p:extLst>
      <p:ext uri="{BB962C8B-B14F-4D97-AF65-F5344CB8AC3E}">
        <p14:creationId xmlns:p14="http://schemas.microsoft.com/office/powerpoint/2010/main" val="2032453974"/>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10600" cy="5078313"/>
          </a:xfrm>
          <a:prstGeom prst="rect">
            <a:avLst/>
          </a:prstGeom>
        </p:spPr>
        <p:txBody>
          <a:bodyPr wrap="square">
            <a:spAutoFit/>
          </a:bodyPr>
          <a:lstStyle/>
          <a:p>
            <a:r>
              <a:rPr lang="en-US" sz="4400" b="1" dirty="0" smtClean="0"/>
              <a:t>SATAN'S.EDEN</a:t>
            </a:r>
            <a:r>
              <a:rPr lang="en-US" sz="3600" b="1" dirty="0" smtClean="0"/>
              <a:t>  </a:t>
            </a:r>
            <a:r>
              <a:rPr lang="en-US" sz="2800" dirty="0" smtClean="0"/>
              <a:t>  </a:t>
            </a:r>
          </a:p>
          <a:p>
            <a:r>
              <a:rPr lang="en-US" sz="2800" dirty="0" smtClean="0"/>
              <a:t>	  65  Now, he said he would exalt himself above the most High; he would ascend above the clouds and the stars, and he would sit there like God, and be above the most High. And he has succeeded in carrying out his threats. </a:t>
            </a:r>
            <a:r>
              <a:rPr lang="en-US" sz="2800" b="1" dirty="0" smtClean="0">
                <a:solidFill>
                  <a:srgbClr val="FFFF00"/>
                </a:solidFill>
              </a:rPr>
              <a:t>He has certainly had a marvelous success in carrying out his threats, by the people letting him explain away, in every age, the value of God's promised Word to that age. </a:t>
            </a:r>
            <a:r>
              <a:rPr lang="en-US" sz="2800" dirty="0" smtClean="0"/>
              <a:t>That's exactly how he's done it. </a:t>
            </a:r>
            <a:r>
              <a:rPr lang="en-US" sz="2800" b="1" dirty="0" smtClean="0">
                <a:solidFill>
                  <a:srgbClr val="FFFF00"/>
                </a:solidFill>
              </a:rPr>
              <a:t>In every age, he explained It away.</a:t>
            </a:r>
          </a:p>
          <a:p>
            <a:r>
              <a:rPr lang="en-US" sz="2800" dirty="0" smtClean="0"/>
              <a:t>	</a:t>
            </a:r>
          </a:p>
        </p:txBody>
      </p:sp>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36</a:t>
            </a:fld>
            <a:endParaRPr lang="en-US"/>
          </a:p>
        </p:txBody>
      </p:sp>
    </p:spTree>
    <p:extLst>
      <p:ext uri="{BB962C8B-B14F-4D97-AF65-F5344CB8AC3E}">
        <p14:creationId xmlns:p14="http://schemas.microsoft.com/office/powerpoint/2010/main" val="1579051836"/>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4832092"/>
          </a:xfrm>
          <a:prstGeom prst="rect">
            <a:avLst/>
          </a:prstGeom>
        </p:spPr>
        <p:txBody>
          <a:bodyPr wrap="square">
            <a:spAutoFit/>
          </a:bodyPr>
          <a:lstStyle/>
          <a:p>
            <a:r>
              <a:rPr lang="en-US" sz="2800" dirty="0" smtClean="0"/>
              <a:t>	66 In </a:t>
            </a:r>
            <a:r>
              <a:rPr lang="en-US" sz="2800" dirty="0"/>
              <a:t>the days of Noah, he explained that it was impossible for it to rain from heaven, for, "there is no rain up there." His great scientific gospel that he preached in the garden of Eden! He could shoot the instruments to the moon and prove there's no moisture up there. But God said there would come a rain</a:t>
            </a:r>
            <a:r>
              <a:rPr lang="en-US" sz="2800" dirty="0">
                <a:solidFill>
                  <a:srgbClr val="FFFF00"/>
                </a:solidFill>
              </a:rPr>
              <a:t>. But Satan succeeded, and poisoned the mind of the people</a:t>
            </a:r>
            <a:r>
              <a:rPr lang="en-US" sz="2800" b="1" dirty="0">
                <a:solidFill>
                  <a:srgbClr val="FFFF00"/>
                </a:solidFill>
              </a:rPr>
              <a:t>, by scientific research</a:t>
            </a:r>
            <a:r>
              <a:rPr lang="en-US" sz="2800" dirty="0">
                <a:solidFill>
                  <a:srgbClr val="FFFF00"/>
                </a:solidFill>
              </a:rPr>
              <a:t>, that, "it could not be done." But it was done. </a:t>
            </a:r>
            <a:r>
              <a:rPr lang="en-US" sz="2800" dirty="0"/>
              <a:t>God said it would be done, and it was done. He did.</a:t>
            </a:r>
          </a:p>
          <a:p>
            <a:pPr algn="r"/>
            <a:r>
              <a:rPr lang="en-US" sz="2800" dirty="0"/>
              <a:t>65-0829</a:t>
            </a:r>
          </a:p>
        </p:txBody>
      </p:sp>
      <p:sp>
        <p:nvSpPr>
          <p:cNvPr id="3" name="Date Placeholder 2"/>
          <p:cNvSpPr>
            <a:spLocks noGrp="1"/>
          </p:cNvSpPr>
          <p:nvPr>
            <p:ph type="dt" sz="half" idx="10"/>
          </p:nvPr>
        </p:nvSpPr>
        <p:spPr/>
        <p:txBody>
          <a:bodyPr/>
          <a:lstStyle/>
          <a:p>
            <a:r>
              <a:rPr lang="en-US" smtClean="0"/>
              <a:t>8/12/2012</a:t>
            </a:r>
            <a:endParaRPr lang="en-US"/>
          </a:p>
        </p:txBody>
      </p:sp>
      <p:sp>
        <p:nvSpPr>
          <p:cNvPr id="4" name="Footer Placeholder 3"/>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37</a:t>
            </a:fld>
            <a:endParaRPr lang="en-US"/>
          </a:p>
        </p:txBody>
      </p:sp>
    </p:spTree>
    <p:extLst>
      <p:ext uri="{BB962C8B-B14F-4D97-AF65-F5344CB8AC3E}">
        <p14:creationId xmlns:p14="http://schemas.microsoft.com/office/powerpoint/2010/main" val="521298026"/>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6781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9800" y="730121"/>
            <a:ext cx="2895600" cy="5016758"/>
          </a:xfrm>
          <a:prstGeom prst="rect">
            <a:avLst/>
          </a:prstGeom>
          <a:solidFill>
            <a:schemeClr val="tx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t>HEB. 11:7</a:t>
            </a:r>
          </a:p>
          <a:p>
            <a:pPr algn="ctr"/>
            <a:r>
              <a:rPr lang="en-US" sz="2400" dirty="0" smtClean="0"/>
              <a:t>     </a:t>
            </a:r>
            <a:r>
              <a:rPr lang="en-US" sz="2400" i="1" dirty="0" smtClean="0"/>
              <a:t>By faith Noah, being warned of God of things not seen as yet, moved with fear, prepared an ark to the saving of his house; by the which he condemned the world, and became heir of the righteousness which is by faith. </a:t>
            </a:r>
            <a:endParaRPr lang="en-US" sz="2400" i="1" dirty="0"/>
          </a:p>
        </p:txBody>
      </p:sp>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38</a:t>
            </a:fld>
            <a:endParaRPr lang="en-US" dirty="0"/>
          </a:p>
        </p:txBody>
      </p:sp>
    </p:spTree>
    <p:extLst>
      <p:ext uri="{BB962C8B-B14F-4D97-AF65-F5344CB8AC3E}">
        <p14:creationId xmlns:p14="http://schemas.microsoft.com/office/powerpoint/2010/main" val="1870126869"/>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370975"/>
          </a:xfrm>
          <a:prstGeom prst="rect">
            <a:avLst/>
          </a:prstGeom>
        </p:spPr>
        <p:txBody>
          <a:bodyPr wrap="square">
            <a:spAutoFit/>
          </a:bodyPr>
          <a:lstStyle/>
          <a:p>
            <a:r>
              <a:rPr lang="en-US" sz="4400" b="1" dirty="0" smtClean="0"/>
              <a:t>LED.BY.THE.SPIRIT.OF.GOD</a:t>
            </a:r>
            <a:endParaRPr lang="en-US" sz="4400" b="1" dirty="0"/>
          </a:p>
          <a:p>
            <a:r>
              <a:rPr lang="en-US" sz="2600" dirty="0" smtClean="0"/>
              <a:t>	29  </a:t>
            </a:r>
            <a:r>
              <a:rPr lang="en-US" sz="2600" i="1" dirty="0" smtClean="0"/>
              <a:t>"</a:t>
            </a:r>
            <a:r>
              <a:rPr lang="en-US" sz="2600" i="1" dirty="0"/>
              <a:t>As it was in the days of Noah, so will it be in the coming of the Son of man." </a:t>
            </a:r>
            <a:r>
              <a:rPr lang="en-US" sz="2600" dirty="0"/>
              <a:t>The judgments is bound to strike, for man had continually to get evil. All their thoughts was evil. They had all kinds of </a:t>
            </a:r>
            <a:r>
              <a:rPr lang="en-US" sz="2600" dirty="0" err="1"/>
              <a:t>devicities</a:t>
            </a:r>
            <a:r>
              <a:rPr lang="en-US" sz="2600" dirty="0"/>
              <a:t> like we got today, really a smarter people than we are today. They built the pyramid, and sphinx, and many of those things there that our modern machinery couldn't touch</a:t>
            </a:r>
            <a:r>
              <a:rPr lang="en-US" sz="2600" dirty="0" smtClean="0"/>
              <a:t>... </a:t>
            </a:r>
            <a:r>
              <a:rPr lang="en-US" sz="2600" dirty="0"/>
              <a:t>And how did they ever get them up there? That's the mystery, </a:t>
            </a:r>
            <a:r>
              <a:rPr lang="en-US" sz="2600" dirty="0" smtClean="0"/>
              <a:t>so </a:t>
            </a:r>
            <a:r>
              <a:rPr lang="en-US" sz="2600" dirty="0"/>
              <a:t>perfect mason till a razor blade couldn't go between them: honed down. </a:t>
            </a:r>
          </a:p>
          <a:p>
            <a:r>
              <a:rPr lang="en-US" sz="2600" dirty="0" smtClean="0"/>
              <a:t>	30 </a:t>
            </a:r>
            <a:r>
              <a:rPr lang="en-US" sz="2600" dirty="0" smtClean="0">
                <a:solidFill>
                  <a:srgbClr val="FFFF00"/>
                </a:solidFill>
              </a:rPr>
              <a:t>And </a:t>
            </a:r>
            <a:r>
              <a:rPr lang="en-US" sz="2600" dirty="0">
                <a:solidFill>
                  <a:srgbClr val="FFFF00"/>
                </a:solidFill>
              </a:rPr>
              <a:t>they got so smart and so shrewd. </a:t>
            </a:r>
            <a:r>
              <a:rPr lang="en-US" sz="2600" dirty="0"/>
              <a:t>And the Bible said they become workers of wood, workers of brass, a great day of science. </a:t>
            </a:r>
            <a:r>
              <a:rPr lang="en-US" sz="2600" dirty="0">
                <a:solidFill>
                  <a:srgbClr val="FFFF00"/>
                </a:solidFill>
              </a:rPr>
              <a:t>And they got so smart till they figured they just outsmarted God and didn't need Him any longer</a:t>
            </a:r>
            <a:r>
              <a:rPr lang="en-US" sz="2600" dirty="0" smtClean="0">
                <a:solidFill>
                  <a:srgbClr val="FFFF00"/>
                </a:solidFill>
              </a:rPr>
              <a:t>.</a:t>
            </a:r>
            <a:r>
              <a:rPr lang="en-US" sz="2600" dirty="0" smtClean="0"/>
              <a:t>                                    		</a:t>
            </a:r>
            <a:r>
              <a:rPr lang="en-US" sz="2600" dirty="0"/>
              <a:t>	</a:t>
            </a:r>
            <a:r>
              <a:rPr lang="en-US" sz="2600" dirty="0" smtClean="0"/>
              <a:t>					56-0723</a:t>
            </a:r>
            <a:endParaRPr lang="en-US" sz="2600" dirty="0"/>
          </a:p>
        </p:txBody>
      </p:sp>
      <p:sp>
        <p:nvSpPr>
          <p:cNvPr id="3" name="Date Placeholder 2"/>
          <p:cNvSpPr>
            <a:spLocks noGrp="1"/>
          </p:cNvSpPr>
          <p:nvPr>
            <p:ph type="dt" sz="half" idx="10"/>
          </p:nvPr>
        </p:nvSpPr>
        <p:spPr/>
        <p:txBody>
          <a:bodyPr/>
          <a:lstStyle/>
          <a:p>
            <a:r>
              <a:rPr lang="en-US" smtClean="0"/>
              <a:t>8/12/2012</a:t>
            </a:r>
            <a:endParaRPr lang="en-US"/>
          </a:p>
        </p:txBody>
      </p:sp>
      <p:sp>
        <p:nvSpPr>
          <p:cNvPr id="4" name="Footer Placeholder 3"/>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39</a:t>
            </a:fld>
            <a:endParaRPr lang="en-US"/>
          </a:p>
        </p:txBody>
      </p:sp>
    </p:spTree>
    <p:extLst>
      <p:ext uri="{BB962C8B-B14F-4D97-AF65-F5344CB8AC3E}">
        <p14:creationId xmlns:p14="http://schemas.microsoft.com/office/powerpoint/2010/main" val="65162979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6/25/17</a:t>
            </a:r>
            <a:endParaRPr lang="en-US"/>
          </a:p>
        </p:txBody>
      </p:sp>
      <p:sp>
        <p:nvSpPr>
          <p:cNvPr id="5" name="Footer Placeholder 4"/>
          <p:cNvSpPr>
            <a:spLocks noGrp="1"/>
          </p:cNvSpPr>
          <p:nvPr>
            <p:ph type="ftr" sz="quarter" idx="11"/>
          </p:nvPr>
        </p:nvSpPr>
        <p:spPr/>
        <p:txBody>
          <a:bodyPr/>
          <a:lstStyle/>
          <a:p>
            <a:r>
              <a:rPr lang="en-US" smtClean="0"/>
              <a:t>Just Before</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4</a:t>
            </a:fld>
            <a:endParaRPr lang="en-US"/>
          </a:p>
        </p:txBody>
      </p:sp>
      <p:sp>
        <p:nvSpPr>
          <p:cNvPr id="7" name="Rectangle 6"/>
          <p:cNvSpPr/>
          <p:nvPr/>
        </p:nvSpPr>
        <p:spPr>
          <a:xfrm>
            <a:off x="240030" y="148590"/>
            <a:ext cx="8629650" cy="5755422"/>
          </a:xfrm>
          <a:prstGeom prst="rect">
            <a:avLst/>
          </a:prstGeom>
        </p:spPr>
        <p:txBody>
          <a:bodyPr wrap="square">
            <a:spAutoFit/>
          </a:bodyPr>
          <a:lstStyle/>
          <a:p>
            <a:r>
              <a:rPr lang="en-US" sz="4400" b="1" dirty="0" smtClean="0"/>
              <a:t>IDENTIFICATION</a:t>
            </a:r>
          </a:p>
          <a:p>
            <a:r>
              <a:rPr lang="en-US" sz="3600" dirty="0"/>
              <a:t>	</a:t>
            </a:r>
            <a:r>
              <a:rPr lang="en-US" sz="3600" dirty="0" smtClean="0"/>
              <a:t> 26 Lord, spread forth Your great holy wings tonight. And may Your august Presence be so felt among us, that we'll fear. God, </a:t>
            </a:r>
            <a:r>
              <a:rPr lang="en-US" sz="3600" dirty="0" smtClean="0">
                <a:solidFill>
                  <a:srgbClr val="FFFF00"/>
                </a:solidFill>
              </a:rPr>
              <a:t>we want to know just our standing place now. </a:t>
            </a:r>
          </a:p>
          <a:p>
            <a:r>
              <a:rPr lang="en-US" sz="3600" dirty="0"/>
              <a:t>	</a:t>
            </a:r>
            <a:r>
              <a:rPr lang="en-US" sz="3600" dirty="0" smtClean="0"/>
              <a:t>We're checking up, taking inventory of our lives. </a:t>
            </a:r>
            <a:r>
              <a:rPr lang="en-US" sz="3600" dirty="0" smtClean="0">
                <a:solidFill>
                  <a:srgbClr val="FFFF00"/>
                </a:solidFill>
              </a:rPr>
              <a:t>It might be just before the Rapture, the call away.</a:t>
            </a:r>
          </a:p>
          <a:p>
            <a:pPr algn="r"/>
            <a:r>
              <a:rPr lang="en-US" sz="3600" dirty="0" smtClean="0"/>
              <a:t>63-0123</a:t>
            </a:r>
            <a:endParaRPr lang="en-US" sz="3600" dirty="0"/>
          </a:p>
        </p:txBody>
      </p:sp>
    </p:spTree>
    <p:extLst>
      <p:ext uri="{BB962C8B-B14F-4D97-AF65-F5344CB8AC3E}">
        <p14:creationId xmlns:p14="http://schemas.microsoft.com/office/powerpoint/2010/main" val="1451221159"/>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10600" cy="4585871"/>
          </a:xfrm>
          <a:prstGeom prst="rect">
            <a:avLst/>
          </a:prstGeom>
        </p:spPr>
        <p:txBody>
          <a:bodyPr wrap="square">
            <a:spAutoFit/>
          </a:bodyPr>
          <a:lstStyle/>
          <a:p>
            <a:r>
              <a:rPr lang="en-US" sz="4000" b="1" dirty="0" smtClean="0"/>
              <a:t>GENESIS 6:13-15</a:t>
            </a:r>
          </a:p>
          <a:p>
            <a:r>
              <a:rPr lang="en-US" sz="2800" dirty="0" smtClean="0"/>
              <a:t> 	 </a:t>
            </a:r>
            <a:r>
              <a:rPr lang="en-US" sz="2800" i="1" dirty="0" smtClean="0"/>
              <a:t>13 And God said unto Noah, The end of all flesh is come before me; for the earth is filled with violence </a:t>
            </a:r>
            <a:r>
              <a:rPr lang="en-US" sz="2800" dirty="0" smtClean="0"/>
              <a:t>(cruelty and injustice) </a:t>
            </a:r>
            <a:r>
              <a:rPr lang="en-US" sz="2800" i="1" dirty="0" smtClean="0"/>
              <a:t>through them; and, behold, I will destroy them with the earth. 14 Make thee an ark of gopher wood; rooms shalt thou make in the ark, and shalt pitch it within and without with pitch. 15 And this is the fashion which thou shalt make it of: The length of the ark shall be three hundred cubits, the breadth of it fifty cubits, and the height of it thirty cubits.</a:t>
            </a:r>
            <a:endParaRPr lang="en-US" sz="2800" i="1" dirty="0"/>
          </a:p>
        </p:txBody>
      </p:sp>
      <p:sp>
        <p:nvSpPr>
          <p:cNvPr id="3" name="Date Placeholder 2"/>
          <p:cNvSpPr>
            <a:spLocks noGrp="1"/>
          </p:cNvSpPr>
          <p:nvPr>
            <p:ph type="dt" sz="half" idx="10"/>
          </p:nvPr>
        </p:nvSpPr>
        <p:spPr/>
        <p:txBody>
          <a:bodyPr/>
          <a:lstStyle/>
          <a:p>
            <a:r>
              <a:rPr lang="en-US" smtClean="0"/>
              <a:t>8/12/2012</a:t>
            </a:r>
            <a:endParaRPr lang="en-US"/>
          </a:p>
        </p:txBody>
      </p:sp>
      <p:sp>
        <p:nvSpPr>
          <p:cNvPr id="4" name="Footer Placeholder 3"/>
          <p:cNvSpPr>
            <a:spLocks noGrp="1"/>
          </p:cNvSpPr>
          <p:nvPr>
            <p:ph type="ftr" sz="quarter" idx="11"/>
          </p:nvPr>
        </p:nvSpPr>
        <p:spPr/>
        <p:txBody>
          <a:bodyPr/>
          <a:lstStyle/>
          <a:p>
            <a:r>
              <a:rPr lang="en-US" smtClean="0"/>
              <a:t>The Days Before the Flood</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40</a:t>
            </a:fld>
            <a:endParaRPr lang="en-US"/>
          </a:p>
        </p:txBody>
      </p:sp>
    </p:spTree>
    <p:extLst>
      <p:ext uri="{BB962C8B-B14F-4D97-AF65-F5344CB8AC3E}">
        <p14:creationId xmlns:p14="http://schemas.microsoft.com/office/powerpoint/2010/main" val="1922781284"/>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41</a:t>
            </a:fld>
            <a:endParaRPr lang="en-US"/>
          </a:p>
        </p:txBody>
      </p:sp>
      <p:sp>
        <p:nvSpPr>
          <p:cNvPr id="5" name="Rectangle 4"/>
          <p:cNvSpPr/>
          <p:nvPr/>
        </p:nvSpPr>
        <p:spPr>
          <a:xfrm>
            <a:off x="228600" y="152400"/>
            <a:ext cx="8534400" cy="4955203"/>
          </a:xfrm>
          <a:prstGeom prst="rect">
            <a:avLst/>
          </a:prstGeom>
        </p:spPr>
        <p:txBody>
          <a:bodyPr wrap="square">
            <a:spAutoFit/>
          </a:bodyPr>
          <a:lstStyle/>
          <a:p>
            <a:r>
              <a:rPr lang="en-US" sz="3600" b="1" dirty="0" smtClean="0"/>
              <a:t>THE.UNCERTAIN.SOUND</a:t>
            </a:r>
            <a:endParaRPr lang="en-US" sz="2800" b="1" dirty="0"/>
          </a:p>
          <a:p>
            <a:r>
              <a:rPr lang="en-US" sz="2800" dirty="0" smtClean="0"/>
              <a:t>	256 But </a:t>
            </a:r>
            <a:r>
              <a:rPr lang="en-US" sz="2800" dirty="0"/>
              <a:t>as Noah stood in the door of the ark and warned the people of the oncoming destructions, so is a Gospel preacher that's </a:t>
            </a:r>
            <a:r>
              <a:rPr lang="en-US" sz="2800" dirty="0" err="1"/>
              <a:t>borned</a:t>
            </a:r>
            <a:r>
              <a:rPr lang="en-US" sz="2800" dirty="0"/>
              <a:t> again today standing in the Door, Christ Jesus, enshrouded around by the Holy Ghost, warning the people of a coming destruction. Sure, as it was in the days of Noah, here we are standing in this day.</a:t>
            </a:r>
          </a:p>
          <a:p>
            <a:r>
              <a:rPr lang="en-US" sz="2800" dirty="0" smtClean="0"/>
              <a:t>	Now</a:t>
            </a:r>
            <a:r>
              <a:rPr lang="en-US" sz="2800" dirty="0"/>
              <a:t>, how could science say, "Rain come from there?" But, you see, God </a:t>
            </a:r>
            <a:r>
              <a:rPr lang="en-US" sz="2800" dirty="0" err="1"/>
              <a:t>knowed</a:t>
            </a:r>
            <a:r>
              <a:rPr lang="en-US" sz="2800" dirty="0"/>
              <a:t> how to bring rain from there. </a:t>
            </a:r>
          </a:p>
        </p:txBody>
      </p:sp>
    </p:spTree>
    <p:extLst>
      <p:ext uri="{BB962C8B-B14F-4D97-AF65-F5344CB8AC3E}">
        <p14:creationId xmlns:p14="http://schemas.microsoft.com/office/powerpoint/2010/main" val="1751151394"/>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42</a:t>
            </a:fld>
            <a:endParaRPr lang="en-US"/>
          </a:p>
        </p:txBody>
      </p:sp>
      <p:sp>
        <p:nvSpPr>
          <p:cNvPr id="5" name="Rectangle 4"/>
          <p:cNvSpPr/>
          <p:nvPr/>
        </p:nvSpPr>
        <p:spPr>
          <a:xfrm>
            <a:off x="457200" y="381000"/>
            <a:ext cx="8305800" cy="4401205"/>
          </a:xfrm>
          <a:prstGeom prst="rect">
            <a:avLst/>
          </a:prstGeom>
        </p:spPr>
        <p:txBody>
          <a:bodyPr wrap="square">
            <a:spAutoFit/>
          </a:bodyPr>
          <a:lstStyle/>
          <a:p>
            <a:r>
              <a:rPr lang="en-US" sz="2800" dirty="0" smtClean="0"/>
              <a:t>	He </a:t>
            </a:r>
            <a:r>
              <a:rPr lang="en-US" sz="2800" dirty="0"/>
              <a:t>either caused </a:t>
            </a:r>
            <a:r>
              <a:rPr lang="en-US" sz="2800" dirty="0">
                <a:solidFill>
                  <a:srgbClr val="FFFF00"/>
                </a:solidFill>
              </a:rPr>
              <a:t>an earthquake,</a:t>
            </a:r>
            <a:r>
              <a:rPr lang="en-US" sz="2800" dirty="0"/>
              <a:t> or somebody had </a:t>
            </a:r>
            <a:r>
              <a:rPr lang="en-US" sz="2800" dirty="0">
                <a:solidFill>
                  <a:srgbClr val="FFFF00"/>
                </a:solidFill>
              </a:rPr>
              <a:t>atomic power </a:t>
            </a:r>
            <a:r>
              <a:rPr lang="en-US" sz="2800" dirty="0"/>
              <a:t>that they </a:t>
            </a:r>
            <a:r>
              <a:rPr lang="en-US" sz="2800" dirty="0" err="1"/>
              <a:t>throwed</a:t>
            </a:r>
            <a:r>
              <a:rPr lang="en-US" sz="2800" dirty="0"/>
              <a:t> it and </a:t>
            </a:r>
            <a:r>
              <a:rPr lang="en-US" sz="2800" dirty="0" err="1"/>
              <a:t>bursted</a:t>
            </a:r>
            <a:r>
              <a:rPr lang="en-US" sz="2800" dirty="0"/>
              <a:t> some part of the earth. And it swung the earth backward, </a:t>
            </a:r>
            <a:r>
              <a:rPr lang="en-US" sz="2800" dirty="0" err="1"/>
              <a:t>throwed</a:t>
            </a:r>
            <a:r>
              <a:rPr lang="en-US" sz="2800" dirty="0"/>
              <a:t> it out of its orbit, and now it leans back. And when they did that, the heat of the earth and the cold of the earth, from the sun and away from the sun, caused the cloud to come over. He's Jehovah-</a:t>
            </a:r>
            <a:r>
              <a:rPr lang="en-US" sz="2800" dirty="0" err="1"/>
              <a:t>Jireh</a:t>
            </a:r>
            <a:r>
              <a:rPr lang="en-US" sz="2800" dirty="0"/>
              <a:t>. He can provide Himself anything that His Word said.</a:t>
            </a:r>
          </a:p>
          <a:p>
            <a:pPr algn="r"/>
            <a:r>
              <a:rPr lang="en-US" sz="2800" dirty="0"/>
              <a:t>60-1218</a:t>
            </a:r>
          </a:p>
        </p:txBody>
      </p:sp>
    </p:spTree>
    <p:extLst>
      <p:ext uri="{BB962C8B-B14F-4D97-AF65-F5344CB8AC3E}">
        <p14:creationId xmlns:p14="http://schemas.microsoft.com/office/powerpoint/2010/main" val="338096823"/>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43</a:t>
            </a:fld>
            <a:endParaRPr lang="en-US"/>
          </a:p>
        </p:txBody>
      </p:sp>
      <p:pic>
        <p:nvPicPr>
          <p:cNvPr id="2050" name="Picture 2" descr="http://upload.wikimedia.org/wikipedia/commons/thumb/6/61/AxialTiltObliquity.png/380px-AxialTiltObliqu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6629400" cy="51465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04800"/>
            <a:ext cx="5214376" cy="769441"/>
          </a:xfrm>
          <a:prstGeom prst="rect">
            <a:avLst/>
          </a:prstGeom>
          <a:noFill/>
        </p:spPr>
        <p:txBody>
          <a:bodyPr wrap="none" rtlCol="0">
            <a:spAutoFit/>
          </a:bodyPr>
          <a:lstStyle/>
          <a:p>
            <a:r>
              <a:rPr lang="en-US" sz="4400" dirty="0" smtClean="0"/>
              <a:t>The Earth’s Axial Tilt</a:t>
            </a:r>
            <a:endParaRPr lang="en-US" sz="4400" dirty="0"/>
          </a:p>
        </p:txBody>
      </p:sp>
    </p:spTree>
    <p:extLst>
      <p:ext uri="{BB962C8B-B14F-4D97-AF65-F5344CB8AC3E}">
        <p14:creationId xmlns:p14="http://schemas.microsoft.com/office/powerpoint/2010/main" val="151574199"/>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8/12/2012</a:t>
            </a:r>
            <a:endParaRPr lang="en-US"/>
          </a:p>
        </p:txBody>
      </p:sp>
      <p:sp>
        <p:nvSpPr>
          <p:cNvPr id="3" name="Footer Placeholder 2"/>
          <p:cNvSpPr>
            <a:spLocks noGrp="1"/>
          </p:cNvSpPr>
          <p:nvPr>
            <p:ph type="ftr" sz="quarter" idx="11"/>
          </p:nvPr>
        </p:nvSpPr>
        <p:spPr/>
        <p:txBody>
          <a:bodyPr/>
          <a:lstStyle/>
          <a:p>
            <a:r>
              <a:rPr lang="en-US" smtClean="0"/>
              <a:t>The Days Before the Flood</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44</a:t>
            </a:fld>
            <a:endParaRPr lang="en-US"/>
          </a:p>
        </p:txBody>
      </p:sp>
      <p:sp>
        <p:nvSpPr>
          <p:cNvPr id="5" name="Rectangle 4"/>
          <p:cNvSpPr/>
          <p:nvPr/>
        </p:nvSpPr>
        <p:spPr>
          <a:xfrm>
            <a:off x="228600" y="76200"/>
            <a:ext cx="8686800" cy="5816977"/>
          </a:xfrm>
          <a:prstGeom prst="rect">
            <a:avLst/>
          </a:prstGeom>
        </p:spPr>
        <p:txBody>
          <a:bodyPr wrap="square">
            <a:spAutoFit/>
          </a:bodyPr>
          <a:lstStyle/>
          <a:p>
            <a:r>
              <a:rPr lang="en-US" sz="3600" b="1" dirty="0" smtClean="0"/>
              <a:t>ABRAHAM'S.COVENANT.CONFIRMED</a:t>
            </a:r>
            <a:endParaRPr lang="en-US" sz="3600" b="1" dirty="0"/>
          </a:p>
          <a:p>
            <a:r>
              <a:rPr lang="en-US" sz="2800" dirty="0" smtClean="0"/>
              <a:t>	38   (Enoch</a:t>
            </a:r>
            <a:r>
              <a:rPr lang="en-US" sz="2800" dirty="0"/>
              <a:t>, in the times of the pyramid, down in Egypt</a:t>
            </a:r>
            <a:r>
              <a:rPr lang="en-US" sz="2800" dirty="0" smtClean="0"/>
              <a:t>.) …How </a:t>
            </a:r>
            <a:r>
              <a:rPr lang="en-US" sz="2800" dirty="0"/>
              <a:t>you going to push a--a boulder up yonder, a half a city block in the air that would weigh a thousand tons. What they had then was the atomic power, just like they got now, and they built it. And that's what they shook the world out of its orbit, 'cause away from the sun </a:t>
            </a:r>
            <a:r>
              <a:rPr lang="en-US" sz="2800" dirty="0" err="1"/>
              <a:t>throwed</a:t>
            </a:r>
            <a:r>
              <a:rPr lang="en-US" sz="2800" dirty="0"/>
              <a:t> it sideways and brought the rains </a:t>
            </a:r>
            <a:r>
              <a:rPr lang="en-US" sz="2800" dirty="0" smtClean="0"/>
              <a:t>and </a:t>
            </a:r>
            <a:r>
              <a:rPr lang="en-US" sz="2800" dirty="0"/>
              <a:t>destroyed the world by water. This time they're going to throw the same thing right straight back into the sun and burn it up again. Just as perfect as it can be</a:t>
            </a:r>
            <a:r>
              <a:rPr lang="en-US" sz="2800" dirty="0" smtClean="0"/>
              <a:t>. </a:t>
            </a:r>
          </a:p>
          <a:p>
            <a:pPr algn="r"/>
            <a:r>
              <a:rPr lang="en-US" sz="2800" dirty="0"/>
              <a:t>61-0210</a:t>
            </a:r>
          </a:p>
        </p:txBody>
      </p:sp>
    </p:spTree>
    <p:extLst>
      <p:ext uri="{BB962C8B-B14F-4D97-AF65-F5344CB8AC3E}">
        <p14:creationId xmlns:p14="http://schemas.microsoft.com/office/powerpoint/2010/main" val="1304380895"/>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45</a:t>
            </a:fld>
            <a:endParaRPr lang="en-US"/>
          </a:p>
        </p:txBody>
      </p:sp>
    </p:spTree>
    <p:extLst>
      <p:ext uri="{BB962C8B-B14F-4D97-AF65-F5344CB8AC3E}">
        <p14:creationId xmlns:p14="http://schemas.microsoft.com/office/powerpoint/2010/main" val="967900846"/>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46</a:t>
            </a:fld>
            <a:endParaRPr lang="en-US"/>
          </a:p>
        </p:txBody>
      </p:sp>
      <p:sp>
        <p:nvSpPr>
          <p:cNvPr id="5" name="Rectangle 4"/>
          <p:cNvSpPr/>
          <p:nvPr/>
        </p:nvSpPr>
        <p:spPr>
          <a:xfrm>
            <a:off x="217170" y="125731"/>
            <a:ext cx="8675370" cy="6124754"/>
          </a:xfrm>
          <a:prstGeom prst="rect">
            <a:avLst/>
          </a:prstGeom>
        </p:spPr>
        <p:txBody>
          <a:bodyPr wrap="square">
            <a:spAutoFit/>
          </a:bodyPr>
          <a:lstStyle/>
          <a:p>
            <a:r>
              <a:rPr lang="en-US" sz="4000" b="1" dirty="0" smtClean="0"/>
              <a:t>QUESTIONS.AND.ANSWERS.3</a:t>
            </a:r>
          </a:p>
          <a:p>
            <a:r>
              <a:rPr lang="en-US" sz="3200" dirty="0"/>
              <a:t>	</a:t>
            </a:r>
            <a:r>
              <a:rPr lang="en-US" sz="3200" dirty="0" smtClean="0"/>
              <a:t>362. </a:t>
            </a:r>
            <a:r>
              <a:rPr lang="en-US" sz="3200" i="1" dirty="0" smtClean="0"/>
              <a:t>Please explain the mystery of the translation of the Bride.</a:t>
            </a:r>
          </a:p>
          <a:p>
            <a:r>
              <a:rPr lang="en-US" sz="3200" dirty="0" smtClean="0"/>
              <a:t>	Just a change (See?), our bodies now... Let's say our</a:t>
            </a:r>
            <a:r>
              <a:rPr lang="mr-IN" sz="3200" dirty="0" smtClean="0"/>
              <a:t>…</a:t>
            </a:r>
            <a:r>
              <a:rPr lang="en-US" sz="3200" dirty="0" smtClean="0"/>
              <a:t>I don't mean to say ours; I don't mean to say this church; I mean to say every believer</a:t>
            </a:r>
            <a:r>
              <a:rPr lang="mr-IN" sz="3200" dirty="0" smtClean="0"/>
              <a:t>…</a:t>
            </a:r>
            <a:endParaRPr lang="en-US" sz="3200" dirty="0" smtClean="0"/>
          </a:p>
          <a:p>
            <a:r>
              <a:rPr lang="en-US" sz="3200" dirty="0" smtClean="0"/>
              <a:t>	And we cannot receive the promised Son that's promised us today in these bodies that we live in; these bodies are sin</a:t>
            </a:r>
            <a:r>
              <a:rPr lang="mr-IN" sz="3200" dirty="0" smtClean="0"/>
              <a:t>…</a:t>
            </a:r>
            <a:r>
              <a:rPr lang="en-US" sz="3200" dirty="0" smtClean="0"/>
              <a:t> It's not this outside see, taste, feel, smell, and hear. It's subject to death and will die, but the inside part of you, down in here, that is the person that cannot die. </a:t>
            </a:r>
            <a:endParaRPr lang="en-US" sz="3200" dirty="0"/>
          </a:p>
        </p:txBody>
      </p:sp>
    </p:spTree>
    <p:extLst>
      <p:ext uri="{BB962C8B-B14F-4D97-AF65-F5344CB8AC3E}">
        <p14:creationId xmlns:p14="http://schemas.microsoft.com/office/powerpoint/2010/main" val="2147201615"/>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47</a:t>
            </a:fld>
            <a:endParaRPr lang="en-US"/>
          </a:p>
        </p:txBody>
      </p:sp>
      <p:sp>
        <p:nvSpPr>
          <p:cNvPr id="5" name="Rectangle 4"/>
          <p:cNvSpPr/>
          <p:nvPr/>
        </p:nvSpPr>
        <p:spPr>
          <a:xfrm>
            <a:off x="251460" y="261908"/>
            <a:ext cx="8641080" cy="3139321"/>
          </a:xfrm>
          <a:prstGeom prst="rect">
            <a:avLst/>
          </a:prstGeom>
        </p:spPr>
        <p:txBody>
          <a:bodyPr wrap="square">
            <a:spAutoFit/>
          </a:bodyPr>
          <a:lstStyle/>
          <a:p>
            <a:r>
              <a:rPr lang="en-US" dirty="0" smtClean="0"/>
              <a:t>	And that's the person that the new life starts from, from this new birth; and it builds another person in the image of this person you are, around that life.</a:t>
            </a:r>
          </a:p>
          <a:p>
            <a:r>
              <a:rPr lang="en-US" dirty="0" smtClean="0"/>
              <a:t>	So potentially it's in here, and what is it? The Word promised before the foundation of the world. And around there, this only reflects the negative; that will reflect the positive, the Word. See? And the same thing is--or the translation of the Bride will be the same thing. The Word that's in you, the body will materialize around that Word, and the same thing did by Sarah.</a:t>
            </a:r>
          </a:p>
          <a:p>
            <a:r>
              <a:rPr lang="en-US" dirty="0" smtClean="0"/>
              <a:t>	When that old body that she had, that first body, it had to be changed in order to produce a son. That body could not do it. This body cannot do it, so it'll have to be changed the same way to receive the Son.</a:t>
            </a:r>
          </a:p>
          <a:p>
            <a:pPr algn="r"/>
            <a:r>
              <a:rPr lang="en-US" dirty="0" smtClean="0"/>
              <a:t>64-0830</a:t>
            </a:r>
            <a:endParaRPr lang="en-US" dirty="0"/>
          </a:p>
        </p:txBody>
      </p:sp>
    </p:spTree>
    <p:extLst>
      <p:ext uri="{BB962C8B-B14F-4D97-AF65-F5344CB8AC3E}">
        <p14:creationId xmlns:p14="http://schemas.microsoft.com/office/powerpoint/2010/main" val="698070085"/>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48</a:t>
            </a:fld>
            <a:endParaRPr lang="en-US"/>
          </a:p>
        </p:txBody>
      </p:sp>
      <p:sp>
        <p:nvSpPr>
          <p:cNvPr id="5" name="Rectangle 4"/>
          <p:cNvSpPr/>
          <p:nvPr/>
        </p:nvSpPr>
        <p:spPr>
          <a:xfrm>
            <a:off x="308610" y="160020"/>
            <a:ext cx="8503920" cy="4247317"/>
          </a:xfrm>
          <a:prstGeom prst="rect">
            <a:avLst/>
          </a:prstGeom>
        </p:spPr>
        <p:txBody>
          <a:bodyPr wrap="square">
            <a:spAutoFit/>
          </a:bodyPr>
          <a:lstStyle/>
          <a:p>
            <a:r>
              <a:rPr lang="en-US" sz="5400" i="1" dirty="0"/>
              <a:t>materialize</a:t>
            </a:r>
            <a:r>
              <a:rPr lang="en-US" sz="3600" dirty="0"/>
              <a:t> </a:t>
            </a:r>
            <a:r>
              <a:rPr lang="en-US" sz="3600" dirty="0" smtClean="0"/>
              <a:t>(w)</a:t>
            </a:r>
          </a:p>
          <a:p>
            <a:r>
              <a:rPr lang="en-US" sz="3600" dirty="0" smtClean="0"/>
              <a:t>	Become </a:t>
            </a:r>
            <a:r>
              <a:rPr lang="en-US" sz="3600" dirty="0"/>
              <a:t>actual fact; happen: </a:t>
            </a:r>
            <a:endParaRPr lang="en-US" sz="3600" dirty="0" smtClean="0"/>
          </a:p>
          <a:p>
            <a:r>
              <a:rPr lang="en-US" sz="3600" dirty="0"/>
              <a:t>	</a:t>
            </a:r>
            <a:r>
              <a:rPr lang="en-US" sz="3600" dirty="0" smtClean="0"/>
              <a:t>Appear </a:t>
            </a:r>
            <a:r>
              <a:rPr lang="en-US" sz="3600" dirty="0"/>
              <a:t>or be present: the train didn't </a:t>
            </a:r>
            <a:r>
              <a:rPr lang="en-US" sz="3600" dirty="0" smtClean="0"/>
              <a:t>materialize.</a:t>
            </a:r>
          </a:p>
          <a:p>
            <a:r>
              <a:rPr lang="en-US" sz="3600" dirty="0"/>
              <a:t>	</a:t>
            </a:r>
            <a:r>
              <a:rPr lang="en-US" sz="3600" dirty="0" smtClean="0"/>
              <a:t>Appear </a:t>
            </a:r>
            <a:r>
              <a:rPr lang="en-US" sz="3600" dirty="0"/>
              <a:t>in bodily </a:t>
            </a:r>
            <a:r>
              <a:rPr lang="en-US" sz="3600" dirty="0" smtClean="0"/>
              <a:t>form. Cause </a:t>
            </a:r>
            <a:r>
              <a:rPr lang="en-US" sz="3600" dirty="0"/>
              <a:t>to appear in bodily or physical form.</a:t>
            </a:r>
            <a:br>
              <a:rPr lang="en-US" sz="3600" dirty="0"/>
            </a:br>
            <a:endParaRPr lang="en-US" sz="3600" dirty="0"/>
          </a:p>
        </p:txBody>
      </p:sp>
    </p:spTree>
    <p:extLst>
      <p:ext uri="{BB962C8B-B14F-4D97-AF65-F5344CB8AC3E}">
        <p14:creationId xmlns:p14="http://schemas.microsoft.com/office/powerpoint/2010/main" val="942683739"/>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49</a:t>
            </a:fld>
            <a:endParaRPr lang="en-US"/>
          </a:p>
        </p:txBody>
      </p:sp>
      <p:sp>
        <p:nvSpPr>
          <p:cNvPr id="5" name="Rectangle 4"/>
          <p:cNvSpPr/>
          <p:nvPr/>
        </p:nvSpPr>
        <p:spPr>
          <a:xfrm>
            <a:off x="222885" y="117693"/>
            <a:ext cx="8698230" cy="6678751"/>
          </a:xfrm>
          <a:prstGeom prst="rect">
            <a:avLst/>
          </a:prstGeom>
        </p:spPr>
        <p:txBody>
          <a:bodyPr wrap="square">
            <a:spAutoFit/>
          </a:bodyPr>
          <a:lstStyle/>
          <a:p>
            <a:r>
              <a:rPr lang="en-US" sz="3600" b="1" dirty="0" smtClean="0"/>
              <a:t>THE.UNVEILING.OF.GOD</a:t>
            </a:r>
          </a:p>
          <a:p>
            <a:r>
              <a:rPr lang="en-US" sz="2800" dirty="0"/>
              <a:t>	</a:t>
            </a:r>
            <a:r>
              <a:rPr lang="en-US" sz="2800" dirty="0" smtClean="0"/>
              <a:t>82  Who is this great unseen Person? Who is This that Abraham seen in visions? Right at last, though, He was manifested in flesh, before the son came. God Himself came to Abraham in the form of a man, at the end time. Manifested! He saw Him in a little Light one time; he saw Him in visions; he heard His Voice; </a:t>
            </a:r>
            <a:r>
              <a:rPr lang="en-US" sz="2800" dirty="0" smtClean="0">
                <a:solidFill>
                  <a:srgbClr val="FFFF00"/>
                </a:solidFill>
              </a:rPr>
              <a:t>many revelations. </a:t>
            </a:r>
            <a:r>
              <a:rPr lang="en-US" sz="2800" dirty="0" smtClean="0"/>
              <a:t>But just before the promised son, he saw Him in the form of a man, and talked to Him, and fed Him meat and drink. Notice, God Himself veiled in human flesh.</a:t>
            </a:r>
          </a:p>
          <a:p>
            <a:r>
              <a:rPr lang="en-US" sz="2800" dirty="0" smtClean="0"/>
              <a:t>	83  This is a part of His way. This is the way that He manifests Himself to us, manifests the Eternal Word, God, Jehovah made flesh. Like in John 1:1.</a:t>
            </a:r>
          </a:p>
          <a:p>
            <a:r>
              <a:rPr lang="en-US" sz="2800" dirty="0" smtClean="0"/>
              <a:t>	</a:t>
            </a:r>
            <a:endParaRPr lang="en-US" dirty="0"/>
          </a:p>
        </p:txBody>
      </p:sp>
    </p:spTree>
    <p:extLst>
      <p:ext uri="{BB962C8B-B14F-4D97-AF65-F5344CB8AC3E}">
        <p14:creationId xmlns:p14="http://schemas.microsoft.com/office/powerpoint/2010/main" val="93814806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5</a:t>
            </a:fld>
            <a:endParaRPr lang="en-US"/>
          </a:p>
        </p:txBody>
      </p:sp>
      <p:sp>
        <p:nvSpPr>
          <p:cNvPr id="5" name="Rectangle 4"/>
          <p:cNvSpPr/>
          <p:nvPr/>
        </p:nvSpPr>
        <p:spPr>
          <a:xfrm>
            <a:off x="628650" y="397042"/>
            <a:ext cx="7886700" cy="4093428"/>
          </a:xfrm>
          <a:prstGeom prst="rect">
            <a:avLst/>
          </a:prstGeom>
        </p:spPr>
        <p:txBody>
          <a:bodyPr wrap="square">
            <a:spAutoFit/>
          </a:bodyPr>
          <a:lstStyle/>
          <a:p>
            <a:r>
              <a:rPr lang="en-US" sz="4400" b="1" dirty="0"/>
              <a:t>DANIEL 7:25</a:t>
            </a:r>
          </a:p>
          <a:p>
            <a:r>
              <a:rPr lang="en-US" sz="3600" i="1" dirty="0" smtClean="0"/>
              <a:t>	And </a:t>
            </a:r>
            <a:r>
              <a:rPr lang="en-US" sz="3600" i="1" dirty="0"/>
              <a:t>he shall speak great words against the most High, and shall wear out the saints of the most High, and think to change times and laws: and they shall be given into his hand until a time and times and the dividing of time.</a:t>
            </a:r>
          </a:p>
        </p:txBody>
      </p:sp>
    </p:spTree>
    <p:extLst>
      <p:ext uri="{BB962C8B-B14F-4D97-AF65-F5344CB8AC3E}">
        <p14:creationId xmlns:p14="http://schemas.microsoft.com/office/powerpoint/2010/main" val="1865102715"/>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50</a:t>
            </a:fld>
            <a:endParaRPr lang="en-US" dirty="0"/>
          </a:p>
        </p:txBody>
      </p:sp>
      <p:sp>
        <p:nvSpPr>
          <p:cNvPr id="5" name="Rectangle 4"/>
          <p:cNvSpPr/>
          <p:nvPr/>
        </p:nvSpPr>
        <p:spPr>
          <a:xfrm>
            <a:off x="251460" y="148590"/>
            <a:ext cx="8698230" cy="6124754"/>
          </a:xfrm>
          <a:prstGeom prst="rect">
            <a:avLst/>
          </a:prstGeom>
        </p:spPr>
        <p:txBody>
          <a:bodyPr wrap="square">
            <a:spAutoFit/>
          </a:bodyPr>
          <a:lstStyle/>
          <a:p>
            <a:r>
              <a:rPr lang="en-US" sz="2800" dirty="0" smtClean="0"/>
              <a:t>	84 Like the attribute, see, it is in God. A attribute is your thought. God in the beginning, the Eternal, He wasn't even a God. He was the Eternal. He wasn't even God; God is an object of worship, or something. So He wasn't even that. He was Elohim, the Eternal. </a:t>
            </a:r>
            <a:r>
              <a:rPr lang="en-US" sz="2800" dirty="0" smtClean="0">
                <a:solidFill>
                  <a:srgbClr val="FFFF00"/>
                </a:solidFill>
              </a:rPr>
              <a:t>But in Him was thoughts He wanted to become material. </a:t>
            </a:r>
          </a:p>
          <a:p>
            <a:r>
              <a:rPr lang="en-US" sz="2800" dirty="0">
                <a:solidFill>
                  <a:srgbClr val="FFFF00"/>
                </a:solidFill>
              </a:rPr>
              <a:t>	</a:t>
            </a:r>
            <a:r>
              <a:rPr lang="en-US" sz="2800" dirty="0" smtClean="0"/>
              <a:t>And what did He do? </a:t>
            </a:r>
            <a:r>
              <a:rPr lang="en-US" sz="2800" dirty="0" smtClean="0">
                <a:solidFill>
                  <a:srgbClr val="FFFF00"/>
                </a:solidFill>
              </a:rPr>
              <a:t>Then He spoke a Word, and the Word was materialized. </a:t>
            </a:r>
            <a:r>
              <a:rPr lang="en-US" sz="2800" dirty="0" smtClean="0"/>
              <a:t>That's the whole picture, from Genesis to Revelations. It's Elohim materializing so He can be touched, feel. And in the Millennium, there is Elohim sitting on the Throne, with all of His subjects around Him, that He predestinated before the foundation of the world.</a:t>
            </a:r>
          </a:p>
          <a:p>
            <a:pPr algn="r"/>
            <a:r>
              <a:rPr lang="en-US" sz="2800" dirty="0" smtClean="0"/>
              <a:t>64-0614</a:t>
            </a:r>
            <a:endParaRPr lang="en-US" sz="2800" dirty="0"/>
          </a:p>
        </p:txBody>
      </p:sp>
    </p:spTree>
    <p:extLst>
      <p:ext uri="{BB962C8B-B14F-4D97-AF65-F5344CB8AC3E}">
        <p14:creationId xmlns:p14="http://schemas.microsoft.com/office/powerpoint/2010/main" val="2123404160"/>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51</a:t>
            </a:fld>
            <a:endParaRPr lang="en-US"/>
          </a:p>
        </p:txBody>
      </p:sp>
      <p:sp>
        <p:nvSpPr>
          <p:cNvPr id="5" name="Rectangle 4"/>
          <p:cNvSpPr/>
          <p:nvPr/>
        </p:nvSpPr>
        <p:spPr>
          <a:xfrm>
            <a:off x="251460" y="210830"/>
            <a:ext cx="8663940" cy="6124754"/>
          </a:xfrm>
          <a:prstGeom prst="rect">
            <a:avLst/>
          </a:prstGeom>
        </p:spPr>
        <p:txBody>
          <a:bodyPr wrap="square">
            <a:spAutoFit/>
          </a:bodyPr>
          <a:lstStyle/>
          <a:p>
            <a:r>
              <a:rPr lang="en-US" sz="3200" b="1" dirty="0" smtClean="0"/>
              <a:t>THE.FOURTH.SEAL</a:t>
            </a:r>
          </a:p>
          <a:p>
            <a:r>
              <a:rPr lang="en-US" sz="2400" dirty="0"/>
              <a:t>	</a:t>
            </a:r>
            <a:r>
              <a:rPr lang="en-US" sz="2400" dirty="0" smtClean="0"/>
              <a:t>107  Now, we had symbols, and we've probed at it, and done very good sometimes, but we know it's moved right on. But now, in the last days we can look back and see where it has been, and that is supposed to be done that at the end of the church age just before the rapture.</a:t>
            </a:r>
          </a:p>
          <a:p>
            <a:r>
              <a:rPr lang="en-US" sz="2400" dirty="0" smtClean="0"/>
              <a:t>How anyone can get the Church going through the tribulation, I don't know</a:t>
            </a:r>
            <a:r>
              <a:rPr lang="mr-IN" sz="2400" dirty="0" smtClean="0"/>
              <a:t>…</a:t>
            </a:r>
            <a:r>
              <a:rPr lang="en-US" sz="2400" dirty="0" smtClean="0"/>
              <a:t> I'm talking about the Bride.</a:t>
            </a:r>
          </a:p>
          <a:p>
            <a:r>
              <a:rPr lang="en-US" sz="2400" dirty="0" smtClean="0"/>
              <a:t>The Bride won't, no, it hasn't got a sin against it at all. It's done been bleached out, and there's not even smell of it; there's nothing left. They're perfect before God. The church does go through the tribulation, but not the Bride. Noah, the carried over type, went on out into sin. Now, they did go over, but Enoch went first. That was the type of the saints that would go in before the tribulation period.</a:t>
            </a:r>
          </a:p>
          <a:p>
            <a:pPr algn="r"/>
            <a:r>
              <a:rPr lang="en-US" sz="2400" dirty="0" smtClean="0"/>
              <a:t>63-0321</a:t>
            </a:r>
            <a:endParaRPr lang="en-US" sz="2400" dirty="0"/>
          </a:p>
        </p:txBody>
      </p:sp>
    </p:spTree>
    <p:extLst>
      <p:ext uri="{BB962C8B-B14F-4D97-AF65-F5344CB8AC3E}">
        <p14:creationId xmlns:p14="http://schemas.microsoft.com/office/powerpoint/2010/main" val="1786656015"/>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AAF37CCD-C2F6-41F1-B806-5F1F4149F76F}" type="slidenum">
              <a:rPr lang="en-US" smtClean="0"/>
              <a:pPr/>
              <a:t>52</a:t>
            </a:fld>
            <a:endParaRPr lang="en-US"/>
          </a:p>
        </p:txBody>
      </p:sp>
      <p:sp>
        <p:nvSpPr>
          <p:cNvPr id="1025" name="Rectangle 1"/>
          <p:cNvSpPr>
            <a:spLocks noChangeArrowheads="1"/>
          </p:cNvSpPr>
          <p:nvPr/>
        </p:nvSpPr>
        <p:spPr bwMode="auto">
          <a:xfrm>
            <a:off x="291280" y="0"/>
            <a:ext cx="8561439"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effectLst/>
                <a:latin typeface="Cambria" pitchFamily="18" charset="0"/>
                <a:ea typeface="Times New Roman" pitchFamily="18" charset="0"/>
                <a:cs typeface="Arial" pitchFamily="34" charset="0"/>
              </a:rPr>
              <a:t>I CORINTHIANS 2:14-16 </a:t>
            </a:r>
          </a:p>
          <a:p>
            <a:pPr lvl="0" fontAlgn="base">
              <a:spcBef>
                <a:spcPct val="0"/>
              </a:spcBef>
              <a:spcAft>
                <a:spcPct val="0"/>
              </a:spcAft>
            </a:pPr>
            <a:r>
              <a:rPr lang="en-US" sz="4800" i="1" dirty="0">
                <a:latin typeface="Cambria" pitchFamily="18" charset="0"/>
                <a:ea typeface="Times New Roman" pitchFamily="18" charset="0"/>
                <a:cs typeface="Arial" pitchFamily="34" charset="0"/>
              </a:rPr>
              <a:t>	</a:t>
            </a:r>
            <a:r>
              <a:rPr lang="en-US" sz="3200" i="1" dirty="0" smtClean="0">
                <a:latin typeface="Cambria" pitchFamily="18" charset="0"/>
                <a:ea typeface="Times New Roman" pitchFamily="18" charset="0"/>
                <a:cs typeface="Arial" pitchFamily="34" charset="0"/>
              </a:rPr>
              <a:t>14 But the natural man </a:t>
            </a:r>
            <a:r>
              <a:rPr lang="en-US" sz="3200" i="1" dirty="0" err="1" smtClean="0">
                <a:latin typeface="Cambria" pitchFamily="18" charset="0"/>
                <a:ea typeface="Times New Roman" pitchFamily="18" charset="0"/>
                <a:cs typeface="Arial" pitchFamily="34" charset="0"/>
              </a:rPr>
              <a:t>receiveth</a:t>
            </a:r>
            <a:r>
              <a:rPr lang="en-US" sz="3200" i="1" dirty="0" smtClean="0">
                <a:latin typeface="Cambria" pitchFamily="18" charset="0"/>
                <a:ea typeface="Times New Roman" pitchFamily="18" charset="0"/>
                <a:cs typeface="Arial" pitchFamily="34" charset="0"/>
              </a:rPr>
              <a:t> not the things of the Spirit of God: for they are foolishness unto him: neither can he know them, because they are spiritually discerned. 15 But he that is spiritual </a:t>
            </a:r>
            <a:r>
              <a:rPr lang="en-US" sz="3200" i="1" dirty="0" err="1" smtClean="0">
                <a:latin typeface="Cambria" pitchFamily="18" charset="0"/>
                <a:ea typeface="Times New Roman" pitchFamily="18" charset="0"/>
                <a:cs typeface="Arial" pitchFamily="34" charset="0"/>
              </a:rPr>
              <a:t>judgeth</a:t>
            </a:r>
            <a:r>
              <a:rPr lang="en-US" sz="3200" i="1" dirty="0" smtClean="0">
                <a:latin typeface="Cambria" pitchFamily="18" charset="0"/>
                <a:ea typeface="Times New Roman" pitchFamily="18" charset="0"/>
                <a:cs typeface="Arial" pitchFamily="34" charset="0"/>
              </a:rPr>
              <a:t> all things, yet he himself is judged of no man. 16 For who hath known the mind of the Lord, that he may instruct him? But we have the mind of Christ.</a:t>
            </a:r>
            <a:r>
              <a:rPr lang="en-US" sz="3200" dirty="0" smtClean="0">
                <a:latin typeface="Cambria" pitchFamily="18" charset="0"/>
                <a:ea typeface="Times New Roman" pitchFamily="18" charset="0"/>
                <a:cs typeface="Arial" pitchFamily="34" charset="0"/>
              </a:rPr>
              <a:t> </a:t>
            </a:r>
          </a:p>
        </p:txBody>
      </p:sp>
    </p:spTree>
    <p:extLst>
      <p:ext uri="{BB962C8B-B14F-4D97-AF65-F5344CB8AC3E}">
        <p14:creationId xmlns:p14="http://schemas.microsoft.com/office/powerpoint/2010/main" val="821933658"/>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905818BA-2EC4-4E38-AB70-8F6ED900DB31}" type="slidenum">
              <a:rPr lang="en-US" smtClean="0"/>
              <a:pPr/>
              <a:t>53</a:t>
            </a:fld>
            <a:endParaRPr lang="en-US"/>
          </a:p>
        </p:txBody>
      </p:sp>
      <p:sp>
        <p:nvSpPr>
          <p:cNvPr id="66561" name="Rectangle 1"/>
          <p:cNvSpPr>
            <a:spLocks noChangeArrowheads="1"/>
          </p:cNvSpPr>
          <p:nvPr/>
        </p:nvSpPr>
        <p:spPr bwMode="auto">
          <a:xfrm>
            <a:off x="533400" y="1066800"/>
            <a:ext cx="8305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Judgeth</a:t>
            </a:r>
            <a:r>
              <a:rPr kumimoji="0" lang="en-US" sz="44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4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(Gr.) </a:t>
            </a:r>
            <a:r>
              <a:rPr kumimoji="0" lang="en-US" sz="4000" b="1"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anakrino</a:t>
            </a:r>
            <a:r>
              <a:rPr kumimoji="0" lang="en-US" sz="40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dirty="0">
                <a:latin typeface="Cambria" pitchFamily="18" charset="0"/>
                <a:ea typeface="Times New Roman" pitchFamily="18" charset="0"/>
                <a:cs typeface="Arial" pitchFamily="34" charset="0"/>
              </a:rPr>
              <a:t>	</a:t>
            </a:r>
            <a:r>
              <a:rPr lang="en-US" sz="3600" dirty="0" smtClean="0">
                <a:latin typeface="Cambria" pitchFamily="18" charset="0"/>
                <a:ea typeface="Times New Roman" pitchFamily="18" charset="0"/>
                <a:cs typeface="Arial" pitchFamily="34" charset="0"/>
              </a:rPr>
              <a:t>To</a:t>
            </a:r>
            <a:r>
              <a:rPr kumimoji="0" lang="en-US" sz="36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investigate, examine, inquire into, scrutinize, sift, question. In a forensic sense of a judge to hold an investigation; determine excellence or defect of a person or thing.</a:t>
            </a:r>
            <a:endParaRPr kumimoji="0" lang="en-US" sz="4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a:latin typeface="Cambria" pitchFamily="18" charset="0"/>
              <a:cs typeface="Arial" pitchFamily="34" charset="0"/>
            </a:endParaRPr>
          </a:p>
        </p:txBody>
      </p:sp>
    </p:spTree>
    <p:extLst>
      <p:ext uri="{BB962C8B-B14F-4D97-AF65-F5344CB8AC3E}">
        <p14:creationId xmlns:p14="http://schemas.microsoft.com/office/powerpoint/2010/main" val="1624172502"/>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905818BA-2EC4-4E38-AB70-8F6ED900DB31}" type="slidenum">
              <a:rPr lang="en-US" smtClean="0"/>
              <a:pPr/>
              <a:t>54</a:t>
            </a:fld>
            <a:endParaRPr lang="en-US"/>
          </a:p>
        </p:txBody>
      </p:sp>
      <p:sp>
        <p:nvSpPr>
          <p:cNvPr id="5" name="Rectangle 4"/>
          <p:cNvSpPr/>
          <p:nvPr/>
        </p:nvSpPr>
        <p:spPr>
          <a:xfrm>
            <a:off x="228600" y="152400"/>
            <a:ext cx="8686800" cy="6678751"/>
          </a:xfrm>
          <a:prstGeom prst="rect">
            <a:avLst/>
          </a:prstGeom>
          <a:noFill/>
        </p:spPr>
        <p:txBody>
          <a:bodyPr wrap="square">
            <a:spAutoFit/>
          </a:bodyPr>
          <a:lstStyle/>
          <a:p>
            <a:r>
              <a:rPr lang="en-US" sz="3600" b="1" dirty="0" smtClean="0"/>
              <a:t>GETTING.IN.THE.SPIRIT  61-0428</a:t>
            </a:r>
          </a:p>
          <a:p>
            <a:r>
              <a:rPr lang="en-US" sz="2800" dirty="0" smtClean="0"/>
              <a:t>	98 If I'd bring this woman up here, say, "The Lord sent me to pray for the sick. Let me lay hands on you, anoint you with oil. Glory to God. You're going to be healed." She's got a right to believe that. That's true. But she could doubt it whether I'm telling her the truth or not… But when the Holy Spirit comes and speaks through my lips and tell her something she has been. That takes the kink out of it right there. 'Cause she knows I don't know her.  </a:t>
            </a:r>
          </a:p>
          <a:p>
            <a:r>
              <a:rPr lang="en-US" sz="2800" dirty="0" smtClean="0"/>
              <a:t>	If that </a:t>
            </a:r>
            <a:r>
              <a:rPr lang="en-US" sz="2800" dirty="0" err="1" smtClean="0"/>
              <a:t>ain't</a:t>
            </a:r>
            <a:r>
              <a:rPr lang="en-US" sz="2800" dirty="0" smtClean="0"/>
              <a:t> the Gospel Christ had... Do you say, "Bro. Branham, you say you're the Messiah?" Now, if you think that, it shows you haven't got no spiritual discernment. </a:t>
            </a:r>
          </a:p>
          <a:p>
            <a:endParaRPr lang="en-US" sz="2800" dirty="0"/>
          </a:p>
        </p:txBody>
      </p:sp>
    </p:spTree>
    <p:extLst>
      <p:ext uri="{BB962C8B-B14F-4D97-AF65-F5344CB8AC3E}">
        <p14:creationId xmlns:p14="http://schemas.microsoft.com/office/powerpoint/2010/main" val="802604097"/>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905818BA-2EC4-4E38-AB70-8F6ED900DB31}" type="slidenum">
              <a:rPr lang="en-US" smtClean="0"/>
              <a:pPr/>
              <a:t>55</a:t>
            </a:fld>
            <a:endParaRPr lang="en-US"/>
          </a:p>
        </p:txBody>
      </p:sp>
      <p:sp>
        <p:nvSpPr>
          <p:cNvPr id="5" name="Rectangle 4"/>
          <p:cNvSpPr/>
          <p:nvPr/>
        </p:nvSpPr>
        <p:spPr>
          <a:xfrm>
            <a:off x="221226" y="164691"/>
            <a:ext cx="8701548" cy="6001643"/>
          </a:xfrm>
          <a:prstGeom prst="rect">
            <a:avLst/>
          </a:prstGeom>
        </p:spPr>
        <p:txBody>
          <a:bodyPr wrap="square">
            <a:spAutoFit/>
          </a:bodyPr>
          <a:lstStyle/>
          <a:p>
            <a:r>
              <a:rPr lang="en-US" sz="3200" dirty="0" smtClean="0"/>
              <a:t>	How could I be a Messiah? I'm William Branham, a sinner saved by grace. Jesus Christ is the Messiah. His Spirit is alive in us, the Holy Spirit.</a:t>
            </a:r>
          </a:p>
          <a:p>
            <a:r>
              <a:rPr lang="en-US" sz="3200" dirty="0" smtClean="0"/>
              <a:t>	99  And some of you people that wouldn't believe it, this thing that makes these people cry, and shout, and speak in tongues, that's the same Spirit. Paul said, "If one comes among you and you all speak with tongues, they'll say you're crazy. But let one be a prophet and reveal the secrets of the heart, and then they will fall down saying, 'God is with you.’</a:t>
            </a:r>
            <a:endParaRPr lang="en-US" sz="3200" dirty="0"/>
          </a:p>
        </p:txBody>
      </p:sp>
    </p:spTree>
    <p:extLst>
      <p:ext uri="{BB962C8B-B14F-4D97-AF65-F5344CB8AC3E}">
        <p14:creationId xmlns:p14="http://schemas.microsoft.com/office/powerpoint/2010/main" val="1022271472"/>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6/25/17</a:t>
            </a:r>
            <a:endParaRPr lang="en-US"/>
          </a:p>
        </p:txBody>
      </p:sp>
      <p:sp>
        <p:nvSpPr>
          <p:cNvPr id="3" name="Footer Placeholder 2"/>
          <p:cNvSpPr>
            <a:spLocks noGrp="1"/>
          </p:cNvSpPr>
          <p:nvPr>
            <p:ph type="ftr" sz="quarter" idx="11"/>
          </p:nvPr>
        </p:nvSpPr>
        <p:spPr/>
        <p:txBody>
          <a:bodyPr/>
          <a:lstStyle/>
          <a:p>
            <a:r>
              <a:rPr lang="en-US" smtClean="0"/>
              <a:t>Just Before</a:t>
            </a:r>
            <a:endParaRPr lang="en-US"/>
          </a:p>
        </p:txBody>
      </p:sp>
      <p:sp>
        <p:nvSpPr>
          <p:cNvPr id="4" name="Slide Number Placeholder 3"/>
          <p:cNvSpPr>
            <a:spLocks noGrp="1"/>
          </p:cNvSpPr>
          <p:nvPr>
            <p:ph type="sldNum" sz="quarter" idx="12"/>
          </p:nvPr>
        </p:nvSpPr>
        <p:spPr/>
        <p:txBody>
          <a:bodyPr/>
          <a:lstStyle/>
          <a:p>
            <a:fld id="{905818BA-2EC4-4E38-AB70-8F6ED900DB31}" type="slidenum">
              <a:rPr lang="en-US" smtClean="0"/>
              <a:pPr/>
              <a:t>56</a:t>
            </a:fld>
            <a:endParaRPr lang="en-US"/>
          </a:p>
        </p:txBody>
      </p:sp>
      <p:sp>
        <p:nvSpPr>
          <p:cNvPr id="65537" name="Rectangle 1"/>
          <p:cNvSpPr>
            <a:spLocks noChangeArrowheads="1"/>
          </p:cNvSpPr>
          <p:nvPr/>
        </p:nvSpPr>
        <p:spPr bwMode="auto">
          <a:xfrm>
            <a:off x="235973" y="121245"/>
            <a:ext cx="8642555"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4800" b="1" dirty="0" smtClean="0">
                <a:latin typeface="Cambria" pitchFamily="18" charset="0"/>
                <a:ea typeface="Times New Roman" pitchFamily="18" charset="0"/>
                <a:cs typeface="Arial" pitchFamily="34" charset="0"/>
              </a:rPr>
              <a:t>ACTS 17:10-11</a:t>
            </a:r>
            <a:endParaRPr lang="en-US" sz="4800" b="1" i="1" dirty="0" smtClean="0">
              <a:latin typeface="Cambria" pitchFamily="18" charset="0"/>
              <a:ea typeface="Times New Roman" pitchFamily="18" charset="0"/>
              <a:cs typeface="Arial" pitchFamily="34" charset="0"/>
            </a:endParaRPr>
          </a:p>
          <a:p>
            <a:pPr lvl="0" fontAlgn="base">
              <a:spcBef>
                <a:spcPct val="0"/>
              </a:spcBef>
              <a:spcAft>
                <a:spcPct val="0"/>
              </a:spcAft>
            </a:pPr>
            <a:r>
              <a:rPr lang="en-US" sz="3600" i="1" dirty="0" smtClean="0">
                <a:latin typeface="Cambria" pitchFamily="18" charset="0"/>
                <a:ea typeface="Times New Roman" pitchFamily="18" charset="0"/>
                <a:cs typeface="Arial" pitchFamily="34" charset="0"/>
              </a:rPr>
              <a:t>	10 And the brethren immediately sent away Paul and Silas by night unto Berea: who coming thither went into the synagogue of the Jews. 11 These were more noble than those in Thessalonica, in that they received the word with all readiness of mind, and searched the scriptures daily, whether those things were so. </a:t>
            </a:r>
          </a:p>
        </p:txBody>
      </p:sp>
    </p:spTree>
    <p:extLst>
      <p:ext uri="{BB962C8B-B14F-4D97-AF65-F5344CB8AC3E}">
        <p14:creationId xmlns:p14="http://schemas.microsoft.com/office/powerpoint/2010/main" val="144745390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6/25/17</a:t>
            </a:r>
            <a:endParaRPr lang="en-US"/>
          </a:p>
        </p:txBody>
      </p:sp>
      <p:sp>
        <p:nvSpPr>
          <p:cNvPr id="3" name="Footer Placeholder 2"/>
          <p:cNvSpPr>
            <a:spLocks noGrp="1"/>
          </p:cNvSpPr>
          <p:nvPr>
            <p:ph type="ftr" sz="quarter" idx="11"/>
          </p:nvPr>
        </p:nvSpPr>
        <p:spPr/>
        <p:txBody>
          <a:bodyPr/>
          <a:lstStyle/>
          <a:p>
            <a:r>
              <a:rPr kumimoji="0" lang="en-US" smtClean="0"/>
              <a:t>Just Before</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6</a:t>
            </a:fld>
            <a:endParaRPr kumimoji="0" lang="en-US"/>
          </a:p>
        </p:txBody>
      </p:sp>
      <p:sp>
        <p:nvSpPr>
          <p:cNvPr id="5" name="Rectangle 4"/>
          <p:cNvSpPr/>
          <p:nvPr/>
        </p:nvSpPr>
        <p:spPr>
          <a:xfrm>
            <a:off x="189411" y="123444"/>
            <a:ext cx="8742318" cy="5847755"/>
          </a:xfrm>
          <a:prstGeom prst="rect">
            <a:avLst/>
          </a:prstGeom>
        </p:spPr>
        <p:txBody>
          <a:bodyPr wrap="square">
            <a:spAutoFit/>
          </a:bodyPr>
          <a:lstStyle/>
          <a:p>
            <a:r>
              <a:rPr lang="en-US" sz="4000" b="1" dirty="0" smtClean="0"/>
              <a:t>QUESTIONS.AND.ANSWERS  </a:t>
            </a:r>
            <a:r>
              <a:rPr lang="en-US" sz="3200" dirty="0" smtClean="0"/>
              <a:t>	</a:t>
            </a:r>
          </a:p>
          <a:p>
            <a:r>
              <a:rPr lang="en-US" sz="3200" dirty="0"/>
              <a:t>	</a:t>
            </a:r>
            <a:r>
              <a:rPr lang="en-US" sz="3400" dirty="0" smtClean="0"/>
              <a:t>242  May </a:t>
            </a:r>
            <a:r>
              <a:rPr lang="en-US" sz="3400" dirty="0"/>
              <a:t>we prepare now, Lord. What a wonderful time it will be if we'll just prepare to meet You, Father, and prepare our hearts daily. And if we do make a mistake and </a:t>
            </a:r>
            <a:r>
              <a:rPr lang="en-US" sz="3400" dirty="0" smtClean="0"/>
              <a:t>fall</a:t>
            </a:r>
            <a:r>
              <a:rPr lang="mr-IN" sz="3400" dirty="0" smtClean="0"/>
              <a:t>…</a:t>
            </a:r>
            <a:r>
              <a:rPr lang="en-US" sz="3400" dirty="0" smtClean="0"/>
              <a:t> let </a:t>
            </a:r>
            <a:r>
              <a:rPr lang="en-US" sz="3400" dirty="0"/>
              <a:t>them know that the Blood of Jesus Christ cleanses all </a:t>
            </a:r>
            <a:r>
              <a:rPr lang="en-US" sz="3400" dirty="0" smtClean="0"/>
              <a:t>sin</a:t>
            </a:r>
            <a:r>
              <a:rPr lang="en-US" sz="3400" dirty="0"/>
              <a:t>.</a:t>
            </a:r>
            <a:endParaRPr lang="en-US" sz="3400" dirty="0" smtClean="0"/>
          </a:p>
          <a:p>
            <a:r>
              <a:rPr lang="en-US" sz="3400" dirty="0"/>
              <a:t>	</a:t>
            </a:r>
            <a:r>
              <a:rPr lang="en-US" sz="3400" dirty="0" smtClean="0"/>
              <a:t>Bring </a:t>
            </a:r>
            <a:r>
              <a:rPr lang="en-US" sz="3400" dirty="0"/>
              <a:t>them up, Lord. </a:t>
            </a:r>
            <a:r>
              <a:rPr lang="en-US" sz="3400" dirty="0">
                <a:solidFill>
                  <a:srgbClr val="FFFF00"/>
                </a:solidFill>
              </a:rPr>
              <a:t>Rise them up above this cloudy, dismal world: above, where the Sunshine can shine upon their souls again</a:t>
            </a:r>
            <a:r>
              <a:rPr lang="en-US" sz="3400" dirty="0" smtClean="0">
                <a:solidFill>
                  <a:srgbClr val="FFFF00"/>
                </a:solidFill>
              </a:rPr>
              <a:t>.</a:t>
            </a:r>
          </a:p>
          <a:p>
            <a:pPr algn="r"/>
            <a:r>
              <a:rPr lang="en-US" sz="2800" dirty="0"/>
              <a:t>62-0527</a:t>
            </a:r>
          </a:p>
        </p:txBody>
      </p:sp>
    </p:spTree>
    <p:extLst>
      <p:ext uri="{BB962C8B-B14F-4D97-AF65-F5344CB8AC3E}">
        <p14:creationId xmlns:p14="http://schemas.microsoft.com/office/powerpoint/2010/main" val="42499245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6/25/17</a:t>
            </a:r>
            <a:endParaRPr lang="en-US"/>
          </a:p>
        </p:txBody>
      </p:sp>
      <p:sp>
        <p:nvSpPr>
          <p:cNvPr id="3" name="Footer Placeholder 2"/>
          <p:cNvSpPr>
            <a:spLocks noGrp="1"/>
          </p:cNvSpPr>
          <p:nvPr>
            <p:ph type="ftr" sz="quarter" idx="11"/>
          </p:nvPr>
        </p:nvSpPr>
        <p:spPr/>
        <p:txBody>
          <a:bodyPr/>
          <a:lstStyle/>
          <a:p>
            <a:r>
              <a:rPr kumimoji="0" lang="en-US" smtClean="0"/>
              <a:t>Just Before</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7</a:t>
            </a:fld>
            <a:endParaRPr kumimoji="0" lang="en-US"/>
          </a:p>
        </p:txBody>
      </p:sp>
      <p:sp>
        <p:nvSpPr>
          <p:cNvPr id="5" name="Rectangle 4"/>
          <p:cNvSpPr/>
          <p:nvPr/>
        </p:nvSpPr>
        <p:spPr>
          <a:xfrm>
            <a:off x="225335" y="133140"/>
            <a:ext cx="8794839" cy="5201424"/>
          </a:xfrm>
          <a:prstGeom prst="rect">
            <a:avLst/>
          </a:prstGeom>
        </p:spPr>
        <p:txBody>
          <a:bodyPr wrap="square">
            <a:spAutoFit/>
          </a:bodyPr>
          <a:lstStyle/>
          <a:p>
            <a:r>
              <a:rPr lang="en-US" sz="4800" b="1" spc="-150" dirty="0" smtClean="0"/>
              <a:t>ELIJAH &amp; THE.MEAL.OFFERING</a:t>
            </a:r>
            <a:endParaRPr lang="en-US" sz="4800" b="1" spc="-150" dirty="0"/>
          </a:p>
          <a:p>
            <a:r>
              <a:rPr lang="en-US" sz="3200" dirty="0"/>
              <a:t>	</a:t>
            </a:r>
            <a:r>
              <a:rPr lang="en-US" sz="3600" dirty="0"/>
              <a:t>49 </a:t>
            </a:r>
            <a:r>
              <a:rPr lang="en-US" sz="3600" dirty="0" smtClean="0"/>
              <a:t> God </a:t>
            </a:r>
            <a:r>
              <a:rPr lang="en-US" sz="3600" dirty="0"/>
              <a:t>doesn't require an education and a lot of nonsense; He requires a surrendered heart to His will. </a:t>
            </a:r>
            <a:endParaRPr lang="en-US" sz="3600" dirty="0" smtClean="0"/>
          </a:p>
          <a:p>
            <a:r>
              <a:rPr lang="en-US" sz="3600" dirty="0"/>
              <a:t>	</a:t>
            </a:r>
            <a:r>
              <a:rPr lang="en-US" sz="3600" dirty="0" smtClean="0"/>
              <a:t>He </a:t>
            </a:r>
            <a:r>
              <a:rPr lang="en-US" sz="3600" dirty="0"/>
              <a:t>doesn't ask you to dress in a certain way, </a:t>
            </a:r>
            <a:r>
              <a:rPr lang="en-US" sz="3600" dirty="0" smtClean="0"/>
              <a:t>or </a:t>
            </a:r>
            <a:r>
              <a:rPr lang="en-US" sz="3600" dirty="0"/>
              <a:t>go to </a:t>
            </a:r>
            <a:r>
              <a:rPr lang="en-US" sz="3600" dirty="0" smtClean="0"/>
              <a:t>certain </a:t>
            </a:r>
            <a:r>
              <a:rPr lang="en-US" sz="3600" dirty="0"/>
              <a:t>colleges, or degrees. </a:t>
            </a:r>
            <a:r>
              <a:rPr lang="en-US" sz="3600" dirty="0">
                <a:solidFill>
                  <a:srgbClr val="FFFF00"/>
                </a:solidFill>
              </a:rPr>
              <a:t>He asks for a humble, contrite, broken spirit, and a willing heart to receive Him.</a:t>
            </a:r>
          </a:p>
          <a:p>
            <a:pPr algn="r"/>
            <a:r>
              <a:rPr lang="en-US" sz="3200" dirty="0"/>
              <a:t>60-0310 </a:t>
            </a:r>
          </a:p>
        </p:txBody>
      </p:sp>
    </p:spTree>
    <p:extLst>
      <p:ext uri="{BB962C8B-B14F-4D97-AF65-F5344CB8AC3E}">
        <p14:creationId xmlns:p14="http://schemas.microsoft.com/office/powerpoint/2010/main" val="55529337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6/25/17</a:t>
            </a:r>
            <a:endParaRPr lang="en-US"/>
          </a:p>
        </p:txBody>
      </p:sp>
      <p:sp>
        <p:nvSpPr>
          <p:cNvPr id="3" name="Footer Placeholder 2"/>
          <p:cNvSpPr>
            <a:spLocks noGrp="1"/>
          </p:cNvSpPr>
          <p:nvPr>
            <p:ph type="ftr" sz="quarter" idx="11"/>
          </p:nvPr>
        </p:nvSpPr>
        <p:spPr/>
        <p:txBody>
          <a:bodyPr/>
          <a:lstStyle/>
          <a:p>
            <a:r>
              <a:rPr kumimoji="0" lang="en-US" smtClean="0"/>
              <a:t>Just Before</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a:p>
        </p:txBody>
      </p:sp>
      <p:sp>
        <p:nvSpPr>
          <p:cNvPr id="5" name="Rectangle 4"/>
          <p:cNvSpPr/>
          <p:nvPr/>
        </p:nvSpPr>
        <p:spPr>
          <a:xfrm>
            <a:off x="179614" y="212271"/>
            <a:ext cx="8840561" cy="4647426"/>
          </a:xfrm>
          <a:prstGeom prst="rect">
            <a:avLst/>
          </a:prstGeom>
        </p:spPr>
        <p:txBody>
          <a:bodyPr wrap="square">
            <a:spAutoFit/>
          </a:bodyPr>
          <a:lstStyle/>
          <a:p>
            <a:pPr algn="ctr"/>
            <a:r>
              <a:rPr lang="en-US" sz="4800" b="1" dirty="0"/>
              <a:t>ISAIAH 57:15</a:t>
            </a:r>
          </a:p>
          <a:p>
            <a:pPr algn="ctr"/>
            <a:r>
              <a:rPr lang="en-US" sz="3600" i="1" dirty="0" smtClean="0"/>
              <a:t>For </a:t>
            </a:r>
            <a:r>
              <a:rPr lang="en-US" sz="3600" i="1" dirty="0"/>
              <a:t>thus </a:t>
            </a:r>
            <a:r>
              <a:rPr lang="en-US" sz="3600" i="1" dirty="0" err="1"/>
              <a:t>saith</a:t>
            </a:r>
            <a:r>
              <a:rPr lang="en-US" sz="3600" i="1" dirty="0"/>
              <a:t> the high and lofty One that </a:t>
            </a:r>
            <a:r>
              <a:rPr lang="en-US" sz="3600" i="1" dirty="0" err="1"/>
              <a:t>inhabiteth</a:t>
            </a:r>
            <a:r>
              <a:rPr lang="en-US" sz="3600" i="1" dirty="0"/>
              <a:t> eternity, whose name is Holy; I dwell in the high and holy place, with him also that is of a </a:t>
            </a:r>
            <a:r>
              <a:rPr lang="en-US" sz="3600" i="1" dirty="0">
                <a:solidFill>
                  <a:srgbClr val="FFFF00"/>
                </a:solidFill>
              </a:rPr>
              <a:t>contrite and humble spirit, </a:t>
            </a:r>
            <a:r>
              <a:rPr lang="en-US" sz="3600" i="1" dirty="0"/>
              <a:t>to revive the spirit of the humble, and to revive the heart of the contrite ones</a:t>
            </a:r>
            <a:r>
              <a:rPr lang="en-US" sz="3600" i="1" dirty="0" smtClean="0"/>
              <a:t>.</a:t>
            </a:r>
          </a:p>
          <a:p>
            <a:endParaRPr lang="en-US" sz="3200" dirty="0"/>
          </a:p>
        </p:txBody>
      </p:sp>
    </p:spTree>
    <p:extLst>
      <p:ext uri="{BB962C8B-B14F-4D97-AF65-F5344CB8AC3E}">
        <p14:creationId xmlns:p14="http://schemas.microsoft.com/office/powerpoint/2010/main" val="178923168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6/25/17</a:t>
            </a:r>
            <a:endParaRPr lang="en-US"/>
          </a:p>
        </p:txBody>
      </p:sp>
      <p:sp>
        <p:nvSpPr>
          <p:cNvPr id="3" name="Footer Placeholder 2"/>
          <p:cNvSpPr>
            <a:spLocks noGrp="1"/>
          </p:cNvSpPr>
          <p:nvPr>
            <p:ph type="ftr" sz="quarter" idx="11"/>
          </p:nvPr>
        </p:nvSpPr>
        <p:spPr/>
        <p:txBody>
          <a:bodyPr/>
          <a:lstStyle/>
          <a:p>
            <a:r>
              <a:rPr kumimoji="0" lang="en-US" smtClean="0"/>
              <a:t>Just Before</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9</a:t>
            </a:fld>
            <a:endParaRPr kumimoji="0" lang="en-US"/>
          </a:p>
        </p:txBody>
      </p:sp>
      <p:sp>
        <p:nvSpPr>
          <p:cNvPr id="5" name="Rectangle 4"/>
          <p:cNvSpPr/>
          <p:nvPr/>
        </p:nvSpPr>
        <p:spPr>
          <a:xfrm>
            <a:off x="239050" y="44828"/>
            <a:ext cx="8741664" cy="5755422"/>
          </a:xfrm>
          <a:prstGeom prst="rect">
            <a:avLst/>
          </a:prstGeom>
        </p:spPr>
        <p:txBody>
          <a:bodyPr wrap="square">
            <a:spAutoFit/>
          </a:bodyPr>
          <a:lstStyle/>
          <a:p>
            <a:r>
              <a:rPr lang="en-US" sz="4800" b="1" dirty="0"/>
              <a:t>Fierce: </a:t>
            </a:r>
            <a:r>
              <a:rPr lang="en-US" sz="4000" dirty="0"/>
              <a:t>(hard) Gr. </a:t>
            </a:r>
            <a:r>
              <a:rPr lang="en-US" sz="4000" i="1" dirty="0" err="1"/>
              <a:t>skleros</a:t>
            </a:r>
            <a:r>
              <a:rPr lang="en-US" sz="4000" i="1" dirty="0"/>
              <a:t> </a:t>
            </a:r>
          </a:p>
          <a:p>
            <a:r>
              <a:rPr lang="en-US" sz="4000" dirty="0"/>
              <a:t>	</a:t>
            </a:r>
            <a:r>
              <a:rPr lang="en-US" sz="3600" dirty="0"/>
              <a:t>Difficult to pass by without injury. Difficult to pass through without being affected, (</a:t>
            </a:r>
            <a:r>
              <a:rPr lang="en-US" sz="3600" dirty="0" err="1"/>
              <a:t>eg</a:t>
            </a:r>
            <a:r>
              <a:rPr lang="en-US" sz="3600" dirty="0"/>
              <a:t>. Laodicea</a:t>
            </a:r>
            <a:r>
              <a:rPr lang="en-US" sz="3600" dirty="0" smtClean="0"/>
              <a:t>).</a:t>
            </a:r>
          </a:p>
          <a:p>
            <a:endParaRPr lang="en-US" sz="4000" b="1" dirty="0"/>
          </a:p>
          <a:p>
            <a:r>
              <a:rPr lang="en-US" sz="4000" b="1" dirty="0"/>
              <a:t>JAMES 3:4</a:t>
            </a:r>
            <a:endParaRPr lang="en-US" sz="3200" i="1" dirty="0"/>
          </a:p>
          <a:p>
            <a:r>
              <a:rPr lang="en-US" sz="3200" i="1" dirty="0" smtClean="0"/>
              <a:t>	Behold </a:t>
            </a:r>
            <a:r>
              <a:rPr lang="en-US" sz="3200" i="1" dirty="0"/>
              <a:t>also the ships, which though they be so great, and are driven of </a:t>
            </a:r>
            <a:r>
              <a:rPr lang="en-US" sz="3200" i="1" dirty="0">
                <a:solidFill>
                  <a:srgbClr val="FFFF00"/>
                </a:solidFill>
              </a:rPr>
              <a:t>fierce winds</a:t>
            </a:r>
            <a:r>
              <a:rPr lang="en-US" sz="3200" i="1" dirty="0"/>
              <a:t>, yet are they turned about with a very small helm, whithersoever the governor listeth. </a:t>
            </a:r>
          </a:p>
        </p:txBody>
      </p:sp>
    </p:spTree>
    <p:extLst>
      <p:ext uri="{BB962C8B-B14F-4D97-AF65-F5344CB8AC3E}">
        <p14:creationId xmlns:p14="http://schemas.microsoft.com/office/powerpoint/2010/main" val="40333681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TotalTime>
  <Words>754</Words>
  <Application>Microsoft Macintosh PowerPoint</Application>
  <PresentationFormat>On-screen Show (4:3)</PresentationFormat>
  <Paragraphs>341</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Cambria</vt:lpstr>
      <vt:lpstr>Mangal</vt:lpstr>
      <vt:lpstr>MetricWeb</vt:lpstr>
      <vt:lpstr>Times New Roman</vt:lpstr>
      <vt:lpstr>Arial</vt:lpstr>
      <vt:lpstr>Office Theme</vt:lpstr>
      <vt:lpstr>Just Before….</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the flood”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Before….</dc:title>
  <dc:creator>Barry Coffey</dc:creator>
  <cp:lastModifiedBy>Barry Coffey</cp:lastModifiedBy>
  <cp:revision>32</cp:revision>
  <dcterms:created xsi:type="dcterms:W3CDTF">2017-06-24T01:31:52Z</dcterms:created>
  <dcterms:modified xsi:type="dcterms:W3CDTF">2017-06-25T14:59:03Z</dcterms:modified>
</cp:coreProperties>
</file>